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1"/>
  </p:notesMasterIdLst>
  <p:handoutMasterIdLst>
    <p:handoutMasterId r:id="rId52"/>
  </p:handoutMasterIdLst>
  <p:sldIdLst>
    <p:sldId id="256" r:id="rId3"/>
    <p:sldId id="1471" r:id="rId4"/>
    <p:sldId id="2530" r:id="rId5"/>
    <p:sldId id="2614" r:id="rId6"/>
    <p:sldId id="690" r:id="rId7"/>
    <p:sldId id="2611" r:id="rId8"/>
    <p:sldId id="1474" r:id="rId9"/>
    <p:sldId id="2612" r:id="rId10"/>
    <p:sldId id="1473" r:id="rId11"/>
    <p:sldId id="2613" r:id="rId12"/>
    <p:sldId id="2615" r:id="rId13"/>
    <p:sldId id="2616" r:id="rId14"/>
    <p:sldId id="1475" r:id="rId15"/>
    <p:sldId id="1477" r:id="rId16"/>
    <p:sldId id="1479" r:id="rId17"/>
    <p:sldId id="1480" r:id="rId18"/>
    <p:sldId id="1481" r:id="rId19"/>
    <p:sldId id="1482" r:id="rId20"/>
    <p:sldId id="1483" r:id="rId21"/>
    <p:sldId id="1463" r:id="rId22"/>
    <p:sldId id="1478" r:id="rId23"/>
    <p:sldId id="1485" r:id="rId24"/>
    <p:sldId id="1486" r:id="rId25"/>
    <p:sldId id="1487" r:id="rId26"/>
    <p:sldId id="1488" r:id="rId27"/>
    <p:sldId id="1489" r:id="rId28"/>
    <p:sldId id="1490" r:id="rId29"/>
    <p:sldId id="1491" r:id="rId30"/>
    <p:sldId id="1492" r:id="rId31"/>
    <p:sldId id="1493" r:id="rId32"/>
    <p:sldId id="1494" r:id="rId33"/>
    <p:sldId id="1495" r:id="rId34"/>
    <p:sldId id="1476" r:id="rId35"/>
    <p:sldId id="1484" r:id="rId36"/>
    <p:sldId id="1496" r:id="rId37"/>
    <p:sldId id="2531" r:id="rId38"/>
    <p:sldId id="1498" r:id="rId39"/>
    <p:sldId id="2532" r:id="rId40"/>
    <p:sldId id="2533" r:id="rId41"/>
    <p:sldId id="2534" r:id="rId42"/>
    <p:sldId id="2535" r:id="rId43"/>
    <p:sldId id="2536" r:id="rId44"/>
    <p:sldId id="2537" r:id="rId45"/>
    <p:sldId id="2538" r:id="rId46"/>
    <p:sldId id="2539" r:id="rId47"/>
    <p:sldId id="2540" r:id="rId48"/>
    <p:sldId id="2610" r:id="rId49"/>
    <p:sldId id="1469" r:id="rId50"/>
  </p:sldIdLst>
  <p:sldSz cx="12192000" cy="6858000"/>
  <p:notesSz cx="6858000" cy="9144000"/>
  <p:embeddedFontLst>
    <p:embeddedFont>
      <p:font typeface="微软雅黑" panose="020B0503020204020204" pitchFamily="34" charset="-122"/>
      <p:regular r:id="rId56"/>
    </p:embeddedFont>
    <p:embeddedFont>
      <p:font typeface="Impact" panose="020B0806030902050204" pitchFamily="34" charset="0"/>
      <p:regular r:id="rId57"/>
    </p:embeddedFont>
    <p:embeddedFont>
      <p:font typeface="HarmonyOS Sans SC" panose="00000500000000000000" pitchFamily="2" charset="-122"/>
      <p:regular r:id="rId58"/>
    </p:embeddedFont>
    <p:embeddedFont>
      <p:font typeface="Calibri" panose="020F0502020204030204" pitchFamily="34" charset="0"/>
      <p:regular r:id="rId59"/>
      <p:bold r:id="rId60"/>
      <p:italic r:id="rId61"/>
      <p:boldItalic r:id="rId62"/>
    </p:embeddedFont>
    <p:embeddedFont>
      <p:font typeface="方正兰亭黑_GBK" panose="02000000000000000000" pitchFamily="2" charset="-122"/>
      <p:regular r:id="rId63"/>
    </p:embeddedFont>
    <p:embeddedFont>
      <p:font typeface="等线" panose="02010600030101010101" charset="-122"/>
      <p:regular r:id="rId64"/>
    </p:embeddedFont>
    <p:embeddedFont>
      <p:font typeface="汉仪北魏写经W" panose="00020600040101010101" charset="-122"/>
      <p:regular r:id="rId65"/>
    </p:embeddedFont>
    <p:embeddedFont>
      <p:font typeface="等线 Light" panose="02010600030101010101" charset="-122"/>
      <p:regular r:id="rId6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74" userDrawn="1">
          <p15:clr>
            <a:srgbClr val="A4A3A4"/>
          </p15:clr>
        </p15:guide>
        <p15:guide id="2" pos="7469" userDrawn="1">
          <p15:clr>
            <a:srgbClr val="A4A3A4"/>
          </p15:clr>
        </p15:guide>
        <p15:guide id="3" pos="211" userDrawn="1">
          <p15:clr>
            <a:srgbClr val="A4A3A4"/>
          </p15:clr>
        </p15:guide>
        <p15:guide id="4" orient="horz" pos="4088" userDrawn="1">
          <p15:clr>
            <a:srgbClr val="A4A3A4"/>
          </p15:clr>
        </p15:guide>
        <p15:guide id="5" orient="horz" pos="43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A8A"/>
    <a:srgbClr val="EDE5CE"/>
    <a:srgbClr val="FFF5EC"/>
    <a:srgbClr val="FFF1E3"/>
    <a:srgbClr val="FFF7EE"/>
    <a:srgbClr val="FFFEFC"/>
    <a:srgbClr val="F1E9E3"/>
    <a:srgbClr val="F9DF03"/>
    <a:srgbClr val="ECE4D7"/>
    <a:srgbClr val="FCEA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159" autoAdjust="0"/>
    <p:restoredTop sz="94660"/>
  </p:normalViewPr>
  <p:slideViewPr>
    <p:cSldViewPr snapToGrid="0" showGuides="1">
      <p:cViewPr varScale="1">
        <p:scale>
          <a:sx n="67" d="100"/>
          <a:sy n="67" d="100"/>
        </p:scale>
        <p:origin x="484" y="32"/>
      </p:cViewPr>
      <p:guideLst>
        <p:guide orient="horz" pos="174"/>
        <p:guide pos="7469"/>
        <p:guide pos="211"/>
        <p:guide orient="horz" pos="4088"/>
        <p:guide orient="horz" pos="432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6" Type="http://schemas.openxmlformats.org/officeDocument/2006/relationships/font" Target="fonts/font11.fntdata"/><Relationship Id="rId65" Type="http://schemas.openxmlformats.org/officeDocument/2006/relationships/font" Target="fonts/font10.fntdata"/><Relationship Id="rId64" Type="http://schemas.openxmlformats.org/officeDocument/2006/relationships/font" Target="fonts/font9.fntdata"/><Relationship Id="rId63" Type="http://schemas.openxmlformats.org/officeDocument/2006/relationships/font" Target="fonts/font8.fntdata"/><Relationship Id="rId62" Type="http://schemas.openxmlformats.org/officeDocument/2006/relationships/font" Target="fonts/font7.fntdata"/><Relationship Id="rId61" Type="http://schemas.openxmlformats.org/officeDocument/2006/relationships/font" Target="fonts/font6.fntdata"/><Relationship Id="rId60" Type="http://schemas.openxmlformats.org/officeDocument/2006/relationships/font" Target="fonts/font5.fntdata"/><Relationship Id="rId6" Type="http://schemas.openxmlformats.org/officeDocument/2006/relationships/slide" Target="slides/slide4.xml"/><Relationship Id="rId59" Type="http://schemas.openxmlformats.org/officeDocument/2006/relationships/font" Target="fonts/font4.fntdata"/><Relationship Id="rId58" Type="http://schemas.openxmlformats.org/officeDocument/2006/relationships/font" Target="fonts/font3.fntdata"/><Relationship Id="rId57" Type="http://schemas.openxmlformats.org/officeDocument/2006/relationships/font" Target="fonts/font2.fntdata"/><Relationship Id="rId56" Type="http://schemas.openxmlformats.org/officeDocument/2006/relationships/font" Target="fonts/font1.fntdata"/><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notesMaster" Target="notesMasters/notesMaster1.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01BEC0-0006-46EB-914C-F8A89888664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E6BFA5-3D74-44D7-98C7-5E1073141EC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image" Target="../media/image6.png"/><Relationship Id="rId5" Type="http://schemas.openxmlformats.org/officeDocument/2006/relationships/image" Target="../media/image3.png"/><Relationship Id="rId4" Type="http://schemas.openxmlformats.org/officeDocument/2006/relationships/image" Target="../media/image5.png"/><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6" Type="http://schemas.openxmlformats.org/officeDocument/2006/relationships/image" Target="../media/image8.png"/><Relationship Id="rId5" Type="http://schemas.openxmlformats.org/officeDocument/2006/relationships/image" Target="../media/image3.png"/><Relationship Id="rId4" Type="http://schemas.openxmlformats.org/officeDocument/2006/relationships/image" Target="../media/image7.png"/><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Freeform 29"/>
          <p:cNvSpPr/>
          <p:nvPr userDrawn="1"/>
        </p:nvSpPr>
        <p:spPr bwMode="auto">
          <a:xfrm>
            <a:off x="225353" y="189385"/>
            <a:ext cx="758049" cy="67739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8"/>
          <p:cNvSpPr/>
          <p:nvPr userDrawn="1"/>
        </p:nvSpPr>
        <p:spPr>
          <a:xfrm>
            <a:off x="0" y="6714000"/>
            <a:ext cx="810895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108950" y="6714000"/>
            <a:ext cx="4083050" cy="144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9213" y="297381"/>
            <a:ext cx="11513574" cy="6263238"/>
          </a:xfrm>
          <a:prstGeom prst="roundRect">
            <a:avLst>
              <a:gd name="adj" fmla="val 2711"/>
            </a:avLst>
          </a:prstGeom>
          <a:effectLst>
            <a:glow>
              <a:schemeClr val="accent1"/>
            </a:glow>
          </a:effectLst>
        </p:spPr>
      </p:pic>
      <p:cxnSp>
        <p:nvCxnSpPr>
          <p:cNvPr id="8" name="直接连接符 7"/>
          <p:cNvCxnSpPr/>
          <p:nvPr userDrawn="1"/>
        </p:nvCxnSpPr>
        <p:spPr>
          <a:xfrm>
            <a:off x="339213" y="971767"/>
            <a:ext cx="11453159" cy="0"/>
          </a:xfrm>
          <a:prstGeom prst="line">
            <a:avLst/>
          </a:prstGeom>
          <a:ln w="25400">
            <a:solidFill>
              <a:srgbClr val="BE1714"/>
            </a:solidFill>
            <a:prstDash val="sysDash"/>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39213" y="325662"/>
            <a:ext cx="1503005" cy="605426"/>
          </a:xfrm>
          <a:prstGeom prst="rect">
            <a:avLst/>
          </a:prstGeom>
        </p:spPr>
      </p:pic>
      <p:pic>
        <p:nvPicPr>
          <p:cNvPr id="19" name="图片 18"/>
          <p:cNvPicPr>
            <a:picLocks noChangeAspect="1"/>
          </p:cNvPicPr>
          <p:nvPr userDrawn="1"/>
        </p:nvPicPr>
        <p:blipFill rotWithShape="1">
          <a:blip r:embed="rId5" cstate="print">
            <a:extLst>
              <a:ext uri="{28A0092B-C50C-407E-A947-70E740481C1C}">
                <a14:useLocalDpi xmlns:a14="http://schemas.microsoft.com/office/drawing/2010/main" val="0"/>
              </a:ext>
            </a:extLst>
          </a:blip>
          <a:srcRect/>
          <a:stretch>
            <a:fillRect/>
          </a:stretch>
        </p:blipFill>
        <p:spPr>
          <a:xfrm>
            <a:off x="10668128" y="297381"/>
            <a:ext cx="1364617" cy="662929"/>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9213" y="297381"/>
            <a:ext cx="11513574" cy="6263238"/>
          </a:xfrm>
          <a:prstGeom prst="roundRect">
            <a:avLst>
              <a:gd name="adj" fmla="val 2711"/>
            </a:avLst>
          </a:prstGeom>
          <a:effectLst>
            <a:glow>
              <a:schemeClr val="accent1"/>
            </a:glow>
          </a:effectLst>
        </p:spPr>
      </p:pic>
      <p:cxnSp>
        <p:nvCxnSpPr>
          <p:cNvPr id="8" name="直接连接符 7"/>
          <p:cNvCxnSpPr/>
          <p:nvPr userDrawn="1"/>
        </p:nvCxnSpPr>
        <p:spPr>
          <a:xfrm>
            <a:off x="1092650" y="971767"/>
            <a:ext cx="10699722" cy="0"/>
          </a:xfrm>
          <a:prstGeom prst="line">
            <a:avLst/>
          </a:prstGeom>
          <a:ln w="25400">
            <a:solidFill>
              <a:srgbClr val="BE1714"/>
            </a:solidFill>
            <a:prstDash val="sysDash"/>
          </a:ln>
        </p:spPr>
        <p:style>
          <a:lnRef idx="1">
            <a:schemeClr val="accent1"/>
          </a:lnRef>
          <a:fillRef idx="0">
            <a:schemeClr val="accent1"/>
          </a:fillRef>
          <a:effectRef idx="0">
            <a:schemeClr val="accent1"/>
          </a:effectRef>
          <a:fontRef idx="minor">
            <a:schemeClr val="tx1"/>
          </a:fontRef>
        </p:style>
      </p:cxnSp>
      <p:pic>
        <p:nvPicPr>
          <p:cNvPr id="15" name="图片 14" descr="未标题-1"/>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a:xfrm>
            <a:off x="3050935" y="2845589"/>
            <a:ext cx="1503005" cy="723329"/>
          </a:xfrm>
          <a:prstGeom prst="rect">
            <a:avLst/>
          </a:prstGeom>
        </p:spPr>
      </p:pic>
      <p:pic>
        <p:nvPicPr>
          <p:cNvPr id="16" name="图片 1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327075" y="317536"/>
            <a:ext cx="1503005" cy="605426"/>
          </a:xfrm>
          <a:prstGeom prst="rect">
            <a:avLst/>
          </a:prstGeom>
        </p:spPr>
      </p:pic>
      <p:pic>
        <p:nvPicPr>
          <p:cNvPr id="3" name="图片 2"/>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a:xfrm>
            <a:off x="339213" y="229473"/>
            <a:ext cx="1503005" cy="87489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39213" y="297381"/>
            <a:ext cx="11513574" cy="6263238"/>
          </a:xfrm>
          <a:prstGeom prst="roundRect">
            <a:avLst>
              <a:gd name="adj" fmla="val 2711"/>
            </a:avLst>
          </a:prstGeom>
          <a:effectLst>
            <a:glow>
              <a:schemeClr val="accent1"/>
            </a:glow>
          </a:effectLst>
        </p:spPr>
      </p:pic>
      <p:cxnSp>
        <p:nvCxnSpPr>
          <p:cNvPr id="8" name="直接连接符 7"/>
          <p:cNvCxnSpPr/>
          <p:nvPr userDrawn="1"/>
        </p:nvCxnSpPr>
        <p:spPr>
          <a:xfrm>
            <a:off x="1092650" y="971767"/>
            <a:ext cx="10699722" cy="0"/>
          </a:xfrm>
          <a:prstGeom prst="line">
            <a:avLst/>
          </a:prstGeom>
          <a:ln w="25400">
            <a:solidFill>
              <a:srgbClr val="BE1714"/>
            </a:solidFill>
            <a:prstDash val="sysDash"/>
          </a:ln>
        </p:spPr>
        <p:style>
          <a:lnRef idx="1">
            <a:schemeClr val="accent1"/>
          </a:lnRef>
          <a:fillRef idx="0">
            <a:schemeClr val="accent1"/>
          </a:fillRef>
          <a:effectRef idx="0">
            <a:schemeClr val="accent1"/>
          </a:effectRef>
          <a:fontRef idx="minor">
            <a:schemeClr val="tx1"/>
          </a:fontRef>
        </p:style>
      </p:cxnSp>
      <p:pic>
        <p:nvPicPr>
          <p:cNvPr id="15" name="图片 14" descr="未标题-1"/>
          <p:cNvPicPr>
            <a:picLocks noChangeAspect="1"/>
          </p:cNvPicPr>
          <p:nvPr userDrawn="1"/>
        </p:nvPicPr>
        <p:blipFill>
          <a:blip r:embed="rId4" cstate="print">
            <a:extLst>
              <a:ext uri="{28A0092B-C50C-407E-A947-70E740481C1C}">
                <a14:useLocalDpi xmlns:a14="http://schemas.microsoft.com/office/drawing/2010/main" val="0"/>
              </a:ext>
            </a:extLst>
          </a:blip>
          <a:srcRect/>
          <a:stretch>
            <a:fillRect/>
          </a:stretch>
        </p:blipFill>
        <p:spPr>
          <a:xfrm>
            <a:off x="753437" y="546324"/>
            <a:ext cx="1120000" cy="539006"/>
          </a:xfrm>
          <a:prstGeom prst="rect">
            <a:avLst/>
          </a:prstGeom>
        </p:spPr>
      </p:pic>
      <p:pic>
        <p:nvPicPr>
          <p:cNvPr id="16" name="图片 15"/>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327075" y="317536"/>
            <a:ext cx="1503005" cy="605426"/>
          </a:xfrm>
          <a:prstGeom prst="rect">
            <a:avLst/>
          </a:prstGeom>
        </p:spPr>
      </p:pic>
      <p:pic>
        <p:nvPicPr>
          <p:cNvPr id="13" name="图片 12"/>
          <p:cNvPicPr>
            <a:picLocks noChangeAspect="1"/>
          </p:cNvPicPr>
          <p:nvPr userDrawn="1"/>
        </p:nvPicPr>
        <p:blipFill rotWithShape="1">
          <a:blip r:embed="rId6" cstate="print">
            <a:extLst>
              <a:ext uri="{28A0092B-C50C-407E-A947-70E740481C1C}">
                <a14:useLocalDpi xmlns:a14="http://schemas.microsoft.com/office/drawing/2010/main" val="0"/>
              </a:ext>
            </a:extLst>
          </a:blip>
          <a:srcRect/>
          <a:stretch>
            <a:fillRect/>
          </a:stretch>
        </p:blipFill>
        <p:spPr>
          <a:xfrm>
            <a:off x="361920" y="242120"/>
            <a:ext cx="730730" cy="811096"/>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2" name="Picture 2" descr="D:\百度文库\策划06-七项组织生活制度\《中国共产党支部工作条例（试行）》\图片11.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2879" y="-14823"/>
            <a:ext cx="12218400" cy="1099410"/>
          </a:xfrm>
          <a:prstGeom prst="rect">
            <a:avLst/>
          </a:prstGeom>
          <a:noFill/>
          <a:extLst>
            <a:ext uri="{909E8E84-426E-40DD-AFC4-6F175D3DCCD1}">
              <a14:hiddenFill xmlns:a14="http://schemas.microsoft.com/office/drawing/2010/main">
                <a:solidFill>
                  <a:srgbClr val="FFFFFF"/>
                </a:solidFill>
              </a14:hiddenFill>
            </a:ext>
          </a:extLst>
        </p:spPr>
      </p:pic>
      <p:sp>
        <p:nvSpPr>
          <p:cNvPr id="7" name="流程图: 过程 6"/>
          <p:cNvSpPr/>
          <p:nvPr userDrawn="1"/>
        </p:nvSpPr>
        <p:spPr>
          <a:xfrm>
            <a:off x="-12880" y="6439991"/>
            <a:ext cx="12218400" cy="428171"/>
          </a:xfrm>
          <a:prstGeom prst="flowChartProcess">
            <a:avLst/>
          </a:prstGeom>
          <a:solidFill>
            <a:srgbClr val="9A17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1424785" y="362314"/>
            <a:ext cx="10412217" cy="584775"/>
          </a:xfrm>
          <a:prstGeom prst="rect">
            <a:avLst/>
          </a:prstGeom>
        </p:spPr>
        <p:txBody>
          <a:bodyPr wrap="square">
            <a:spAutoFit/>
          </a:bodyPr>
          <a:lstStyle/>
          <a:p>
            <a:pPr algn="dist"/>
            <a:r>
              <a:rPr lang="zh-CN" altLang="en-US" sz="3200" b="1" kern="1200" spc="-140" baseline="0" dirty="0">
                <a:gradFill>
                  <a:gsLst>
                    <a:gs pos="33000">
                      <a:schemeClr val="accent1">
                        <a:lumMod val="5000"/>
                        <a:lumOff val="95000"/>
                      </a:schemeClr>
                    </a:gs>
                    <a:gs pos="82000">
                      <a:srgbClr val="FFFF00"/>
                    </a:gs>
                    <a:gs pos="100000">
                      <a:schemeClr val="bg1"/>
                    </a:gs>
                  </a:gsLst>
                  <a:lin ang="5400000" scaled="1"/>
                </a:gradFill>
                <a:effectLst>
                  <a:outerShdw blurRad="50800" dist="76200" dir="2700000" algn="tl" rotWithShape="0">
                    <a:srgbClr val="591300">
                      <a:alpha val="50000"/>
                    </a:srgbClr>
                  </a:outerShdw>
                </a:effectLst>
                <a:latin typeface="微软雅黑" panose="020B0503020204020204" pitchFamily="34" charset="-122"/>
                <a:ea typeface="微软雅黑" panose="020B0503020204020204" pitchFamily="34" charset="-122"/>
                <a:cs typeface="+mn-cs"/>
              </a:rPr>
              <a:t>习近平总书记在纪念五四运动</a:t>
            </a:r>
            <a:r>
              <a:rPr lang="en-US" altLang="zh-CN" sz="3200" b="1" kern="1200" spc="-140" baseline="0" dirty="0">
                <a:gradFill>
                  <a:gsLst>
                    <a:gs pos="33000">
                      <a:schemeClr val="accent1">
                        <a:lumMod val="5000"/>
                        <a:lumOff val="95000"/>
                      </a:schemeClr>
                    </a:gs>
                    <a:gs pos="82000">
                      <a:srgbClr val="FFFF00"/>
                    </a:gs>
                    <a:gs pos="100000">
                      <a:schemeClr val="bg1"/>
                    </a:gs>
                  </a:gsLst>
                  <a:lin ang="5400000" scaled="1"/>
                </a:gradFill>
                <a:effectLst>
                  <a:outerShdw blurRad="50800" dist="76200" dir="2700000" algn="tl" rotWithShape="0">
                    <a:srgbClr val="591300">
                      <a:alpha val="50000"/>
                    </a:srgbClr>
                  </a:outerShdw>
                </a:effectLst>
                <a:latin typeface="微软雅黑" panose="020B0503020204020204" pitchFamily="34" charset="-122"/>
                <a:ea typeface="微软雅黑" panose="020B0503020204020204" pitchFamily="34" charset="-122"/>
                <a:cs typeface="+mn-cs"/>
              </a:rPr>
              <a:t>100</a:t>
            </a:r>
            <a:r>
              <a:rPr lang="zh-CN" altLang="en-US" sz="3200" b="1" kern="1200" spc="-140" baseline="0" dirty="0">
                <a:gradFill>
                  <a:gsLst>
                    <a:gs pos="33000">
                      <a:schemeClr val="accent1">
                        <a:lumMod val="5000"/>
                        <a:lumOff val="95000"/>
                      </a:schemeClr>
                    </a:gs>
                    <a:gs pos="82000">
                      <a:srgbClr val="FFFF00"/>
                    </a:gs>
                    <a:gs pos="100000">
                      <a:schemeClr val="bg1"/>
                    </a:gs>
                  </a:gsLst>
                  <a:lin ang="5400000" scaled="1"/>
                </a:gradFill>
                <a:effectLst>
                  <a:outerShdw blurRad="50800" dist="76200" dir="2700000" algn="tl" rotWithShape="0">
                    <a:srgbClr val="591300">
                      <a:alpha val="50000"/>
                    </a:srgbClr>
                  </a:outerShdw>
                </a:effectLst>
                <a:latin typeface="微软雅黑" panose="020B0503020204020204" pitchFamily="34" charset="-122"/>
                <a:ea typeface="微软雅黑" panose="020B0503020204020204" pitchFamily="34" charset="-122"/>
                <a:cs typeface="+mn-cs"/>
              </a:rPr>
              <a:t>周年大会上的讲话要点</a:t>
            </a:r>
            <a:endParaRPr lang="zh-CN" altLang="en-US" sz="3200" b="1" kern="1200" spc="-140" baseline="0" dirty="0">
              <a:gradFill>
                <a:gsLst>
                  <a:gs pos="33000">
                    <a:schemeClr val="accent1">
                      <a:lumMod val="5000"/>
                      <a:lumOff val="95000"/>
                    </a:schemeClr>
                  </a:gs>
                  <a:gs pos="82000">
                    <a:srgbClr val="FFFF00"/>
                  </a:gs>
                  <a:gs pos="100000">
                    <a:schemeClr val="bg1"/>
                  </a:gs>
                </a:gsLst>
                <a:lin ang="5400000" scaled="1"/>
              </a:gradFill>
              <a:effectLst>
                <a:outerShdw blurRad="50800" dist="76200" dir="2700000" algn="tl" rotWithShape="0">
                  <a:srgbClr val="591300">
                    <a:alpha val="50000"/>
                  </a:srgbClr>
                </a:outerShdw>
              </a:effectLst>
              <a:latin typeface="微软雅黑" panose="020B0503020204020204" pitchFamily="34" charset="-122"/>
              <a:ea typeface="微软雅黑" panose="020B0503020204020204" pitchFamily="34" charset="-122"/>
              <a:cs typeface="+mn-cs"/>
            </a:endParaRPr>
          </a:p>
        </p:txBody>
      </p:sp>
      <p:pic>
        <p:nvPicPr>
          <p:cNvPr id="12" name="Picture 2" descr="D:\百度文库\PPT\图标\中国共青团.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0" y="-24983"/>
            <a:ext cx="1960880" cy="1150094"/>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userDrawn="1"/>
        </p:nvSpPr>
        <p:spPr>
          <a:xfrm>
            <a:off x="5445760" y="6457283"/>
            <a:ext cx="6638677" cy="369332"/>
          </a:xfrm>
          <a:prstGeom prst="rect">
            <a:avLst/>
          </a:prstGeom>
        </p:spPr>
        <p:txBody>
          <a:bodyPr wrap="square">
            <a:spAutoFit/>
          </a:bodyPr>
          <a:lstStyle/>
          <a:p>
            <a:pPr algn="dist"/>
            <a:r>
              <a:rPr lang="zh-CN" altLang="en-US" sz="1800" b="1" kern="1200" dirty="0">
                <a:gradFill>
                  <a:gsLst>
                    <a:gs pos="33000">
                      <a:schemeClr val="accent1">
                        <a:lumMod val="5000"/>
                        <a:lumOff val="95000"/>
                      </a:schemeClr>
                    </a:gs>
                    <a:gs pos="82000">
                      <a:srgbClr val="FFFF00"/>
                    </a:gs>
                    <a:gs pos="100000">
                      <a:schemeClr val="bg1"/>
                    </a:gs>
                  </a:gsLst>
                  <a:lin ang="5400000" scaled="1"/>
                </a:gradFill>
                <a:effectLst>
                  <a:outerShdw blurRad="50800" dist="76200" dir="2700000" algn="tl" rotWithShape="0">
                    <a:srgbClr val="591300">
                      <a:alpha val="50000"/>
                    </a:srgbClr>
                  </a:outerShdw>
                </a:effectLst>
                <a:latin typeface="微软雅黑" panose="020B0503020204020204" pitchFamily="34" charset="-122"/>
                <a:ea typeface="微软雅黑" panose="020B0503020204020204" pitchFamily="34" charset="-122"/>
                <a:cs typeface="+mn-cs"/>
              </a:rPr>
              <a:t>纪念五四运动 弘扬五四精神</a:t>
            </a:r>
            <a:endParaRPr lang="zh-CN" altLang="en-US" sz="1800" b="1" kern="1200" dirty="0">
              <a:gradFill>
                <a:gsLst>
                  <a:gs pos="33000">
                    <a:schemeClr val="accent1">
                      <a:lumMod val="5000"/>
                      <a:lumOff val="95000"/>
                    </a:schemeClr>
                  </a:gs>
                  <a:gs pos="82000">
                    <a:srgbClr val="FFFF00"/>
                  </a:gs>
                  <a:gs pos="100000">
                    <a:schemeClr val="bg1"/>
                  </a:gs>
                </a:gsLst>
                <a:lin ang="5400000" scaled="1"/>
              </a:gradFill>
              <a:effectLst>
                <a:outerShdw blurRad="50800" dist="76200" dir="2700000" algn="tl" rotWithShape="0">
                  <a:srgbClr val="591300">
                    <a:alpha val="50000"/>
                  </a:srgbClr>
                </a:outerShdw>
              </a:effectLst>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标题和内容">
    <p:bg>
      <p:bgRef idx="1001">
        <a:schemeClr val="bg2"/>
      </p:bgRef>
    </p:bg>
    <p:spTree>
      <p:nvGrpSpPr>
        <p:cNvPr id="1" name=""/>
        <p:cNvGrpSpPr/>
        <p:nvPr/>
      </p:nvGrpSpPr>
      <p:grpSpPr>
        <a:xfrm>
          <a:off x="0" y="0"/>
          <a:ext cx="0" cy="0"/>
          <a:chOff x="0" y="0"/>
          <a:chExt cx="0" cy="0"/>
        </a:xfrm>
      </p:grpSpPr>
      <p:pic>
        <p:nvPicPr>
          <p:cNvPr id="6" name="Picture 2" descr="D:\文档创作\PPT\PPT背景图片\棱角.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任意多边形 9"/>
          <p:cNvSpPr/>
          <p:nvPr userDrawn="1"/>
        </p:nvSpPr>
        <p:spPr bwMode="auto">
          <a:xfrm>
            <a:off x="-1" y="0"/>
            <a:ext cx="12192001" cy="1128000"/>
          </a:xfrm>
          <a:custGeom>
            <a:avLst/>
            <a:gdLst>
              <a:gd name="connsiteX0" fmla="*/ 0 w 12192000"/>
              <a:gd name="connsiteY0" fmla="*/ 0 h 846000"/>
              <a:gd name="connsiteX1" fmla="*/ 752432 w 12192000"/>
              <a:gd name="connsiteY1" fmla="*/ 0 h 846000"/>
              <a:gd name="connsiteX2" fmla="*/ 1863254 w 12192000"/>
              <a:gd name="connsiteY2" fmla="*/ 0 h 846000"/>
              <a:gd name="connsiteX3" fmla="*/ 2058706 w 12192000"/>
              <a:gd name="connsiteY3" fmla="*/ 0 h 846000"/>
              <a:gd name="connsiteX4" fmla="*/ 2204757 w 12192000"/>
              <a:gd name="connsiteY4" fmla="*/ 0 h 846000"/>
              <a:gd name="connsiteX5" fmla="*/ 2433676 w 12192000"/>
              <a:gd name="connsiteY5" fmla="*/ 0 h 846000"/>
              <a:gd name="connsiteX6" fmla="*/ 2643832 w 12192000"/>
              <a:gd name="connsiteY6" fmla="*/ 0 h 846000"/>
              <a:gd name="connsiteX7" fmla="*/ 2673854 w 12192000"/>
              <a:gd name="connsiteY7" fmla="*/ 0 h 846000"/>
              <a:gd name="connsiteX8" fmla="*/ 8125908 w 12192000"/>
              <a:gd name="connsiteY8" fmla="*/ 0 h 846000"/>
              <a:gd name="connsiteX9" fmla="*/ 8255000 w 12192000"/>
              <a:gd name="connsiteY9" fmla="*/ 0 h 846000"/>
              <a:gd name="connsiteX10" fmla="*/ 8760127 w 12192000"/>
              <a:gd name="connsiteY10" fmla="*/ 0 h 846000"/>
              <a:gd name="connsiteX11" fmla="*/ 10047329 w 12192000"/>
              <a:gd name="connsiteY11" fmla="*/ 0 h 846000"/>
              <a:gd name="connsiteX12" fmla="*/ 12192000 w 12192000"/>
              <a:gd name="connsiteY12" fmla="*/ 0 h 846000"/>
              <a:gd name="connsiteX13" fmla="*/ 12192000 w 12192000"/>
              <a:gd name="connsiteY13" fmla="*/ 846000 h 846000"/>
              <a:gd name="connsiteX14" fmla="*/ 0 w 12192000"/>
              <a:gd name="connsiteY14" fmla="*/ 846000 h 84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2000" h="846000">
                <a:moveTo>
                  <a:pt x="0" y="0"/>
                </a:moveTo>
                <a:lnTo>
                  <a:pt x="752432" y="0"/>
                </a:lnTo>
                <a:cubicBezTo>
                  <a:pt x="1232787" y="0"/>
                  <a:pt x="1593054" y="0"/>
                  <a:pt x="1863254" y="0"/>
                </a:cubicBezTo>
                <a:lnTo>
                  <a:pt x="2058706" y="0"/>
                </a:lnTo>
                <a:lnTo>
                  <a:pt x="2204757" y="0"/>
                </a:lnTo>
                <a:lnTo>
                  <a:pt x="2433676" y="0"/>
                </a:lnTo>
                <a:lnTo>
                  <a:pt x="2643832" y="0"/>
                </a:lnTo>
                <a:lnTo>
                  <a:pt x="2673854" y="0"/>
                </a:lnTo>
                <a:lnTo>
                  <a:pt x="8125908" y="0"/>
                </a:lnTo>
                <a:lnTo>
                  <a:pt x="8255000" y="0"/>
                </a:lnTo>
                <a:lnTo>
                  <a:pt x="8760127" y="0"/>
                </a:lnTo>
                <a:cubicBezTo>
                  <a:pt x="10047329" y="0"/>
                  <a:pt x="10047329" y="0"/>
                  <a:pt x="10047329" y="0"/>
                </a:cubicBezTo>
                <a:lnTo>
                  <a:pt x="12192000" y="0"/>
                </a:lnTo>
                <a:lnTo>
                  <a:pt x="12192000" y="846000"/>
                </a:lnTo>
                <a:lnTo>
                  <a:pt x="0" y="846000"/>
                </a:lnTo>
                <a:close/>
              </a:path>
            </a:pathLst>
          </a:custGeom>
          <a:solidFill>
            <a:srgbClr val="B00000"/>
          </a:solidFill>
          <a:ln>
            <a:noFill/>
          </a:ln>
        </p:spPr>
        <p:txBody>
          <a:bodyPr vert="horz" wrap="square" lIns="121917" tIns="60958" rIns="121917" bIns="60958" numCol="1" anchor="t" anchorCtr="0" compatLnSpc="1">
            <a:noAutofit/>
          </a:bodyPr>
          <a:lstStyle/>
          <a:p>
            <a:endParaRPr lang="zh-CN" altLang="en-US"/>
          </a:p>
        </p:txBody>
      </p:sp>
      <p:sp>
        <p:nvSpPr>
          <p:cNvPr id="11" name="任意多边形 10"/>
          <p:cNvSpPr/>
          <p:nvPr userDrawn="1"/>
        </p:nvSpPr>
        <p:spPr bwMode="auto">
          <a:xfrm>
            <a:off x="8125347" y="0"/>
            <a:ext cx="4075493" cy="1128000"/>
          </a:xfrm>
          <a:custGeom>
            <a:avLst/>
            <a:gdLst>
              <a:gd name="connsiteX0" fmla="*/ 0 w 2980920"/>
              <a:gd name="connsiteY0" fmla="*/ 0 h 825048"/>
              <a:gd name="connsiteX1" fmla="*/ 840603 w 2980920"/>
              <a:gd name="connsiteY1" fmla="*/ 0 h 825048"/>
              <a:gd name="connsiteX2" fmla="*/ 872721 w 2980920"/>
              <a:gd name="connsiteY2" fmla="*/ 3237 h 825048"/>
              <a:gd name="connsiteX3" fmla="*/ 872721 w 2980920"/>
              <a:gd name="connsiteY3" fmla="*/ 0 h 825048"/>
              <a:gd name="connsiteX4" fmla="*/ 2980920 w 2980920"/>
              <a:gd name="connsiteY4" fmla="*/ 0 h 825048"/>
              <a:gd name="connsiteX5" fmla="*/ 2980920 w 2980920"/>
              <a:gd name="connsiteY5" fmla="*/ 825048 h 825048"/>
              <a:gd name="connsiteX6" fmla="*/ 872721 w 2980920"/>
              <a:gd name="connsiteY6" fmla="*/ 825048 h 825048"/>
              <a:gd name="connsiteX7" fmla="*/ 872721 w 2980920"/>
              <a:gd name="connsiteY7" fmla="*/ 822704 h 825048"/>
              <a:gd name="connsiteX8" fmla="*/ 854972 w 2980920"/>
              <a:gd name="connsiteY8" fmla="*/ 825048 h 825048"/>
              <a:gd name="connsiteX9" fmla="*/ 599918 w 2980920"/>
              <a:gd name="connsiteY9" fmla="*/ 630495 h 825048"/>
              <a:gd name="connsiteX10" fmla="*/ 0 w 2980920"/>
              <a:gd name="connsiteY10" fmla="*/ 0 h 82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80920" h="825048">
                <a:moveTo>
                  <a:pt x="0" y="0"/>
                </a:moveTo>
                <a:lnTo>
                  <a:pt x="840603" y="0"/>
                </a:lnTo>
                <a:lnTo>
                  <a:pt x="872721" y="3237"/>
                </a:lnTo>
                <a:lnTo>
                  <a:pt x="872721" y="0"/>
                </a:lnTo>
                <a:lnTo>
                  <a:pt x="2980920" y="0"/>
                </a:lnTo>
                <a:lnTo>
                  <a:pt x="2980920" y="825048"/>
                </a:lnTo>
                <a:lnTo>
                  <a:pt x="872721" y="825048"/>
                </a:lnTo>
                <a:lnTo>
                  <a:pt x="872721" y="822704"/>
                </a:lnTo>
                <a:lnTo>
                  <a:pt x="854972" y="825048"/>
                </a:lnTo>
                <a:cubicBezTo>
                  <a:pt x="772349" y="785417"/>
                  <a:pt x="682541" y="724169"/>
                  <a:pt x="599918" y="630495"/>
                </a:cubicBezTo>
                <a:cubicBezTo>
                  <a:pt x="427486" y="439545"/>
                  <a:pt x="294570" y="162127"/>
                  <a:pt x="0" y="0"/>
                </a:cubicBezTo>
                <a:close/>
              </a:path>
            </a:pathLst>
          </a:custGeom>
          <a:gradFill>
            <a:gsLst>
              <a:gs pos="0">
                <a:srgbClr val="00B0F0"/>
              </a:gs>
              <a:gs pos="100000">
                <a:srgbClr val="0070C0"/>
              </a:gs>
            </a:gsLst>
            <a:lin ang="5400000" scaled="1"/>
          </a:gradFill>
          <a:ln>
            <a:noFill/>
          </a:ln>
        </p:spPr>
        <p:txBody>
          <a:bodyPr vert="horz" wrap="square" lIns="121917" tIns="60958" rIns="121917" bIns="60958" numCol="1" anchor="t" anchorCtr="0" compatLnSpc="1">
            <a:noAutofit/>
          </a:bodyPr>
          <a:lstStyle/>
          <a:p>
            <a:endParaRPr lang="zh-CN" altLang="en-US"/>
          </a:p>
        </p:txBody>
      </p:sp>
      <p:sp>
        <p:nvSpPr>
          <p:cNvPr id="12" name="任意多边形 11"/>
          <p:cNvSpPr/>
          <p:nvPr userDrawn="1"/>
        </p:nvSpPr>
        <p:spPr bwMode="auto">
          <a:xfrm>
            <a:off x="8217439" y="0"/>
            <a:ext cx="3974560" cy="1100064"/>
          </a:xfrm>
          <a:custGeom>
            <a:avLst/>
            <a:gdLst>
              <a:gd name="connsiteX0" fmla="*/ 0 w 2980920"/>
              <a:gd name="connsiteY0" fmla="*/ 0 h 825048"/>
              <a:gd name="connsiteX1" fmla="*/ 840603 w 2980920"/>
              <a:gd name="connsiteY1" fmla="*/ 0 h 825048"/>
              <a:gd name="connsiteX2" fmla="*/ 872721 w 2980920"/>
              <a:gd name="connsiteY2" fmla="*/ 3237 h 825048"/>
              <a:gd name="connsiteX3" fmla="*/ 872721 w 2980920"/>
              <a:gd name="connsiteY3" fmla="*/ 0 h 825048"/>
              <a:gd name="connsiteX4" fmla="*/ 2980920 w 2980920"/>
              <a:gd name="connsiteY4" fmla="*/ 0 h 825048"/>
              <a:gd name="connsiteX5" fmla="*/ 2980920 w 2980920"/>
              <a:gd name="connsiteY5" fmla="*/ 825048 h 825048"/>
              <a:gd name="connsiteX6" fmla="*/ 872721 w 2980920"/>
              <a:gd name="connsiteY6" fmla="*/ 825048 h 825048"/>
              <a:gd name="connsiteX7" fmla="*/ 872721 w 2980920"/>
              <a:gd name="connsiteY7" fmla="*/ 822704 h 825048"/>
              <a:gd name="connsiteX8" fmla="*/ 854972 w 2980920"/>
              <a:gd name="connsiteY8" fmla="*/ 825048 h 825048"/>
              <a:gd name="connsiteX9" fmla="*/ 599918 w 2980920"/>
              <a:gd name="connsiteY9" fmla="*/ 630495 h 825048"/>
              <a:gd name="connsiteX10" fmla="*/ 0 w 2980920"/>
              <a:gd name="connsiteY10" fmla="*/ 0 h 825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80920" h="825048">
                <a:moveTo>
                  <a:pt x="0" y="0"/>
                </a:moveTo>
                <a:lnTo>
                  <a:pt x="840603" y="0"/>
                </a:lnTo>
                <a:lnTo>
                  <a:pt x="872721" y="3237"/>
                </a:lnTo>
                <a:lnTo>
                  <a:pt x="872721" y="0"/>
                </a:lnTo>
                <a:lnTo>
                  <a:pt x="2980920" y="0"/>
                </a:lnTo>
                <a:lnTo>
                  <a:pt x="2980920" y="825048"/>
                </a:lnTo>
                <a:lnTo>
                  <a:pt x="872721" y="825048"/>
                </a:lnTo>
                <a:lnTo>
                  <a:pt x="872721" y="822704"/>
                </a:lnTo>
                <a:lnTo>
                  <a:pt x="854972" y="825048"/>
                </a:lnTo>
                <a:cubicBezTo>
                  <a:pt x="772349" y="785417"/>
                  <a:pt x="682541" y="724169"/>
                  <a:pt x="599918" y="630495"/>
                </a:cubicBezTo>
                <a:cubicBezTo>
                  <a:pt x="427486" y="439545"/>
                  <a:pt x="294570" y="162127"/>
                  <a:pt x="0" y="0"/>
                </a:cubicBezTo>
                <a:close/>
              </a:path>
            </a:pathLst>
          </a:custGeom>
          <a:solidFill>
            <a:schemeClr val="bg1"/>
          </a:solidFill>
          <a:ln>
            <a:noFill/>
          </a:ln>
        </p:spPr>
        <p:txBody>
          <a:bodyPr vert="horz" wrap="square" lIns="121917" tIns="60958" rIns="121917" bIns="60958" numCol="1" anchor="t" anchorCtr="0" compatLnSpc="1">
            <a:noAutofit/>
          </a:bodyPr>
          <a:lstStyle/>
          <a:p>
            <a:endParaRPr lang="zh-CN" altLang="en-US"/>
          </a:p>
        </p:txBody>
      </p:sp>
      <p:sp>
        <p:nvSpPr>
          <p:cNvPr id="13" name="学论网--www.xuelun.me"/>
          <p:cNvSpPr/>
          <p:nvPr userDrawn="1"/>
        </p:nvSpPr>
        <p:spPr bwMode="auto">
          <a:xfrm>
            <a:off x="-1" y="328362"/>
            <a:ext cx="8869681" cy="615549"/>
          </a:xfrm>
          <a:prstGeom prst="rect">
            <a:avLst/>
          </a:prstGeom>
        </p:spPr>
        <p:txBody>
          <a:bodyPr wrap="square" lIns="121917" tIns="60958" rIns="121917" bIns="60958">
            <a:spAutoFit/>
          </a:bodyPr>
          <a:lstStyle/>
          <a:p>
            <a:pPr lvl="0" algn="l"/>
            <a:r>
              <a:rPr lang="en-US" altLang="zh-CN" sz="3200" b="1" kern="100" spc="80" baseline="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200" b="1" kern="100" spc="80" baseline="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中央列出违反八项规定清单</a:t>
            </a:r>
            <a:r>
              <a:rPr lang="en-US" altLang="zh-CN" sz="3200" b="1" kern="100" spc="80" baseline="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80</a:t>
            </a:r>
            <a:r>
              <a:rPr lang="zh-CN" altLang="en-US" sz="3200" b="1" kern="100" spc="80" baseline="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条</a:t>
            </a:r>
            <a:r>
              <a:rPr lang="en-US" altLang="zh-CN" sz="3200" b="1" kern="100" spc="80" baseline="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200" b="1" kern="100" spc="80" baseline="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学习重温</a:t>
            </a:r>
            <a:endParaRPr lang="en-US" altLang="zh-CN" sz="3200" b="1" kern="100" spc="80" baseline="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027" name="Picture 3" descr="D:\文档创作\PPT\图标\53ec1fcfN738a6c74.jpg!q70副本.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a:stretch>
            <a:fillRect/>
          </a:stretch>
        </p:blipFill>
        <p:spPr bwMode="auto">
          <a:xfrm>
            <a:off x="10373360" y="78676"/>
            <a:ext cx="1706880" cy="100367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文档创作\PPT\图标\从严治党.pn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9011920" y="-22997"/>
            <a:ext cx="1452880" cy="1116896"/>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2"/>
          <p:cNvSpPr/>
          <p:nvPr userDrawn="1"/>
        </p:nvSpPr>
        <p:spPr>
          <a:xfrm>
            <a:off x="0" y="6757395"/>
            <a:ext cx="12192000" cy="100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0-#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decel="4000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1+#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40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16" presetClass="entr" presetSubtype="42" fill="hold" grpId="0" nodeType="afterEffect">
                                  <p:stCondLst>
                                    <p:cond delay="0"/>
                                  </p:stCondLst>
                                  <p:iterate type="lt">
                                    <p:tmPct val="15000"/>
                                  </p:iterate>
                                  <p:childTnLst>
                                    <p:set>
                                      <p:cBhvr>
                                        <p:cTn id="19" dur="1" fill="hold">
                                          <p:stCondLst>
                                            <p:cond delay="0"/>
                                          </p:stCondLst>
                                        </p:cTn>
                                        <p:tgtEl>
                                          <p:spTgt spid="13"/>
                                        </p:tgtEl>
                                        <p:attrNameLst>
                                          <p:attrName>style.visibility</p:attrName>
                                        </p:attrNameLst>
                                      </p:cBhvr>
                                      <p:to>
                                        <p:strVal val="visible"/>
                                      </p:to>
                                    </p:set>
                                    <p:animEffect transition="in" filter="barn(outHorizontal)">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animBg="1"/>
      <p:bldP spid="12" grpId="0" animBg="1"/>
      <p:bldP spid="1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3A63D7C5-C524-4FBA-AA95-55CECE92D007}"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8A6ED10-4DB8-4F3D-90B6-E7A76566EFDD}"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EDBEE50-1522-458E-B519-552DFA0415B3}"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2BAA9BD-90CA-4560-B78A-9DC671B7B5C5}"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microsoft.com/office/2007/relationships/hdphoto" Target="../media/image15.wdp"/><Relationship Id="rId10" Type="http://schemas.openxmlformats.org/officeDocument/2006/relationships/image" Target="../media/image14.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0">
            <a:extLst>
              <a:ext uri="{BEBA8EAE-BF5A-486C-A8C5-ECC9F3942E4B}">
                <a14:imgProps xmlns:a14="http://schemas.microsoft.com/office/drawing/2010/main">
                  <a14:imgLayer r:embed="rId11">
                    <a14:imgEffect>
                      <a14:brightnessContrast bright="10000"/>
                    </a14:imgEffect>
                    <a14:imgEffect>
                      <a14:colorTemperature colorTemp="6000"/>
                    </a14:imgEffect>
                    <a14:imgEffect>
                      <a14:saturation sat="216000"/>
                    </a14:imgEffect>
                  </a14:imgLayer>
                </a14:imgProps>
              </a:ex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22.png"/><Relationship Id="rId8" Type="http://schemas.microsoft.com/office/2007/relationships/media" Target="../media/media1.mp3"/><Relationship Id="rId7" Type="http://schemas.openxmlformats.org/officeDocument/2006/relationships/audio" Target="../media/media1.mp3"/><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2" Type="http://schemas.openxmlformats.org/officeDocument/2006/relationships/slideLayout" Target="../slideLayouts/slideLayout1.xml"/><Relationship Id="rId11" Type="http://schemas.openxmlformats.org/officeDocument/2006/relationships/image" Target="../media/image23.png"/><Relationship Id="rId10" Type="http://schemas.openxmlformats.org/officeDocument/2006/relationships/tags" Target="../tags/tag1.xml"/><Relationship Id="rId1" Type="http://schemas.openxmlformats.org/officeDocument/2006/relationships/image" Target="../media/image16.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tags" Target="../tags/tag1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7.jpeg"/><Relationship Id="rId1" Type="http://schemas.openxmlformats.org/officeDocument/2006/relationships/tags" Target="../tags/tag18.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0.jpeg"/><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tags" Target="../tags/tag19.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image" Target="../media/image23.png"/><Relationship Id="rId5" Type="http://schemas.microsoft.com/office/2007/relationships/hdphoto" Target="../media/image32.wdp"/><Relationship Id="rId4" Type="http://schemas.openxmlformats.org/officeDocument/2006/relationships/image" Target="../media/image31.png"/><Relationship Id="rId3" Type="http://schemas.openxmlformats.org/officeDocument/2006/relationships/tags" Target="../tags/tag20.xml"/><Relationship Id="rId2" Type="http://schemas.openxmlformats.org/officeDocument/2006/relationships/image" Target="../media/image30.png"/><Relationship Id="rId1" Type="http://schemas.openxmlformats.org/officeDocument/2006/relationships/image" Target="../media/image29.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4.pn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image" Target="../media/image23.png"/><Relationship Id="rId5" Type="http://schemas.microsoft.com/office/2007/relationships/hdphoto" Target="../media/image32.wdp"/><Relationship Id="rId4" Type="http://schemas.openxmlformats.org/officeDocument/2006/relationships/image" Target="../media/image31.png"/><Relationship Id="rId3" Type="http://schemas.openxmlformats.org/officeDocument/2006/relationships/tags" Target="../tags/tag21.xml"/><Relationship Id="rId2" Type="http://schemas.openxmlformats.org/officeDocument/2006/relationships/image" Target="../media/image30.png"/><Relationship Id="rId1"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7.png"/><Relationship Id="rId1" Type="http://schemas.openxmlformats.org/officeDocument/2006/relationships/image" Target="../media/image4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51.jpeg"/><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image" Target="../media/image48.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7.png"/><Relationship Id="rId1" Type="http://schemas.openxmlformats.org/officeDocument/2006/relationships/image" Target="../media/image56.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8.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png"/></Relationships>
</file>

<file path=ppt/slides/_rels/slide30.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1" Type="http://schemas.openxmlformats.org/officeDocument/2006/relationships/slideLayout" Target="../slideLayouts/slideLayout2.xml"/><Relationship Id="rId10" Type="http://schemas.openxmlformats.org/officeDocument/2006/relationships/image" Target="../media/image59.png"/><Relationship Id="rId1" Type="http://schemas.openxmlformats.org/officeDocument/2006/relationships/tags" Target="../tags/tag2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0.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2.png"/><Relationship Id="rId1" Type="http://schemas.openxmlformats.org/officeDocument/2006/relationships/image" Target="../media/image61.png"/></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microsoft.com/office/2007/relationships/hdphoto" Target="../media/image32.wdp"/><Relationship Id="rId5" Type="http://schemas.openxmlformats.org/officeDocument/2006/relationships/image" Target="../media/image31.png"/><Relationship Id="rId4" Type="http://schemas.openxmlformats.org/officeDocument/2006/relationships/tags" Target="../tags/tag31.xml"/><Relationship Id="rId3" Type="http://schemas.openxmlformats.org/officeDocument/2006/relationships/image" Target="../media/image23.png"/><Relationship Id="rId2" Type="http://schemas.openxmlformats.org/officeDocument/2006/relationships/image" Target="../media/image30.png"/><Relationship Id="rId1" Type="http://schemas.openxmlformats.org/officeDocument/2006/relationships/image" Target="../media/image29.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3.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image" Target="../media/image64.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7.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8.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9.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2.png"/><Relationship Id="rId1" Type="http://schemas.openxmlformats.org/officeDocument/2006/relationships/image" Target="../media/image71.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3.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6.jpeg"/><Relationship Id="rId2" Type="http://schemas.openxmlformats.org/officeDocument/2006/relationships/image" Target="../media/image75.png"/><Relationship Id="rId1"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8.jpeg"/><Relationship Id="rId1" Type="http://schemas.openxmlformats.org/officeDocument/2006/relationships/image" Target="../media/image77.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9.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2.xml"/><Relationship Id="rId1" Type="http://schemas.openxmlformats.org/officeDocument/2006/relationships/image" Target="../media/image81.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9.xml"/><Relationship Id="rId6" Type="http://schemas.openxmlformats.org/officeDocument/2006/relationships/image" Target="../media/image23.png"/><Relationship Id="rId5" Type="http://schemas.microsoft.com/office/2007/relationships/hdphoto" Target="../media/image32.wdp"/><Relationship Id="rId4" Type="http://schemas.openxmlformats.org/officeDocument/2006/relationships/image" Target="../media/image31.png"/><Relationship Id="rId3" Type="http://schemas.openxmlformats.org/officeDocument/2006/relationships/tags" Target="../tags/tag2.xml"/><Relationship Id="rId2" Type="http://schemas.openxmlformats.org/officeDocument/2006/relationships/image" Target="../media/image30.png"/><Relationship Id="rId1"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3" Type="http://schemas.openxmlformats.org/officeDocument/2006/relationships/slideLayout" Target="../slideLayouts/slideLayout2.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4.png"/><Relationship Id="rId1" Type="http://schemas.openxmlformats.org/officeDocument/2006/relationships/tags" Target="../tags/tag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2192000" cy="6991350"/>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t="48118" b="2616"/>
          <a:stretch>
            <a:fillRect/>
          </a:stretch>
        </p:blipFill>
        <p:spPr>
          <a:xfrm>
            <a:off x="-1" y="4038158"/>
            <a:ext cx="12192000" cy="3002812"/>
          </a:xfrm>
          <a:prstGeom prst="rect">
            <a:avLst/>
          </a:prstGeom>
        </p:spPr>
      </p:pic>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59682" r="27791" b="8918"/>
          <a:stretch>
            <a:fillRect/>
          </a:stretch>
        </p:blipFill>
        <p:spPr>
          <a:xfrm>
            <a:off x="0" y="4464816"/>
            <a:ext cx="9069572" cy="1971647"/>
          </a:xfrm>
          <a:prstGeom prst="rect">
            <a:avLst/>
          </a:prstGeom>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3575" t="10838" r="85436" b="72242"/>
          <a:stretch>
            <a:fillRect/>
          </a:stretch>
        </p:blipFill>
        <p:spPr>
          <a:xfrm>
            <a:off x="152400" y="919717"/>
            <a:ext cx="1339702" cy="1031358"/>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l="1919" t="32643" r="85610" b="55669"/>
          <a:stretch>
            <a:fillRect/>
          </a:stretch>
        </p:blipFill>
        <p:spPr>
          <a:xfrm>
            <a:off x="287080" y="2897372"/>
            <a:ext cx="1520456" cy="712382"/>
          </a:xfrm>
          <a:prstGeom prst="rect">
            <a:avLst/>
          </a:prstGeom>
        </p:spPr>
      </p:pic>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l="23257" t="2668" r="68197" b="90529"/>
          <a:stretch>
            <a:fillRect/>
          </a:stretch>
        </p:blipFill>
        <p:spPr>
          <a:xfrm>
            <a:off x="2667002" y="701747"/>
            <a:ext cx="1041989" cy="414670"/>
          </a:xfrm>
          <a:prstGeom prst="rect">
            <a:avLst/>
          </a:prstGeom>
        </p:spPr>
      </p:pic>
      <p:pic>
        <p:nvPicPr>
          <p:cNvPr id="12" name="图片 11"/>
          <p:cNvPicPr>
            <a:picLocks noChangeAspect="1"/>
          </p:cNvPicPr>
          <p:nvPr/>
        </p:nvPicPr>
        <p:blipFill rotWithShape="1">
          <a:blip r:embed="rId6" cstate="print">
            <a:extLst>
              <a:ext uri="{28A0092B-C50C-407E-A947-70E740481C1C}">
                <a14:useLocalDpi xmlns:a14="http://schemas.microsoft.com/office/drawing/2010/main" val="0"/>
              </a:ext>
            </a:extLst>
          </a:blip>
          <a:srcRect l="89449" t="9121" r="1685" b="80063"/>
          <a:stretch>
            <a:fillRect/>
          </a:stretch>
        </p:blipFill>
        <p:spPr>
          <a:xfrm>
            <a:off x="10508668" y="750923"/>
            <a:ext cx="1233535" cy="752253"/>
          </a:xfrm>
          <a:prstGeom prst="rect">
            <a:avLst/>
          </a:prstGeom>
        </p:spPr>
      </p:pic>
      <p:pic>
        <p:nvPicPr>
          <p:cNvPr id="15" name="在线媒体 7" descr="5c8b431fd3bfc">
            <a:hlinkClick r:id="" action="ppaction://media"/>
          </p:cNvPr>
          <p:cNvPicPr>
            <a:picLocks noChangeAspect="1"/>
          </p:cNvPicPr>
          <p:nvPr>
            <a:audioFile r:link="rId7"/>
            <p:extLst>
              <p:ext uri="{DAA4B4D4-6D71-4841-9C94-3DE7FCFB9230}">
                <p14:media xmlns:p14="http://schemas.microsoft.com/office/powerpoint/2010/main" r:embed="rId8"/>
              </p:ext>
            </p:extLst>
          </p:nvPr>
        </p:nvPicPr>
        <p:blipFill>
          <a:blip r:embed="rId9"/>
          <a:stretch>
            <a:fillRect/>
          </a:stretch>
        </p:blipFill>
        <p:spPr>
          <a:xfrm>
            <a:off x="-803055" y="3057456"/>
            <a:ext cx="484187" cy="484187"/>
          </a:xfrm>
          <a:prstGeom prst="rect">
            <a:avLst/>
          </a:prstGeom>
        </p:spPr>
      </p:pic>
      <p:sp>
        <p:nvSpPr>
          <p:cNvPr id="7" name="PA-102225"/>
          <p:cNvSpPr txBox="1"/>
          <p:nvPr>
            <p:custDataLst>
              <p:tags r:id="rId10"/>
            </p:custDataLst>
          </p:nvPr>
        </p:nvSpPr>
        <p:spPr>
          <a:xfrm>
            <a:off x="152400" y="965167"/>
            <a:ext cx="12039599" cy="1854675"/>
          </a:xfrm>
          <a:prstGeom prst="rect">
            <a:avLst/>
          </a:prstGeom>
          <a:noFill/>
        </p:spPr>
        <p:txBody>
          <a:bodyPr wrap="square" rtlCol="0">
            <a:spAutoFit/>
          </a:bodyPr>
          <a:lstStyle/>
          <a:p>
            <a:pPr algn="ctr">
              <a:lnSpc>
                <a:spcPts val="7200"/>
              </a:lnSpc>
            </a:pPr>
            <a:r>
              <a:rPr lang="zh-CN" altLang="en-US" sz="4800" b="1" spc="450" dirty="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rPr>
              <a:t>铸牢中华民族共同体意识</a:t>
            </a:r>
            <a:endParaRPr lang="en-US" altLang="zh-CN" sz="4800" b="1" spc="450" dirty="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endParaRPr>
          </a:p>
          <a:p>
            <a:pPr algn="ctr">
              <a:lnSpc>
                <a:spcPts val="7200"/>
              </a:lnSpc>
            </a:pPr>
            <a:r>
              <a:rPr lang="zh-CN" altLang="en-US" sz="4800" b="1" spc="450" dirty="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rPr>
              <a:t>凝聚强国建设与民族复兴的磅礴力量</a:t>
            </a:r>
            <a:endParaRPr lang="en-US" altLang="zh-CN" sz="4800" b="1" spc="450" dirty="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endParaRPr>
          </a:p>
        </p:txBody>
      </p:sp>
      <p:grpSp>
        <p:nvGrpSpPr>
          <p:cNvPr id="9" name="组合 8"/>
          <p:cNvGrpSpPr/>
          <p:nvPr/>
        </p:nvGrpSpPr>
        <p:grpSpPr>
          <a:xfrm>
            <a:off x="5147755" y="4081615"/>
            <a:ext cx="412327" cy="412327"/>
            <a:chOff x="891974" y="4415843"/>
            <a:chExt cx="391350" cy="391026"/>
          </a:xfrm>
        </p:grpSpPr>
        <p:sp>
          <p:nvSpPr>
            <p:cNvPr id="13" name="椭圆 12"/>
            <p:cNvSpPr/>
            <p:nvPr/>
          </p:nvSpPr>
          <p:spPr>
            <a:xfrm>
              <a:off x="891974" y="4415843"/>
              <a:ext cx="391350" cy="391026"/>
            </a:xfrm>
            <a:prstGeom prst="ellipse">
              <a:avLst/>
            </a:prstGeom>
            <a:noFill/>
            <a:ln w="12700" cap="flat" cmpd="sng" algn="ctr">
              <a:solidFill>
                <a:srgbClr val="C00000"/>
              </a:solid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9200">
                <a:defRPr/>
              </a:pPr>
              <a:endParaRPr lang="zh-CN" altLang="en-US" sz="2400" b="1" dirty="0">
                <a:solidFill>
                  <a:prstClr val="white"/>
                </a:solidFill>
                <a:latin typeface="Times New Roman" panose="02020603050405020304" pitchFamily="18" charset="0"/>
                <a:ea typeface="思源黑体 CN Normal" panose="020B0400000000000000" pitchFamily="34" charset="-122"/>
                <a:cs typeface="Times New Roman" panose="02020603050405020304" pitchFamily="18" charset="0"/>
                <a:sym typeface="思源黑体 CN Normal" panose="020B0400000000000000" pitchFamily="34" charset="-122"/>
              </a:endParaRPr>
            </a:p>
          </p:txBody>
        </p:sp>
        <p:sp>
          <p:nvSpPr>
            <p:cNvPr id="16" name="椭圆 39"/>
            <p:cNvSpPr/>
            <p:nvPr/>
          </p:nvSpPr>
          <p:spPr>
            <a:xfrm>
              <a:off x="979944" y="4490424"/>
              <a:ext cx="186412" cy="209105"/>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rgbClr val="C00000"/>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19200">
                <a:defRPr/>
              </a:pPr>
              <a:endParaRPr lang="zh-CN" altLang="en-US" sz="2400" b="1">
                <a:solidFill>
                  <a:prstClr val="white"/>
                </a:solidFill>
                <a:latin typeface="Times New Roman" panose="02020603050405020304" pitchFamily="18" charset="0"/>
                <a:ea typeface="思源黑体 CN Normal" panose="020B0400000000000000" pitchFamily="34" charset="-122"/>
                <a:cs typeface="Times New Roman" panose="02020603050405020304" pitchFamily="18" charset="0"/>
                <a:sym typeface="思源黑体 CN Normal" panose="020B0400000000000000" pitchFamily="34" charset="-122"/>
              </a:endParaRPr>
            </a:p>
          </p:txBody>
        </p:sp>
      </p:grpSp>
      <p:sp>
        <p:nvSpPr>
          <p:cNvPr id="17" name="文本框 105"/>
          <p:cNvSpPr txBox="1"/>
          <p:nvPr/>
        </p:nvSpPr>
        <p:spPr>
          <a:xfrm>
            <a:off x="5683660" y="4126261"/>
            <a:ext cx="2078640" cy="337185"/>
          </a:xfrm>
          <a:prstGeom prst="rect">
            <a:avLst/>
          </a:prstGeom>
          <a:noFill/>
        </p:spPr>
        <p:txBody>
          <a:bodyPr wrap="square" rtlCol="0">
            <a:spAutoFit/>
            <a:scene3d>
              <a:camera prst="orthographicFront"/>
              <a:lightRig rig="threePt" dir="t"/>
            </a:scene3d>
            <a:sp3d contourW="12700"/>
          </a:bodyPr>
          <a:lstStyle/>
          <a:p>
            <a:pPr defTabSz="1219200">
              <a:defRPr/>
            </a:pPr>
            <a:r>
              <a:rPr lang="en-US" altLang="zh-CN" sz="1600" b="1" dirty="0">
                <a:gradFill>
                  <a:gsLst>
                    <a:gs pos="0">
                      <a:srgbClr val="E30000"/>
                    </a:gs>
                    <a:gs pos="100000">
                      <a:srgbClr val="760303"/>
                    </a:gs>
                  </a:gsLst>
                  <a:lin scaled="0"/>
                </a:gradFill>
                <a:effectLst>
                  <a:glow rad="127000">
                    <a:prstClr val="white"/>
                  </a:glow>
                </a:effectLst>
                <a:latin typeface="Times New Roman" panose="02020603050405020304" pitchFamily="18" charset="0"/>
                <a:ea typeface="微软雅黑" panose="020B0503020204020204" pitchFamily="34" charset="-122"/>
                <a:cs typeface="Times New Roman" panose="02020603050405020304" pitchFamily="18" charset="0"/>
                <a:sym typeface="思源黑体 CN Normal" panose="020B0400000000000000" pitchFamily="34" charset="-122"/>
              </a:rPr>
              <a:t>XXX</a:t>
            </a:r>
            <a:endParaRPr lang="zh-CN" altLang="en-US" sz="1600" b="1" dirty="0">
              <a:gradFill>
                <a:gsLst>
                  <a:gs pos="0">
                    <a:srgbClr val="E30000"/>
                  </a:gs>
                  <a:gs pos="100000">
                    <a:srgbClr val="760303"/>
                  </a:gs>
                </a:gsLst>
                <a:lin scaled="0"/>
              </a:gradFill>
              <a:effectLst>
                <a:glow rad="127000">
                  <a:prstClr val="white"/>
                </a:glow>
              </a:effectLst>
              <a:latin typeface="Times New Roman" panose="02020603050405020304" pitchFamily="18" charset="0"/>
              <a:ea typeface="微软雅黑" panose="020B0503020204020204" pitchFamily="34" charset="-122"/>
              <a:cs typeface="Times New Roman" panose="02020603050405020304" pitchFamily="18" charset="0"/>
              <a:sym typeface="思源黑体 CN Normal" panose="020B0400000000000000" pitchFamily="34" charset="-122"/>
            </a:endParaRPr>
          </a:p>
        </p:txBody>
      </p:sp>
      <p:sp>
        <p:nvSpPr>
          <p:cNvPr id="18" name="文本框 17"/>
          <p:cNvSpPr txBox="1"/>
          <p:nvPr/>
        </p:nvSpPr>
        <p:spPr>
          <a:xfrm>
            <a:off x="1429996" y="3236844"/>
            <a:ext cx="9635960" cy="369332"/>
          </a:xfrm>
          <a:prstGeom prst="rect">
            <a:avLst/>
          </a:prstGeom>
          <a:noFill/>
        </p:spPr>
        <p:txBody>
          <a:bodyPr wrap="square">
            <a:spAutoFit/>
          </a:bodyPr>
          <a:lstStyle/>
          <a:p>
            <a:pPr algn="ctr"/>
            <a:r>
              <a:rPr lang="en-US" altLang="zh-CN" sz="1800" spc="400" dirty="0">
                <a:solidFill>
                  <a:srgbClr val="C00000"/>
                </a:solidFill>
                <a:latin typeface="微软雅黑" panose="020B0503020204020204" pitchFamily="34" charset="-122"/>
                <a:ea typeface="微软雅黑" panose="020B0503020204020204" pitchFamily="34" charset="-122"/>
              </a:rPr>
              <a:t>★★</a:t>
            </a:r>
            <a:r>
              <a:rPr lang="zh-CN" altLang="en-US" sz="1800" b="1" spc="400" dirty="0">
                <a:solidFill>
                  <a:srgbClr val="C00000"/>
                </a:solidFill>
                <a:latin typeface="微软雅黑" panose="020B0503020204020204" pitchFamily="34" charset="-122"/>
                <a:ea typeface="微软雅黑" panose="020B0503020204020204" pitchFamily="34" charset="-122"/>
              </a:rPr>
              <a:t>牢固树立休戚与共、荣辱与共、生死与共、命运与共的共同体理念</a:t>
            </a:r>
            <a:r>
              <a:rPr lang="en-US" altLang="zh-CN" sz="1800" spc="400" dirty="0">
                <a:solidFill>
                  <a:srgbClr val="C00000"/>
                </a:solidFill>
                <a:latin typeface="微软雅黑" panose="020B0503020204020204" pitchFamily="34" charset="-122"/>
                <a:ea typeface="微软雅黑" panose="020B0503020204020204" pitchFamily="34" charset="-122"/>
              </a:rPr>
              <a:t>★★</a:t>
            </a:r>
            <a:endParaRPr lang="zh-CN" altLang="en-US" sz="1800" spc="400" dirty="0">
              <a:solidFill>
                <a:srgbClr val="C00000"/>
              </a:solidFill>
              <a:latin typeface="微软雅黑" panose="020B0503020204020204" pitchFamily="34" charset="-122"/>
              <a:ea typeface="微软雅黑" panose="020B0503020204020204" pitchFamily="34" charset="-122"/>
            </a:endParaRPr>
          </a:p>
        </p:txBody>
      </p:sp>
      <p:pic>
        <p:nvPicPr>
          <p:cNvPr id="19" name="图片 18"/>
          <p:cNvPicPr>
            <a:picLocks noChangeAspect="1"/>
          </p:cNvPicPr>
          <p:nvPr/>
        </p:nvPicPr>
        <p:blipFill rotWithShape="1">
          <a:blip r:embed="rId11" cstate="print">
            <a:extLst>
              <a:ext uri="{28A0092B-C50C-407E-A947-70E740481C1C}">
                <a14:useLocalDpi xmlns:a14="http://schemas.microsoft.com/office/drawing/2010/main" val="0"/>
              </a:ext>
            </a:extLst>
          </a:blip>
          <a:srcRect/>
          <a:stretch>
            <a:fillRect/>
          </a:stretch>
        </p:blipFill>
        <p:spPr>
          <a:xfrm>
            <a:off x="9191625" y="4781087"/>
            <a:ext cx="3000374" cy="111174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5"/>
                                        </p:tgtEl>
                                      </p:cBhvr>
                                    </p:cmd>
                                  </p:childTnLst>
                                </p:cTn>
                              </p:par>
                              <p:par>
                                <p:cTn id="7" presetID="10"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500"/>
                                        <p:tgtEl>
                                          <p:spTgt spid="8"/>
                                        </p:tgtEl>
                                      </p:cBhvr>
                                    </p:animEffect>
                                  </p:childTnLst>
                                </p:cTn>
                              </p:par>
                              <p:par>
                                <p:cTn id="10" presetID="10"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4" repeatCount="indefinite" fill="hold" display="0">
                  <p:stCondLst>
                    <p:cond delay="indefinite"/>
                  </p:stCondLst>
                  <p:endCondLst>
                    <p:cond evt="onStopAudio" delay="0">
                      <p:tgtEl>
                        <p:sldTgt/>
                      </p:tgtEl>
                    </p:cond>
                  </p:endCondLst>
                </p:cTn>
                <p:tgtEl>
                  <p:spTgt spid="15"/>
                </p:tgtEl>
              </p:cMediaNode>
            </p:audio>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1022127"/>
          <p:cNvSpPr txBox="1"/>
          <p:nvPr>
            <p:custDataLst>
              <p:tags r:id="rId1"/>
            </p:custDataLst>
          </p:nvPr>
        </p:nvSpPr>
        <p:spPr>
          <a:xfrm>
            <a:off x="852488" y="1364112"/>
            <a:ext cx="10487024" cy="2224776"/>
          </a:xfrm>
          <a:prstGeom prst="rect">
            <a:avLst/>
          </a:prstGeom>
          <a:noFill/>
        </p:spPr>
        <p:txBody>
          <a:bodyPr wrap="square" rtlCol="0">
            <a:spAutoFit/>
          </a:bodyPr>
          <a:lstStyle>
            <a:defPPr>
              <a:defRPr lang="zh-CN"/>
            </a:defPPr>
            <a:lvl1pPr indent="457200" algn="just">
              <a:lnSpc>
                <a:spcPct val="200000"/>
              </a:lnSpc>
              <a:defRPr sz="1700"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r>
              <a:rPr lang="en-US" altLang="zh-CN" sz="1800" dirty="0"/>
              <a:t>2024</a:t>
            </a:r>
            <a:r>
              <a:rPr lang="zh-CN" altLang="en-US" sz="1800" dirty="0"/>
              <a:t>年</a:t>
            </a:r>
            <a:r>
              <a:rPr lang="en-US" altLang="zh-CN" sz="1800" dirty="0"/>
              <a:t>7</a:t>
            </a:r>
            <a:r>
              <a:rPr lang="zh-CN" altLang="en-US" sz="1800" dirty="0"/>
              <a:t>月，党的二十届三中全会审议通过的</a:t>
            </a:r>
            <a:r>
              <a:rPr lang="en-US" altLang="zh-CN" sz="1800" dirty="0"/>
              <a:t>《</a:t>
            </a:r>
            <a:r>
              <a:rPr lang="zh-CN" altLang="en-US" sz="1800" dirty="0"/>
              <a:t>中共中央关于进一步全面深化改革、推进中国式现代化的决定</a:t>
            </a:r>
            <a:r>
              <a:rPr lang="en-US" altLang="zh-CN" sz="1800" dirty="0"/>
              <a:t>》</a:t>
            </a:r>
            <a:r>
              <a:rPr lang="zh-CN" altLang="en-US" sz="1800" dirty="0"/>
              <a:t>提出，</a:t>
            </a:r>
            <a:r>
              <a:rPr lang="zh-CN" altLang="en-US" sz="1800" b="1" dirty="0"/>
              <a:t>制定民族团结进步促进法，健全铸牢中华民族共同体意识制度机制，增强中华民族凝聚力</a:t>
            </a:r>
            <a:r>
              <a:rPr lang="zh-CN" altLang="en-US" sz="1800" dirty="0"/>
              <a:t>。这是新征程上将铸牢中华民族共同体意识工作落细落实的重要体现，将为健全铸牢中华民族共同体意识制度机制提供法律支撑，更好以中华民族大团结促进中国式现代化。</a:t>
            </a:r>
            <a:endParaRPr lang="zh-CN" altLang="en-US" sz="2000" b="1" dirty="0"/>
          </a:p>
        </p:txBody>
      </p:sp>
      <p:sp>
        <p:nvSpPr>
          <p:cNvPr id="2" name="文本框 1"/>
          <p:cNvSpPr txBox="1"/>
          <p:nvPr/>
        </p:nvSpPr>
        <p:spPr>
          <a:xfrm>
            <a:off x="1990725" y="389780"/>
            <a:ext cx="8966200" cy="553998"/>
          </a:xfrm>
          <a:prstGeom prst="rect">
            <a:avLst/>
          </a:prstGeom>
          <a:noFill/>
        </p:spPr>
        <p:txBody>
          <a:bodyPr wrap="square" rtlCol="0">
            <a:spAutoFit/>
          </a:bodyPr>
          <a:lstStyle>
            <a:defPPr>
              <a:defRPr lang="zh-CN"/>
            </a:defPPr>
            <a:lvl1pPr algn="ctr">
              <a:defRPr sz="3000" b="1" spc="10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defRPr>
            </a:lvl1pPr>
          </a:lstStyle>
          <a:p>
            <a:r>
              <a:rPr lang="zh-CN" altLang="en-US" dirty="0"/>
              <a:t>一、回顾铸牢中华民族共同体意识的提出与发展</a:t>
            </a:r>
            <a:endParaRPr lang="zh-CN" altLang="en-US" dirty="0"/>
          </a:p>
        </p:txBody>
      </p:sp>
      <p:pic>
        <p:nvPicPr>
          <p:cNvPr id="3" name="图片 2"/>
          <p:cNvPicPr/>
          <p:nvPr/>
        </p:nvPicPr>
        <p:blipFill>
          <a:blip r:embed="rId2"/>
          <a:stretch>
            <a:fillRect/>
          </a:stretch>
        </p:blipFill>
        <p:spPr>
          <a:xfrm>
            <a:off x="6857593" y="4075172"/>
            <a:ext cx="4293658" cy="2038351"/>
          </a:xfrm>
          <a:prstGeom prst="rect">
            <a:avLst/>
          </a:prstGeom>
          <a:ln w="19050">
            <a:solidFill>
              <a:schemeClr val="accent1"/>
            </a:solidFill>
          </a:ln>
          <a:effectLst>
            <a:reflection blurRad="88900" stA="50000" endPos="20000" dir="5400000" sy="-100000" algn="bl" rotWithShape="0"/>
          </a:effectLst>
          <a:scene3d>
            <a:camera prst="orthographicFront"/>
            <a:lightRig rig="contrasting" dir="t"/>
          </a:scene3d>
        </p:spPr>
      </p:pic>
      <p:pic>
        <p:nvPicPr>
          <p:cNvPr id="4" name="图片 3"/>
          <p:cNvPicPr/>
          <p:nvPr/>
        </p:nvPicPr>
        <p:blipFill>
          <a:blip r:embed="rId3"/>
          <a:stretch>
            <a:fillRect/>
          </a:stretch>
        </p:blipFill>
        <p:spPr>
          <a:xfrm>
            <a:off x="1040751" y="4075173"/>
            <a:ext cx="4293658" cy="2038351"/>
          </a:xfrm>
          <a:prstGeom prst="rect">
            <a:avLst/>
          </a:prstGeom>
          <a:ln w="19050">
            <a:solidFill>
              <a:schemeClr val="accent1"/>
            </a:solidFill>
          </a:ln>
          <a:effectLst>
            <a:reflection blurRad="88900" stA="50000" endPos="20000" dir="5400000" sy="-100000" algn="bl" rotWithShape="0"/>
          </a:effectLst>
          <a:scene3d>
            <a:camera prst="orthographicFront"/>
            <a:lightRig rig="contrasting" dir="t"/>
          </a:scene3d>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1022127"/>
          <p:cNvSpPr txBox="1"/>
          <p:nvPr>
            <p:custDataLst>
              <p:tags r:id="rId1"/>
            </p:custDataLst>
          </p:nvPr>
        </p:nvSpPr>
        <p:spPr>
          <a:xfrm>
            <a:off x="6029325" y="2590927"/>
            <a:ext cx="5243512" cy="3077253"/>
          </a:xfrm>
          <a:prstGeom prst="rect">
            <a:avLst/>
          </a:prstGeom>
          <a:noFill/>
        </p:spPr>
        <p:txBody>
          <a:bodyPr wrap="square" rtlCol="0">
            <a:spAutoFit/>
          </a:bodyPr>
          <a:lstStyle>
            <a:defPPr>
              <a:defRPr lang="zh-CN"/>
            </a:defPPr>
            <a:lvl1pPr indent="457200" algn="just">
              <a:lnSpc>
                <a:spcPct val="200000"/>
              </a:lnSpc>
              <a:defRPr sz="1700"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r>
              <a:rPr lang="zh-CN" altLang="en-US" sz="2000" dirty="0"/>
              <a:t> 我们要全面贯彻新时代中国特色社会主义思想特别是党关于加强和改进民族工作的重要思想，坚持以铸牢中华民族共同体意识为主线，不断推进民族团结进步事业，推动党的民族工作高质量发展。</a:t>
            </a:r>
            <a:endParaRPr lang="zh-CN" altLang="en-US" sz="2400" b="1" dirty="0"/>
          </a:p>
        </p:txBody>
      </p:sp>
      <p:sp>
        <p:nvSpPr>
          <p:cNvPr id="2" name="文本框 1"/>
          <p:cNvSpPr txBox="1"/>
          <p:nvPr/>
        </p:nvSpPr>
        <p:spPr>
          <a:xfrm>
            <a:off x="1990725" y="389780"/>
            <a:ext cx="8966200" cy="553998"/>
          </a:xfrm>
          <a:prstGeom prst="rect">
            <a:avLst/>
          </a:prstGeom>
          <a:noFill/>
        </p:spPr>
        <p:txBody>
          <a:bodyPr wrap="square" rtlCol="0">
            <a:spAutoFit/>
          </a:bodyPr>
          <a:lstStyle>
            <a:defPPr>
              <a:defRPr lang="zh-CN"/>
            </a:defPPr>
            <a:lvl1pPr algn="ctr">
              <a:defRPr sz="3000" b="1" spc="10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defRPr>
            </a:lvl1pPr>
          </a:lstStyle>
          <a:p>
            <a:r>
              <a:rPr lang="zh-CN" altLang="en-US" dirty="0"/>
              <a:t>一、回顾铸牢中华民族共同体意识的提出与发展</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625" y="2739934"/>
            <a:ext cx="4619625" cy="3007889"/>
          </a:xfrm>
          <a:prstGeom prst="rect">
            <a:avLst/>
          </a:prstGeom>
          <a:ln w="19050">
            <a:solidFill>
              <a:schemeClr val="accent1"/>
            </a:solidFill>
          </a:ln>
          <a:effectLst>
            <a:reflection blurRad="88900" stA="50000" endPos="20000" dir="5400000" sy="-100000" algn="bl" rotWithShape="0"/>
          </a:effectLst>
          <a:scene3d>
            <a:camera prst="orthographicFront"/>
            <a:lightRig rig="contrasting" dir="t"/>
          </a:scene3d>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190499" y="1534336"/>
            <a:ext cx="8772525" cy="615040"/>
          </a:xfrm>
          <a:prstGeom prst="rect">
            <a:avLst/>
          </a:prstGeom>
          <a:noFill/>
        </p:spPr>
        <p:txBody>
          <a:bodyPr wrap="square" rtlCol="0">
            <a:spAutoFit/>
          </a:bodyPr>
          <a:lstStyle>
            <a:defPPr>
              <a:defRPr lang="zh-CN"/>
            </a:defPPr>
            <a:lvl1pPr indent="457200" algn="just">
              <a:lnSpc>
                <a:spcPct val="200000"/>
              </a:lnSpc>
              <a:defRPr sz="2000"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r>
              <a:rPr lang="en-US" altLang="zh-CN" b="1" dirty="0"/>
              <a:t>2024</a:t>
            </a:r>
            <a:r>
              <a:rPr lang="zh-CN" altLang="zh-CN" b="1" dirty="0"/>
              <a:t>年</a:t>
            </a:r>
            <a:r>
              <a:rPr lang="en-US" altLang="zh-CN" b="1" dirty="0"/>
              <a:t>9</a:t>
            </a:r>
            <a:r>
              <a:rPr lang="zh-CN" altLang="zh-CN" b="1" dirty="0"/>
              <a:t>月，习近平总书记在全国民族团结进步表彰大会上指出</a:t>
            </a:r>
            <a:r>
              <a:rPr lang="zh-CN" altLang="en-US" b="1" dirty="0"/>
              <a:t>：</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1022127"/>
          <p:cNvSpPr txBox="1"/>
          <p:nvPr>
            <p:custDataLst>
              <p:tags r:id="rId1"/>
            </p:custDataLst>
          </p:nvPr>
        </p:nvSpPr>
        <p:spPr>
          <a:xfrm>
            <a:off x="590550" y="1337585"/>
            <a:ext cx="10801350" cy="2224776"/>
          </a:xfrm>
          <a:prstGeom prst="rect">
            <a:avLst/>
          </a:prstGeom>
          <a:noFill/>
        </p:spPr>
        <p:txBody>
          <a:bodyPr wrap="square" rtlCol="0">
            <a:spAutoFit/>
          </a:bodyPr>
          <a:lstStyle>
            <a:defPPr>
              <a:defRPr lang="zh-CN"/>
            </a:defPPr>
            <a:lvl1pPr indent="457200" algn="just">
              <a:lnSpc>
                <a:spcPct val="200000"/>
              </a:lnSpc>
              <a:defRPr sz="1700"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r>
              <a:rPr lang="zh-CN" altLang="en-US" sz="1800" dirty="0"/>
              <a:t> </a:t>
            </a:r>
            <a:r>
              <a:rPr lang="en-US" altLang="zh-CN" sz="1800" dirty="0"/>
              <a:t>2025</a:t>
            </a:r>
            <a:r>
              <a:rPr lang="zh-CN" altLang="en-US" sz="1800" dirty="0"/>
              <a:t>年</a:t>
            </a:r>
            <a:r>
              <a:rPr lang="en-US" altLang="zh-CN" sz="1800" dirty="0"/>
              <a:t>8</a:t>
            </a:r>
            <a:r>
              <a:rPr lang="zh-CN" altLang="en-US" sz="1800" dirty="0"/>
              <a:t>月，在庆祝西藏自治区成立</a:t>
            </a:r>
            <a:r>
              <a:rPr lang="en-US" altLang="zh-CN" sz="1800" dirty="0"/>
              <a:t>60</a:t>
            </a:r>
            <a:r>
              <a:rPr lang="zh-CN" altLang="en-US" sz="1800" dirty="0"/>
              <a:t>周年之际，习近平总书记从进一步铸牢中华民族共同体意识、推进中华民族共同体建设的战略高度创造性提出</a:t>
            </a:r>
            <a:r>
              <a:rPr lang="zh-CN" altLang="en-US" sz="1800" b="1" dirty="0"/>
              <a:t>共建中华民族共同体理念</a:t>
            </a:r>
            <a:r>
              <a:rPr lang="zh-CN" altLang="en-US" sz="1800" dirty="0"/>
              <a:t>，揭示出中国特色解决民族问题的正确道路的精髓，丰富了新时代中国共产党关于加强和改进民族工作的重要思想，为全社会协同推进中华民族共同体建设指明了方向、提供了根本遵循。</a:t>
            </a:r>
            <a:endParaRPr lang="zh-CN" altLang="en-US" sz="2000" b="1" dirty="0"/>
          </a:p>
        </p:txBody>
      </p:sp>
      <p:sp>
        <p:nvSpPr>
          <p:cNvPr id="2" name="文本框 1"/>
          <p:cNvSpPr txBox="1"/>
          <p:nvPr/>
        </p:nvSpPr>
        <p:spPr>
          <a:xfrm>
            <a:off x="1990725" y="389780"/>
            <a:ext cx="8966200" cy="553998"/>
          </a:xfrm>
          <a:prstGeom prst="rect">
            <a:avLst/>
          </a:prstGeom>
          <a:noFill/>
        </p:spPr>
        <p:txBody>
          <a:bodyPr wrap="square" rtlCol="0">
            <a:spAutoFit/>
          </a:bodyPr>
          <a:lstStyle>
            <a:defPPr>
              <a:defRPr lang="zh-CN"/>
            </a:defPPr>
            <a:lvl1pPr algn="ctr">
              <a:defRPr sz="3000" b="1" spc="10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defRPr>
            </a:lvl1pPr>
          </a:lstStyle>
          <a:p>
            <a:r>
              <a:rPr lang="zh-CN" altLang="en-US" dirty="0"/>
              <a:t>一、回顾铸牢中华民族共同体意识的提出与发展</a:t>
            </a:r>
            <a:endParaRPr lang="zh-CN" alt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0550" y="3956167"/>
            <a:ext cx="3238500" cy="2428875"/>
          </a:xfrm>
          <a:prstGeom prst="rect">
            <a:avLst/>
          </a:prstGeom>
          <a:ln w="19050">
            <a:solidFill>
              <a:schemeClr val="accent1"/>
            </a:solidFill>
          </a:ln>
          <a:effectLst>
            <a:reflection blurRad="88900" stA="50000" endPos="20000" dir="5400000" sy="-100000" algn="bl" rotWithShape="0"/>
          </a:effectLst>
          <a:scene3d>
            <a:camera prst="orthographicFront"/>
            <a:lightRig rig="contrasting" dir="t"/>
          </a:scene3d>
          <a:extLst>
            <a:ext uri="{909E8E84-426E-40DD-AFC4-6F175D3DCCD1}">
              <a14:hiddenFill xmlns:a14="http://schemas.microsoft.com/office/drawing/2010/main">
                <a:solidFill>
                  <a:srgbClr val="FFFFFF"/>
                </a:solidFill>
              </a14:hiddenFill>
            </a:ext>
          </a:extLst>
        </p:spPr>
      </p:pic>
      <p:pic>
        <p:nvPicPr>
          <p:cNvPr id="205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10838"/>
          <a:stretch>
            <a:fillRect/>
          </a:stretch>
        </p:blipFill>
        <p:spPr bwMode="auto">
          <a:xfrm>
            <a:off x="4108457" y="3956167"/>
            <a:ext cx="3632185" cy="2428875"/>
          </a:xfrm>
          <a:prstGeom prst="rect">
            <a:avLst/>
          </a:prstGeom>
          <a:ln w="19050">
            <a:solidFill>
              <a:schemeClr val="accent1"/>
            </a:solidFill>
          </a:ln>
          <a:effectLst>
            <a:reflection blurRad="88900" stA="50000" endPos="20000" dir="5400000" sy="-100000" algn="bl" rotWithShape="0"/>
          </a:effectLst>
          <a:scene3d>
            <a:camera prst="orthographicFront"/>
            <a:lightRig rig="contrasting" dir="t"/>
          </a:scene3d>
          <a:extLst>
            <a:ext uri="{909E8E84-426E-40DD-AFC4-6F175D3DCCD1}">
              <a14:hiddenFill xmlns:a14="http://schemas.microsoft.com/office/drawing/2010/main">
                <a:solidFill>
                  <a:srgbClr val="FFFFFF"/>
                </a:solidFill>
              </a14:hiddenFill>
            </a:ext>
          </a:extLst>
        </p:spPr>
      </p:pic>
      <p:pic>
        <p:nvPicPr>
          <p:cNvPr id="2054" name="Picture 6"/>
          <p:cNvPicPr>
            <a:picLocks noChangeAspect="1" noChangeArrowheads="1"/>
          </p:cNvPicPr>
          <p:nvPr/>
        </p:nvPicPr>
        <p:blipFill rotWithShape="1">
          <a:blip r:embed="rId4">
            <a:extLst>
              <a:ext uri="{28A0092B-C50C-407E-A947-70E740481C1C}">
                <a14:useLocalDpi xmlns:a14="http://schemas.microsoft.com/office/drawing/2010/main" val="0"/>
              </a:ext>
            </a:extLst>
          </a:blip>
          <a:srcRect b="14910"/>
          <a:stretch>
            <a:fillRect/>
          </a:stretch>
        </p:blipFill>
        <p:spPr bwMode="auto">
          <a:xfrm>
            <a:off x="8020049" y="3956168"/>
            <a:ext cx="3486150" cy="2428874"/>
          </a:xfrm>
          <a:prstGeom prst="rect">
            <a:avLst/>
          </a:prstGeom>
          <a:ln w="19050">
            <a:solidFill>
              <a:schemeClr val="accent1"/>
            </a:solidFill>
          </a:ln>
          <a:effectLst>
            <a:reflection blurRad="88900" stA="50000" endPos="20000" dir="5400000" sy="-100000" algn="bl" rotWithShape="0"/>
          </a:effectLst>
          <a:scene3d>
            <a:camera prst="orthographicFront"/>
            <a:lightRig rig="contrasting" dir="t"/>
          </a:scene3d>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0" y="0"/>
            <a:ext cx="12191999" cy="6858000"/>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0" y="3071568"/>
            <a:ext cx="12192000" cy="3786431"/>
          </a:xfrm>
          <a:prstGeom prst="rect">
            <a:avLst/>
          </a:prstGeom>
        </p:spPr>
      </p:pic>
      <p:sp>
        <p:nvSpPr>
          <p:cNvPr id="8" name="MH_Number_1">
            <a:hlinkClick r:id="" action="ppaction://noaction"/>
          </p:cNvPr>
          <p:cNvSpPr/>
          <p:nvPr>
            <p:custDataLst>
              <p:tags r:id="rId3"/>
            </p:custDataLst>
          </p:nvPr>
        </p:nvSpPr>
        <p:spPr>
          <a:xfrm>
            <a:off x="5285493" y="652850"/>
            <a:ext cx="1619426" cy="1440161"/>
          </a:xfrm>
          <a:custGeom>
            <a:avLst/>
            <a:gdLst>
              <a:gd name="connsiteX0" fmla="*/ 526212 w 637677"/>
              <a:gd name="connsiteY0" fmla="*/ 172430 h 540060"/>
              <a:gd name="connsiteX1" fmla="*/ 541643 w 637677"/>
              <a:gd name="connsiteY1" fmla="*/ 172430 h 540060"/>
              <a:gd name="connsiteX2" fmla="*/ 637677 w 637677"/>
              <a:gd name="connsiteY2" fmla="*/ 270030 h 540060"/>
              <a:gd name="connsiteX3" fmla="*/ 541643 w 637677"/>
              <a:gd name="connsiteY3" fmla="*/ 367630 h 540060"/>
              <a:gd name="connsiteX4" fmla="*/ 526212 w 637677"/>
              <a:gd name="connsiteY4" fmla="*/ 367630 h 540060"/>
              <a:gd name="connsiteX5" fmla="*/ 622246 w 637677"/>
              <a:gd name="connsiteY5" fmla="*/ 270030 h 540060"/>
              <a:gd name="connsiteX6" fmla="*/ 96034 w 637677"/>
              <a:gd name="connsiteY6" fmla="*/ 172430 h 540060"/>
              <a:gd name="connsiteX7" fmla="*/ 111465 w 637677"/>
              <a:gd name="connsiteY7" fmla="*/ 172430 h 540060"/>
              <a:gd name="connsiteX8" fmla="*/ 15431 w 637677"/>
              <a:gd name="connsiteY8" fmla="*/ 270030 h 540060"/>
              <a:gd name="connsiteX9" fmla="*/ 111465 w 637677"/>
              <a:gd name="connsiteY9" fmla="*/ 367630 h 540060"/>
              <a:gd name="connsiteX10" fmla="*/ 96034 w 637677"/>
              <a:gd name="connsiteY10" fmla="*/ 367630 h 540060"/>
              <a:gd name="connsiteX11" fmla="*/ 0 w 637677"/>
              <a:gd name="connsiteY11" fmla="*/ 270030 h 540060"/>
              <a:gd name="connsiteX12" fmla="*/ 318838 w 637677"/>
              <a:gd name="connsiteY12" fmla="*/ 0 h 540060"/>
              <a:gd name="connsiteX13" fmla="*/ 588868 w 637677"/>
              <a:gd name="connsiteY13" fmla="*/ 270030 h 540060"/>
              <a:gd name="connsiteX14" fmla="*/ 318838 w 637677"/>
              <a:gd name="connsiteY14" fmla="*/ 540060 h 540060"/>
              <a:gd name="connsiteX15" fmla="*/ 48808 w 637677"/>
              <a:gd name="connsiteY15" fmla="*/ 270030 h 54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7677" h="540060">
                <a:moveTo>
                  <a:pt x="526212" y="172430"/>
                </a:moveTo>
                <a:lnTo>
                  <a:pt x="541643" y="172430"/>
                </a:lnTo>
                <a:lnTo>
                  <a:pt x="637677" y="270030"/>
                </a:lnTo>
                <a:lnTo>
                  <a:pt x="541643" y="367630"/>
                </a:lnTo>
                <a:lnTo>
                  <a:pt x="526212" y="367630"/>
                </a:lnTo>
                <a:lnTo>
                  <a:pt x="622246" y="270030"/>
                </a:lnTo>
                <a:close/>
                <a:moveTo>
                  <a:pt x="96034" y="172430"/>
                </a:moveTo>
                <a:lnTo>
                  <a:pt x="111465" y="172430"/>
                </a:lnTo>
                <a:lnTo>
                  <a:pt x="15431" y="270030"/>
                </a:lnTo>
                <a:lnTo>
                  <a:pt x="111465" y="367630"/>
                </a:lnTo>
                <a:lnTo>
                  <a:pt x="96034" y="367630"/>
                </a:lnTo>
                <a:lnTo>
                  <a:pt x="0" y="270030"/>
                </a:lnTo>
                <a:close/>
                <a:moveTo>
                  <a:pt x="318838" y="0"/>
                </a:moveTo>
                <a:lnTo>
                  <a:pt x="588868" y="270030"/>
                </a:lnTo>
                <a:lnTo>
                  <a:pt x="318838" y="540060"/>
                </a:lnTo>
                <a:lnTo>
                  <a:pt x="48808" y="27003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6000" b="1" dirty="0">
                <a:solidFill>
                  <a:srgbClr val="F3D991"/>
                </a:solidFill>
                <a:latin typeface="Impact" panose="020B0806030902050204" pitchFamily="34" charset="0"/>
                <a:ea typeface="思源黑体 CN Heavy" panose="020B0A00000000000000" pitchFamily="34" charset="-122"/>
                <a:cs typeface="Times New Roman" panose="02020603050405020304" pitchFamily="18" charset="0"/>
              </a:rPr>
              <a:t>2</a:t>
            </a:r>
            <a:endParaRPr lang="en-US" altLang="zh-CN" sz="6000" b="1" dirty="0">
              <a:solidFill>
                <a:srgbClr val="F3D991"/>
              </a:solidFill>
              <a:latin typeface="Impact" panose="020B0806030902050204" pitchFamily="34" charset="0"/>
              <a:ea typeface="思源黑体 CN Heavy" panose="020B0A00000000000000" pitchFamily="34" charset="-122"/>
              <a:cs typeface="Times New Roman" panose="02020603050405020304" pitchFamily="18" charset="0"/>
            </a:endParaRPr>
          </a:p>
        </p:txBody>
      </p:sp>
      <p:pic>
        <p:nvPicPr>
          <p:cNvPr id="9" name="图片 8"/>
          <p:cNvPicPr>
            <a:picLocks noChangeAspect="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765238" y="2324510"/>
            <a:ext cx="6659937" cy="470748"/>
          </a:xfrm>
          <a:prstGeom prst="rect">
            <a:avLst/>
          </a:prstGeom>
        </p:spPr>
      </p:pic>
      <p:sp>
        <p:nvSpPr>
          <p:cNvPr id="3" name="文本框 2"/>
          <p:cNvSpPr txBox="1"/>
          <p:nvPr/>
        </p:nvSpPr>
        <p:spPr>
          <a:xfrm>
            <a:off x="761623" y="3071569"/>
            <a:ext cx="10947229" cy="1754326"/>
          </a:xfrm>
          <a:prstGeom prst="rect">
            <a:avLst/>
          </a:prstGeom>
          <a:noFill/>
        </p:spPr>
        <p:txBody>
          <a:bodyPr wrap="none" rtlCol="0">
            <a:spAutoFit/>
          </a:bodyPr>
          <a:lstStyle/>
          <a:p>
            <a:pPr algn="ctr"/>
            <a:r>
              <a:rPr lang="zh-CN" altLang="en-US" sz="5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sym typeface="Arial" panose="020B0604020202020204" pitchFamily="34" charset="0"/>
              </a:rPr>
              <a:t>充分认清铸牢中华民族共同体意识</a:t>
            </a:r>
            <a:endParaRPr lang="en-US" altLang="zh-CN" sz="5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sym typeface="Arial" panose="020B0604020202020204" pitchFamily="34" charset="0"/>
            </a:endParaRPr>
          </a:p>
          <a:p>
            <a:pPr algn="ctr"/>
            <a:r>
              <a:rPr lang="zh-CN" altLang="en-US" sz="5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sym typeface="Arial" panose="020B0604020202020204" pitchFamily="34" charset="0"/>
              </a:rPr>
              <a:t>的重大意义</a:t>
            </a:r>
            <a:endParaRPr lang="zh-CN" altLang="en-US" sz="5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9190038" y="232853"/>
            <a:ext cx="3000374" cy="111174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36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16" presetClass="entr" presetSubtype="21"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par>
                          <p:cTn id="15" fill="hold">
                            <p:stCondLst>
                              <p:cond delay="1500"/>
                            </p:stCondLst>
                            <p:childTnLst>
                              <p:par>
                                <p:cTn id="16" presetID="49" presetClass="entr" presetSubtype="0" decel="10000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 calcmode="lin" valueType="num">
                                      <p:cBhvr>
                                        <p:cTn id="20" dur="500" fill="hold"/>
                                        <p:tgtEl>
                                          <p:spTgt spid="3"/>
                                        </p:tgtEl>
                                        <p:attrNameLst>
                                          <p:attrName>style.rotation</p:attrName>
                                        </p:attrNameLst>
                                      </p:cBhvr>
                                      <p:tavLst>
                                        <p:tav tm="0">
                                          <p:val>
                                            <p:fltVal val="360"/>
                                          </p:val>
                                        </p:tav>
                                        <p:tav tm="100000">
                                          <p:val>
                                            <p:fltVal val="0"/>
                                          </p:val>
                                        </p:tav>
                                      </p:tavLst>
                                    </p:anim>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二、充分认清铸牢中华民族共同体意识的重大意义</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2" name="组合 1"/>
          <p:cNvGrpSpPr/>
          <p:nvPr/>
        </p:nvGrpSpPr>
        <p:grpSpPr>
          <a:xfrm>
            <a:off x="203201" y="1607271"/>
            <a:ext cx="4486494" cy="684286"/>
            <a:chOff x="203201" y="1417158"/>
            <a:chExt cx="4486494" cy="684286"/>
          </a:xfrm>
        </p:grpSpPr>
        <p:sp>
          <p:nvSpPr>
            <p:cNvPr id="3" name="矩形 2"/>
            <p:cNvSpPr/>
            <p:nvPr/>
          </p:nvSpPr>
          <p:spPr>
            <a:xfrm>
              <a:off x="203201" y="1417158"/>
              <a:ext cx="4486494" cy="684286"/>
            </a:xfrm>
            <a:custGeom>
              <a:avLst/>
              <a:gdLst>
                <a:gd name="connsiteX0" fmla="*/ 0 w 5364088"/>
                <a:gd name="connsiteY0" fmla="*/ 0 h 1152122"/>
                <a:gd name="connsiteX1" fmla="*/ 5364088 w 5364088"/>
                <a:gd name="connsiteY1" fmla="*/ 0 h 1152122"/>
                <a:gd name="connsiteX2" fmla="*/ 5364088 w 5364088"/>
                <a:gd name="connsiteY2" fmla="*/ 1152122 h 1152122"/>
                <a:gd name="connsiteX3" fmla="*/ 0 w 5364088"/>
                <a:gd name="connsiteY3" fmla="*/ 1152122 h 1152122"/>
                <a:gd name="connsiteX4" fmla="*/ 0 w 5364088"/>
                <a:gd name="connsiteY4" fmla="*/ 0 h 1152122"/>
                <a:gd name="connsiteX0-1" fmla="*/ 0 w 5364088"/>
                <a:gd name="connsiteY0-2" fmla="*/ 0 h 1152122"/>
                <a:gd name="connsiteX1-3" fmla="*/ 5364088 w 5364088"/>
                <a:gd name="connsiteY1-4" fmla="*/ 0 h 1152122"/>
                <a:gd name="connsiteX2-5" fmla="*/ 4790650 w 5364088"/>
                <a:gd name="connsiteY2-6" fmla="*/ 1136623 h 1152122"/>
                <a:gd name="connsiteX3-7" fmla="*/ 0 w 5364088"/>
                <a:gd name="connsiteY3-8" fmla="*/ 1152122 h 1152122"/>
                <a:gd name="connsiteX4-9" fmla="*/ 0 w 5364088"/>
                <a:gd name="connsiteY4-10" fmla="*/ 0 h 1152122"/>
                <a:gd name="connsiteX0-11" fmla="*/ 0 w 5364088"/>
                <a:gd name="connsiteY0-12" fmla="*/ 0 h 1152122"/>
                <a:gd name="connsiteX1-13" fmla="*/ 5364088 w 5364088"/>
                <a:gd name="connsiteY1-14" fmla="*/ 0 h 1152122"/>
                <a:gd name="connsiteX2-15" fmla="*/ 4759654 w 5364088"/>
                <a:gd name="connsiteY2-16" fmla="*/ 1136623 h 1152122"/>
                <a:gd name="connsiteX3-17" fmla="*/ 0 w 5364088"/>
                <a:gd name="connsiteY3-18" fmla="*/ 1152122 h 1152122"/>
                <a:gd name="connsiteX4-19" fmla="*/ 0 w 5364088"/>
                <a:gd name="connsiteY4-20" fmla="*/ 0 h 11521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364088" h="1152122">
                  <a:moveTo>
                    <a:pt x="0" y="0"/>
                  </a:moveTo>
                  <a:lnTo>
                    <a:pt x="5364088" y="0"/>
                  </a:lnTo>
                  <a:lnTo>
                    <a:pt x="4759654" y="1136623"/>
                  </a:lnTo>
                  <a:lnTo>
                    <a:pt x="0" y="1152122"/>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endParaRPr>
            </a:p>
          </p:txBody>
        </p:sp>
        <p:sp>
          <p:nvSpPr>
            <p:cNvPr id="4" name="矩形 3"/>
            <p:cNvSpPr/>
            <p:nvPr/>
          </p:nvSpPr>
          <p:spPr>
            <a:xfrm>
              <a:off x="435224" y="1483325"/>
              <a:ext cx="3574802" cy="565604"/>
            </a:xfrm>
            <a:prstGeom prst="rect">
              <a:avLst/>
            </a:prstGeom>
            <a:noFill/>
          </p:spPr>
          <p:txBody>
            <a:bodyPr wrap="square" rtlCol="0">
              <a:spAutoFit/>
            </a:bodyPr>
            <a:lstStyle/>
            <a:p>
              <a:pPr lvl="0" algn="dist">
                <a:lnSpc>
                  <a:spcPct val="120000"/>
                </a:lnSpc>
                <a:defRPr/>
              </a:pPr>
              <a:r>
                <a:rPr kumimoji="1" lang="zh-CN" altLang="en-US" sz="2800" b="1" noProof="1">
                  <a:solidFill>
                    <a:prstClr val="white"/>
                  </a:solidFill>
                  <a:effectLst>
                    <a:outerShdw blurRad="50800" dist="38100" dir="2700000" algn="tl" rotWithShape="0">
                      <a:prstClr val="black">
                        <a:alpha val="6000"/>
                      </a:prstClr>
                    </a:outerShdw>
                  </a:effectLst>
                  <a:latin typeface="微软雅黑" panose="020B0503020204020204" pitchFamily="34" charset="-122"/>
                  <a:ea typeface="微软雅黑" panose="020B0503020204020204" pitchFamily="34" charset="-122"/>
                  <a:cs typeface="+mn-ea"/>
                  <a:sym typeface="+mn-lt"/>
                </a:rPr>
                <a:t>习近平总书记强调</a:t>
              </a:r>
              <a:endParaRPr kumimoji="1" lang="zh-CN" altLang="en-US" sz="2800" b="1" noProof="1">
                <a:solidFill>
                  <a:prstClr val="white"/>
                </a:solidFill>
                <a:effectLst>
                  <a:outerShdw blurRad="50800" dist="38100" dir="2700000" algn="tl" rotWithShape="0">
                    <a:prstClr val="black">
                      <a:alpha val="6000"/>
                    </a:prstClr>
                  </a:outerShdw>
                </a:effectLst>
                <a:latin typeface="微软雅黑" panose="020B0503020204020204" pitchFamily="34" charset="-122"/>
                <a:ea typeface="微软雅黑" panose="020B0503020204020204" pitchFamily="34" charset="-122"/>
                <a:cs typeface="+mn-ea"/>
                <a:sym typeface="+mn-lt"/>
              </a:endParaRPr>
            </a:p>
          </p:txBody>
        </p:sp>
      </p:grpSp>
      <p:sp>
        <p:nvSpPr>
          <p:cNvPr id="6" name="文本框 5"/>
          <p:cNvSpPr txBox="1"/>
          <p:nvPr/>
        </p:nvSpPr>
        <p:spPr>
          <a:xfrm>
            <a:off x="847724" y="2708090"/>
            <a:ext cx="10296526" cy="2224776"/>
          </a:xfrm>
          <a:prstGeom prst="rect">
            <a:avLst/>
          </a:prstGeom>
          <a:noFill/>
        </p:spPr>
        <p:txBody>
          <a:bodyPr wrap="square" rtlCol="0">
            <a:spAutoFit/>
          </a:bodyPr>
          <a:lstStyle>
            <a:defPPr>
              <a:defRPr lang="zh-CN"/>
            </a:defPPr>
            <a:lvl1pPr indent="457200" algn="just">
              <a:lnSpc>
                <a:spcPct val="200000"/>
              </a:lnSpc>
              <a:defRPr sz="2000"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r>
              <a:rPr lang="zh-CN" altLang="en-US" sz="1800" b="1" dirty="0"/>
              <a:t>党的二十大以后，全国各族人民迈上了以中国式现代化全面推进强国建设、民族复兴伟业的新征程，党的民族工作面临新的形势和任务。全面建成社会主义现代化强国，一个民族也不能少。我们要大力促进各民族共同团结奋斗，为强国建设、民族复兴凝聚磅礴力量；要全面实现各民族共同繁荣发展，让各族人民共享强国建设、民族复兴的伟大荣光。</a:t>
            </a:r>
            <a:endParaRPr lang="zh-CN" altLang="zh-CN" sz="1800" b="1" dirty="0"/>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437116" y="4895849"/>
            <a:ext cx="3433569" cy="207178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二、充分认清铸牢中华民族共同体意识的重大意义</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5" name="组合 4"/>
          <p:cNvGrpSpPr/>
          <p:nvPr/>
        </p:nvGrpSpPr>
        <p:grpSpPr>
          <a:xfrm>
            <a:off x="1094584" y="1957088"/>
            <a:ext cx="10002831" cy="631190"/>
            <a:chOff x="2703519" y="314960"/>
            <a:chExt cx="10002831" cy="631190"/>
          </a:xfrm>
        </p:grpSpPr>
        <p:grpSp>
          <p:nvGrpSpPr>
            <p:cNvPr id="7" name="组合 6"/>
            <p:cNvGrpSpPr/>
            <p:nvPr/>
          </p:nvGrpSpPr>
          <p:grpSpPr>
            <a:xfrm>
              <a:off x="2718881" y="314960"/>
              <a:ext cx="9987469" cy="631190"/>
              <a:chOff x="636270" y="276860"/>
              <a:chExt cx="9987469" cy="631190"/>
            </a:xfrm>
          </p:grpSpPr>
          <p:grpSp>
            <p:nvGrpSpPr>
              <p:cNvPr id="11" name="组合 10"/>
              <p:cNvGrpSpPr/>
              <p:nvPr/>
            </p:nvGrpSpPr>
            <p:grpSpPr>
              <a:xfrm>
                <a:off x="873070" y="296209"/>
                <a:ext cx="9750669" cy="593725"/>
                <a:chOff x="873070" y="296209"/>
                <a:chExt cx="9750669" cy="593725"/>
              </a:xfrm>
            </p:grpSpPr>
            <p:sp>
              <p:nvSpPr>
                <p:cNvPr id="13" name="矩形 38"/>
                <p:cNvSpPr/>
                <p:nvPr/>
              </p:nvSpPr>
              <p:spPr>
                <a:xfrm>
                  <a:off x="873070" y="296209"/>
                  <a:ext cx="9750669" cy="593725"/>
                </a:xfrm>
                <a:custGeom>
                  <a:avLst/>
                  <a:gdLst/>
                  <a:ahLst/>
                  <a:cxnLst/>
                  <a:rect l="0" t="0" r="0" b="0"/>
                  <a:pathLst>
                    <a:path w="3303777" h="593727">
                      <a:moveTo>
                        <a:pt x="38275" y="590840"/>
                      </a:moveTo>
                      <a:lnTo>
                        <a:pt x="3231712" y="593691"/>
                      </a:lnTo>
                      <a:cubicBezTo>
                        <a:pt x="3271491" y="593726"/>
                        <a:pt x="3303776" y="561470"/>
                        <a:pt x="3303776" y="521691"/>
                      </a:cubicBezTo>
                      <a:lnTo>
                        <a:pt x="3303776" y="73912"/>
                      </a:lnTo>
                      <a:cubicBezTo>
                        <a:pt x="3303776" y="34192"/>
                        <a:pt x="3271539" y="1936"/>
                        <a:pt x="3231819" y="1912"/>
                      </a:cubicBezTo>
                      <a:lnTo>
                        <a:pt x="0" y="0"/>
                      </a:lnTo>
                      <a:cubicBezTo>
                        <a:pt x="73219" y="84856"/>
                        <a:pt x="156438" y="144373"/>
                        <a:pt x="121034" y="270172"/>
                      </a:cubicBezTo>
                      <a:cubicBezTo>
                        <a:pt x="120231" y="375758"/>
                        <a:pt x="99424" y="485254"/>
                        <a:pt x="38275" y="59084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文本框 13"/>
                <p:cNvSpPr txBox="1"/>
                <p:nvPr/>
              </p:nvSpPr>
              <p:spPr>
                <a:xfrm>
                  <a:off x="1333445" y="388919"/>
                  <a:ext cx="8710069" cy="400110"/>
                </a:xfrm>
                <a:prstGeom prst="rect">
                  <a:avLst/>
                </a:prstGeom>
                <a:noFill/>
              </p:spPr>
              <p:txBody>
                <a:bodyPr wrap="square">
                  <a:spAutoFit/>
                </a:bodyPr>
                <a:lstStyle/>
                <a:p>
                  <a:pPr algn="just"/>
                  <a:r>
                    <a:rPr lang="zh-CN" altLang="en-US" sz="2000" b="1" spc="220" dirty="0">
                      <a:solidFill>
                        <a:schemeClr val="bg1"/>
                      </a:solidFill>
                      <a:latin typeface="微软雅黑" panose="020B0503020204020204" pitchFamily="34" charset="-122"/>
                      <a:ea typeface="微软雅黑" panose="020B0503020204020204" pitchFamily="34" charset="-122"/>
                    </a:rPr>
                    <a:t>铸牢中华民族共同体意识，是实现中华民族伟大复兴的必然要求</a:t>
                  </a:r>
                  <a:endParaRPr lang="zh-CN" altLang="en-US" sz="2000" b="1" spc="220" dirty="0">
                    <a:solidFill>
                      <a:schemeClr val="bg1"/>
                    </a:solidFill>
                    <a:latin typeface="微软雅黑" panose="020B0503020204020204" pitchFamily="34" charset="-122"/>
                    <a:ea typeface="微软雅黑" panose="020B0503020204020204" pitchFamily="34" charset="-122"/>
                  </a:endParaRPr>
                </a:p>
              </p:txBody>
            </p:sp>
          </p:grpSp>
          <p:sp>
            <p:nvSpPr>
              <p:cNvPr id="12" name="椭圆 2"/>
              <p:cNvSpPr>
                <a:spLocks noChangeArrowheads="1"/>
              </p:cNvSpPr>
              <p:nvPr/>
            </p:nvSpPr>
            <p:spPr bwMode="auto">
              <a:xfrm>
                <a:off x="636270" y="276860"/>
                <a:ext cx="629920" cy="631190"/>
              </a:xfrm>
              <a:prstGeom prst="ellipse">
                <a:avLst/>
              </a:prstGeom>
              <a:solidFill>
                <a:srgbClr val="C4261D"/>
              </a:solidFill>
              <a:ln w="22225">
                <a:solidFill>
                  <a:schemeClr val="bg1"/>
                </a:solidFill>
              </a:ln>
              <a:effectLst/>
              <a:extLst>
                <a:ext uri="{AF507438-7753-43E0-B8FC-AC1667EBCBE1}">
                  <a14:hiddenEffects xmlns:a14="http://schemas.microsoft.com/office/drawing/2010/main">
                    <a:effectLst>
                      <a:outerShdw blurRad="50800" dist="38100" dir="2700000" algn="tl" rotWithShape="0">
                        <a:prstClr val="black">
                          <a:alpha val="40000"/>
                        </a:prstClr>
                      </a:outerShdw>
                    </a:effectLst>
                  </a14:hiddenEffects>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fontAlgn="base" hangingPunct="1">
                  <a:spcBef>
                    <a:spcPct val="0"/>
                  </a:spcBef>
                  <a:spcAft>
                    <a:spcPct val="0"/>
                  </a:spcAft>
                  <a:buSzPct val="100000"/>
                </a:pPr>
                <a:r>
                  <a:rPr lang="en-US" altLang="zh-CN" dirty="0">
                    <a:solidFill>
                      <a:srgbClr val="C4261D"/>
                    </a:solidFill>
                    <a:latin typeface="微软雅黑" panose="020B0503020204020204" pitchFamily="34" charset="-122"/>
                    <a:ea typeface="微软雅黑" panose="020B0503020204020204" pitchFamily="34" charset="-122"/>
                  </a:rPr>
                  <a:t>G </a:t>
                </a:r>
                <a:endParaRPr lang="zh-CN" altLang="en-US" dirty="0">
                  <a:solidFill>
                    <a:srgbClr val="C4261D"/>
                  </a:solidFill>
                  <a:latin typeface="微软雅黑" panose="020B0503020204020204" pitchFamily="34" charset="-122"/>
                  <a:ea typeface="微软雅黑" panose="020B0503020204020204" pitchFamily="34" charset="-122"/>
                </a:endParaRPr>
              </a:p>
            </p:txBody>
          </p:sp>
        </p:grpSp>
        <p:sp>
          <p:nvSpPr>
            <p:cNvPr id="9" name="文本框 8"/>
            <p:cNvSpPr txBox="1"/>
            <p:nvPr/>
          </p:nvSpPr>
          <p:spPr>
            <a:xfrm>
              <a:off x="2703519" y="360344"/>
              <a:ext cx="698743" cy="521970"/>
            </a:xfrm>
            <a:prstGeom prst="rect">
              <a:avLst/>
            </a:prstGeom>
            <a:noFill/>
          </p:spPr>
          <p:txBody>
            <a:bodyPr wrap="square">
              <a:spAutoFit/>
            </a:bodyPr>
            <a:lstStyle/>
            <a:p>
              <a:pPr algn="dist"/>
              <a:r>
                <a:rPr lang="en-US" altLang="zh-CN" sz="2800" b="1" spc="120" dirty="0">
                  <a:solidFill>
                    <a:schemeClr val="bg1"/>
                  </a:solidFill>
                  <a:latin typeface="微软雅黑" panose="020B0503020204020204" pitchFamily="34" charset="-122"/>
                  <a:ea typeface="微软雅黑" panose="020B0503020204020204" pitchFamily="34" charset="-122"/>
                </a:rPr>
                <a:t>1</a:t>
              </a:r>
              <a:endParaRPr lang="zh-CN" altLang="en-US" sz="2800" b="1" spc="12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094584" y="3033977"/>
            <a:ext cx="10002831" cy="631190"/>
            <a:chOff x="2703519" y="314960"/>
            <a:chExt cx="10002831" cy="631190"/>
          </a:xfrm>
        </p:grpSpPr>
        <p:grpSp>
          <p:nvGrpSpPr>
            <p:cNvPr id="16" name="组合 15"/>
            <p:cNvGrpSpPr/>
            <p:nvPr/>
          </p:nvGrpSpPr>
          <p:grpSpPr>
            <a:xfrm>
              <a:off x="2718881" y="314960"/>
              <a:ext cx="9987469" cy="631190"/>
              <a:chOff x="636270" y="276860"/>
              <a:chExt cx="9987469" cy="631190"/>
            </a:xfrm>
          </p:grpSpPr>
          <p:grpSp>
            <p:nvGrpSpPr>
              <p:cNvPr id="18" name="组合 17"/>
              <p:cNvGrpSpPr/>
              <p:nvPr/>
            </p:nvGrpSpPr>
            <p:grpSpPr>
              <a:xfrm>
                <a:off x="873070" y="296209"/>
                <a:ext cx="9750669" cy="593725"/>
                <a:chOff x="873070" y="296209"/>
                <a:chExt cx="9750669" cy="593725"/>
              </a:xfrm>
            </p:grpSpPr>
            <p:sp>
              <p:nvSpPr>
                <p:cNvPr id="20" name="矩形 38"/>
                <p:cNvSpPr/>
                <p:nvPr/>
              </p:nvSpPr>
              <p:spPr>
                <a:xfrm>
                  <a:off x="873070" y="296209"/>
                  <a:ext cx="9750669" cy="593725"/>
                </a:xfrm>
                <a:custGeom>
                  <a:avLst/>
                  <a:gdLst/>
                  <a:ahLst/>
                  <a:cxnLst/>
                  <a:rect l="0" t="0" r="0" b="0"/>
                  <a:pathLst>
                    <a:path w="3303777" h="593727">
                      <a:moveTo>
                        <a:pt x="38275" y="590840"/>
                      </a:moveTo>
                      <a:lnTo>
                        <a:pt x="3231712" y="593691"/>
                      </a:lnTo>
                      <a:cubicBezTo>
                        <a:pt x="3271491" y="593726"/>
                        <a:pt x="3303776" y="561470"/>
                        <a:pt x="3303776" y="521691"/>
                      </a:cubicBezTo>
                      <a:lnTo>
                        <a:pt x="3303776" y="73912"/>
                      </a:lnTo>
                      <a:cubicBezTo>
                        <a:pt x="3303776" y="34192"/>
                        <a:pt x="3271539" y="1936"/>
                        <a:pt x="3231819" y="1912"/>
                      </a:cubicBezTo>
                      <a:lnTo>
                        <a:pt x="0" y="0"/>
                      </a:lnTo>
                      <a:cubicBezTo>
                        <a:pt x="73219" y="84856"/>
                        <a:pt x="156438" y="144373"/>
                        <a:pt x="121034" y="270172"/>
                      </a:cubicBezTo>
                      <a:cubicBezTo>
                        <a:pt x="120231" y="375758"/>
                        <a:pt x="99424" y="485254"/>
                        <a:pt x="38275" y="59084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文本框 20"/>
                <p:cNvSpPr txBox="1"/>
                <p:nvPr/>
              </p:nvSpPr>
              <p:spPr>
                <a:xfrm>
                  <a:off x="1333445" y="388919"/>
                  <a:ext cx="8710069" cy="400110"/>
                </a:xfrm>
                <a:prstGeom prst="rect">
                  <a:avLst/>
                </a:prstGeom>
                <a:noFill/>
              </p:spPr>
              <p:txBody>
                <a:bodyPr wrap="square">
                  <a:spAutoFit/>
                </a:bodyPr>
                <a:lstStyle>
                  <a:defPPr>
                    <a:defRPr lang="zh-CN"/>
                  </a:defPPr>
                  <a:lvl1pPr algn="just">
                    <a:defRPr sz="2000" b="1" spc="220">
                      <a:solidFill>
                        <a:schemeClr val="bg1"/>
                      </a:solidFill>
                      <a:latin typeface="微软雅黑" panose="020B0503020204020204" pitchFamily="34" charset="-122"/>
                      <a:ea typeface="微软雅黑" panose="020B0503020204020204" pitchFamily="34" charset="-122"/>
                    </a:defRPr>
                  </a:lvl1pPr>
                </a:lstStyle>
                <a:p>
                  <a:r>
                    <a:rPr lang="zh-CN" altLang="en-US" dirty="0"/>
                    <a:t>铸牢中华民族共同体意识，是筑牢祖国安全稳定屏障的必然要求</a:t>
                  </a:r>
                  <a:endParaRPr lang="zh-CN" altLang="en-US" dirty="0"/>
                </a:p>
              </p:txBody>
            </p:sp>
          </p:grpSp>
          <p:sp>
            <p:nvSpPr>
              <p:cNvPr id="19" name="椭圆 2"/>
              <p:cNvSpPr>
                <a:spLocks noChangeArrowheads="1"/>
              </p:cNvSpPr>
              <p:nvPr/>
            </p:nvSpPr>
            <p:spPr bwMode="auto">
              <a:xfrm>
                <a:off x="636270" y="276860"/>
                <a:ext cx="629920" cy="631190"/>
              </a:xfrm>
              <a:prstGeom prst="ellipse">
                <a:avLst/>
              </a:prstGeom>
              <a:solidFill>
                <a:srgbClr val="C4261D"/>
              </a:solidFill>
              <a:ln w="22225">
                <a:solidFill>
                  <a:schemeClr val="bg1"/>
                </a:solidFill>
              </a:ln>
              <a:effectLst/>
              <a:extLst>
                <a:ext uri="{AF507438-7753-43E0-B8FC-AC1667EBCBE1}">
                  <a14:hiddenEffects xmlns:a14="http://schemas.microsoft.com/office/drawing/2010/main">
                    <a:effectLst>
                      <a:outerShdw blurRad="50800" dist="38100" dir="2700000" algn="tl" rotWithShape="0">
                        <a:prstClr val="black">
                          <a:alpha val="40000"/>
                        </a:prstClr>
                      </a:outerShdw>
                    </a:effectLst>
                  </a14:hiddenEffects>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fontAlgn="base" hangingPunct="1">
                  <a:spcBef>
                    <a:spcPct val="0"/>
                  </a:spcBef>
                  <a:spcAft>
                    <a:spcPct val="0"/>
                  </a:spcAft>
                  <a:buSzPct val="100000"/>
                </a:pPr>
                <a:r>
                  <a:rPr lang="en-US" altLang="zh-CN" dirty="0">
                    <a:solidFill>
                      <a:srgbClr val="C4261D"/>
                    </a:solidFill>
                    <a:latin typeface="微软雅黑" panose="020B0503020204020204" pitchFamily="34" charset="-122"/>
                    <a:ea typeface="微软雅黑" panose="020B0503020204020204" pitchFamily="34" charset="-122"/>
                  </a:rPr>
                  <a:t>G </a:t>
                </a:r>
                <a:endParaRPr lang="zh-CN" altLang="en-US" dirty="0">
                  <a:solidFill>
                    <a:srgbClr val="C4261D"/>
                  </a:solidFill>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2703519" y="360344"/>
              <a:ext cx="698743" cy="521970"/>
            </a:xfrm>
            <a:prstGeom prst="rect">
              <a:avLst/>
            </a:prstGeom>
            <a:noFill/>
          </p:spPr>
          <p:txBody>
            <a:bodyPr wrap="square">
              <a:spAutoFit/>
            </a:bodyPr>
            <a:lstStyle/>
            <a:p>
              <a:pPr algn="dist"/>
              <a:r>
                <a:rPr lang="en-US" altLang="zh-CN" sz="2800" b="1" spc="120" dirty="0">
                  <a:solidFill>
                    <a:schemeClr val="bg1"/>
                  </a:solidFill>
                  <a:latin typeface="微软雅黑" panose="020B0503020204020204" pitchFamily="34" charset="-122"/>
                  <a:ea typeface="微软雅黑" panose="020B0503020204020204" pitchFamily="34" charset="-122"/>
                </a:rPr>
                <a:t>2</a:t>
              </a:r>
              <a:endParaRPr lang="zh-CN" altLang="en-US" sz="2800" b="1" spc="12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1094584" y="4110866"/>
            <a:ext cx="10002831" cy="631190"/>
            <a:chOff x="2703519" y="314960"/>
            <a:chExt cx="10002831" cy="631190"/>
          </a:xfrm>
        </p:grpSpPr>
        <p:grpSp>
          <p:nvGrpSpPr>
            <p:cNvPr id="23" name="组合 22"/>
            <p:cNvGrpSpPr/>
            <p:nvPr/>
          </p:nvGrpSpPr>
          <p:grpSpPr>
            <a:xfrm>
              <a:off x="2718881" y="314960"/>
              <a:ext cx="9987469" cy="631190"/>
              <a:chOff x="636270" y="276860"/>
              <a:chExt cx="9987469" cy="631190"/>
            </a:xfrm>
          </p:grpSpPr>
          <p:grpSp>
            <p:nvGrpSpPr>
              <p:cNvPr id="25" name="组合 24"/>
              <p:cNvGrpSpPr/>
              <p:nvPr/>
            </p:nvGrpSpPr>
            <p:grpSpPr>
              <a:xfrm>
                <a:off x="873070" y="296209"/>
                <a:ext cx="9750669" cy="593725"/>
                <a:chOff x="873070" y="296209"/>
                <a:chExt cx="9750669" cy="593725"/>
              </a:xfrm>
            </p:grpSpPr>
            <p:sp>
              <p:nvSpPr>
                <p:cNvPr id="27" name="矩形 38"/>
                <p:cNvSpPr/>
                <p:nvPr/>
              </p:nvSpPr>
              <p:spPr>
                <a:xfrm>
                  <a:off x="873070" y="296209"/>
                  <a:ext cx="9750669" cy="593725"/>
                </a:xfrm>
                <a:custGeom>
                  <a:avLst/>
                  <a:gdLst/>
                  <a:ahLst/>
                  <a:cxnLst/>
                  <a:rect l="0" t="0" r="0" b="0"/>
                  <a:pathLst>
                    <a:path w="3303777" h="593727">
                      <a:moveTo>
                        <a:pt x="38275" y="590840"/>
                      </a:moveTo>
                      <a:lnTo>
                        <a:pt x="3231712" y="593691"/>
                      </a:lnTo>
                      <a:cubicBezTo>
                        <a:pt x="3271491" y="593726"/>
                        <a:pt x="3303776" y="561470"/>
                        <a:pt x="3303776" y="521691"/>
                      </a:cubicBezTo>
                      <a:lnTo>
                        <a:pt x="3303776" y="73912"/>
                      </a:lnTo>
                      <a:cubicBezTo>
                        <a:pt x="3303776" y="34192"/>
                        <a:pt x="3271539" y="1936"/>
                        <a:pt x="3231819" y="1912"/>
                      </a:cubicBezTo>
                      <a:lnTo>
                        <a:pt x="0" y="0"/>
                      </a:lnTo>
                      <a:cubicBezTo>
                        <a:pt x="73219" y="84856"/>
                        <a:pt x="156438" y="144373"/>
                        <a:pt x="121034" y="270172"/>
                      </a:cubicBezTo>
                      <a:cubicBezTo>
                        <a:pt x="120231" y="375758"/>
                        <a:pt x="99424" y="485254"/>
                        <a:pt x="38275" y="59084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文本框 27"/>
                <p:cNvSpPr txBox="1"/>
                <p:nvPr/>
              </p:nvSpPr>
              <p:spPr>
                <a:xfrm>
                  <a:off x="1333445" y="388919"/>
                  <a:ext cx="9038133" cy="400110"/>
                </a:xfrm>
                <a:prstGeom prst="rect">
                  <a:avLst/>
                </a:prstGeom>
                <a:noFill/>
              </p:spPr>
              <p:txBody>
                <a:bodyPr wrap="square">
                  <a:spAutoFit/>
                </a:bodyPr>
                <a:lstStyle>
                  <a:defPPr>
                    <a:defRPr lang="zh-CN"/>
                  </a:defPPr>
                  <a:lvl1pPr algn="just">
                    <a:defRPr sz="2000" b="1" spc="220">
                      <a:solidFill>
                        <a:schemeClr val="bg1"/>
                      </a:solidFill>
                      <a:latin typeface="微软雅黑" panose="020B0503020204020204" pitchFamily="34" charset="-122"/>
                      <a:ea typeface="微软雅黑" panose="020B0503020204020204" pitchFamily="34" charset="-122"/>
                    </a:defRPr>
                  </a:lvl1pPr>
                </a:lstStyle>
                <a:p>
                  <a:r>
                    <a:rPr lang="zh-CN" altLang="en-US" dirty="0"/>
                    <a:t>铸牢中华民族共同体意识，是开启建设中国式现代化新征程的必然要求</a:t>
                  </a:r>
                  <a:endParaRPr lang="zh-CN" altLang="en-US" dirty="0"/>
                </a:p>
              </p:txBody>
            </p:sp>
          </p:grpSp>
          <p:sp>
            <p:nvSpPr>
              <p:cNvPr id="26" name="椭圆 2"/>
              <p:cNvSpPr>
                <a:spLocks noChangeArrowheads="1"/>
              </p:cNvSpPr>
              <p:nvPr/>
            </p:nvSpPr>
            <p:spPr bwMode="auto">
              <a:xfrm>
                <a:off x="636270" y="276860"/>
                <a:ext cx="629920" cy="631190"/>
              </a:xfrm>
              <a:prstGeom prst="ellipse">
                <a:avLst/>
              </a:prstGeom>
              <a:solidFill>
                <a:srgbClr val="C4261D"/>
              </a:solidFill>
              <a:ln w="22225">
                <a:solidFill>
                  <a:schemeClr val="bg1"/>
                </a:solidFill>
              </a:ln>
              <a:effectLst/>
              <a:extLst>
                <a:ext uri="{AF507438-7753-43E0-B8FC-AC1667EBCBE1}">
                  <a14:hiddenEffects xmlns:a14="http://schemas.microsoft.com/office/drawing/2010/main">
                    <a:effectLst>
                      <a:outerShdw blurRad="50800" dist="38100" dir="2700000" algn="tl" rotWithShape="0">
                        <a:prstClr val="black">
                          <a:alpha val="40000"/>
                        </a:prstClr>
                      </a:outerShdw>
                    </a:effectLst>
                  </a14:hiddenEffects>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fontAlgn="base" hangingPunct="1">
                  <a:spcBef>
                    <a:spcPct val="0"/>
                  </a:spcBef>
                  <a:spcAft>
                    <a:spcPct val="0"/>
                  </a:spcAft>
                  <a:buSzPct val="100000"/>
                </a:pPr>
                <a:r>
                  <a:rPr lang="en-US" altLang="zh-CN" dirty="0">
                    <a:solidFill>
                      <a:srgbClr val="C4261D"/>
                    </a:solidFill>
                    <a:latin typeface="微软雅黑" panose="020B0503020204020204" pitchFamily="34" charset="-122"/>
                    <a:ea typeface="微软雅黑" panose="020B0503020204020204" pitchFamily="34" charset="-122"/>
                  </a:rPr>
                  <a:t>G </a:t>
                </a:r>
                <a:endParaRPr lang="zh-CN" altLang="en-US" dirty="0">
                  <a:solidFill>
                    <a:srgbClr val="C4261D"/>
                  </a:solidFill>
                  <a:latin typeface="微软雅黑" panose="020B0503020204020204" pitchFamily="34" charset="-122"/>
                  <a:ea typeface="微软雅黑" panose="020B0503020204020204" pitchFamily="34" charset="-122"/>
                </a:endParaRPr>
              </a:p>
            </p:txBody>
          </p:sp>
        </p:grpSp>
        <p:sp>
          <p:nvSpPr>
            <p:cNvPr id="24" name="文本框 23"/>
            <p:cNvSpPr txBox="1"/>
            <p:nvPr/>
          </p:nvSpPr>
          <p:spPr>
            <a:xfrm>
              <a:off x="2703519" y="360344"/>
              <a:ext cx="698743" cy="521970"/>
            </a:xfrm>
            <a:prstGeom prst="rect">
              <a:avLst/>
            </a:prstGeom>
            <a:noFill/>
          </p:spPr>
          <p:txBody>
            <a:bodyPr wrap="square">
              <a:spAutoFit/>
            </a:bodyPr>
            <a:lstStyle/>
            <a:p>
              <a:pPr algn="dist"/>
              <a:r>
                <a:rPr lang="en-US" altLang="zh-CN" sz="2800" b="1" spc="120" dirty="0">
                  <a:solidFill>
                    <a:schemeClr val="bg1"/>
                  </a:solidFill>
                  <a:latin typeface="微软雅黑" panose="020B0503020204020204" pitchFamily="34" charset="-122"/>
                  <a:ea typeface="微软雅黑" panose="020B0503020204020204" pitchFamily="34" charset="-122"/>
                </a:rPr>
                <a:t>3</a:t>
              </a:r>
              <a:endParaRPr lang="zh-CN" altLang="en-US" sz="2800" b="1" spc="120"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1094584" y="5187754"/>
            <a:ext cx="10002831" cy="631190"/>
            <a:chOff x="2703519" y="314960"/>
            <a:chExt cx="10002831" cy="631190"/>
          </a:xfrm>
        </p:grpSpPr>
        <p:grpSp>
          <p:nvGrpSpPr>
            <p:cNvPr id="30" name="组合 29"/>
            <p:cNvGrpSpPr/>
            <p:nvPr/>
          </p:nvGrpSpPr>
          <p:grpSpPr>
            <a:xfrm>
              <a:off x="2718881" y="314960"/>
              <a:ext cx="9987469" cy="631190"/>
              <a:chOff x="636270" y="276860"/>
              <a:chExt cx="9987469" cy="631190"/>
            </a:xfrm>
          </p:grpSpPr>
          <p:grpSp>
            <p:nvGrpSpPr>
              <p:cNvPr id="32" name="组合 31"/>
              <p:cNvGrpSpPr/>
              <p:nvPr/>
            </p:nvGrpSpPr>
            <p:grpSpPr>
              <a:xfrm>
                <a:off x="873070" y="296209"/>
                <a:ext cx="9750669" cy="593725"/>
                <a:chOff x="873070" y="296209"/>
                <a:chExt cx="9750669" cy="593725"/>
              </a:xfrm>
            </p:grpSpPr>
            <p:sp>
              <p:nvSpPr>
                <p:cNvPr id="34" name="矩形 38"/>
                <p:cNvSpPr/>
                <p:nvPr/>
              </p:nvSpPr>
              <p:spPr>
                <a:xfrm>
                  <a:off x="873070" y="296209"/>
                  <a:ext cx="9750669" cy="593725"/>
                </a:xfrm>
                <a:custGeom>
                  <a:avLst/>
                  <a:gdLst/>
                  <a:ahLst/>
                  <a:cxnLst/>
                  <a:rect l="0" t="0" r="0" b="0"/>
                  <a:pathLst>
                    <a:path w="3303777" h="593727">
                      <a:moveTo>
                        <a:pt x="38275" y="590840"/>
                      </a:moveTo>
                      <a:lnTo>
                        <a:pt x="3231712" y="593691"/>
                      </a:lnTo>
                      <a:cubicBezTo>
                        <a:pt x="3271491" y="593726"/>
                        <a:pt x="3303776" y="561470"/>
                        <a:pt x="3303776" y="521691"/>
                      </a:cubicBezTo>
                      <a:lnTo>
                        <a:pt x="3303776" y="73912"/>
                      </a:lnTo>
                      <a:cubicBezTo>
                        <a:pt x="3303776" y="34192"/>
                        <a:pt x="3271539" y="1936"/>
                        <a:pt x="3231819" y="1912"/>
                      </a:cubicBezTo>
                      <a:lnTo>
                        <a:pt x="0" y="0"/>
                      </a:lnTo>
                      <a:cubicBezTo>
                        <a:pt x="73219" y="84856"/>
                        <a:pt x="156438" y="144373"/>
                        <a:pt x="121034" y="270172"/>
                      </a:cubicBezTo>
                      <a:cubicBezTo>
                        <a:pt x="120231" y="375758"/>
                        <a:pt x="99424" y="485254"/>
                        <a:pt x="38275" y="59084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文本框 34"/>
                <p:cNvSpPr txBox="1"/>
                <p:nvPr/>
              </p:nvSpPr>
              <p:spPr>
                <a:xfrm>
                  <a:off x="1333445" y="388919"/>
                  <a:ext cx="8710069" cy="400110"/>
                </a:xfrm>
                <a:prstGeom prst="rect">
                  <a:avLst/>
                </a:prstGeom>
                <a:noFill/>
              </p:spPr>
              <p:txBody>
                <a:bodyPr wrap="square">
                  <a:spAutoFit/>
                </a:bodyPr>
                <a:lstStyle>
                  <a:defPPr>
                    <a:defRPr lang="zh-CN"/>
                  </a:defPPr>
                  <a:lvl1pPr algn="just">
                    <a:defRPr sz="2000" b="1" spc="220">
                      <a:solidFill>
                        <a:schemeClr val="bg1"/>
                      </a:solidFill>
                      <a:latin typeface="微软雅黑" panose="020B0503020204020204" pitchFamily="34" charset="-122"/>
                      <a:ea typeface="微软雅黑" panose="020B0503020204020204" pitchFamily="34" charset="-122"/>
                    </a:defRPr>
                  </a:lvl1pPr>
                </a:lstStyle>
                <a:p>
                  <a:r>
                    <a:rPr lang="zh-CN" altLang="en-US" dirty="0"/>
                    <a:t>铸牢中华民族共同体意识，是满足各族群众美好生活向往的必然要求</a:t>
                  </a:r>
                  <a:endParaRPr lang="zh-CN" altLang="en-US" dirty="0"/>
                </a:p>
              </p:txBody>
            </p:sp>
          </p:grpSp>
          <p:sp>
            <p:nvSpPr>
              <p:cNvPr id="33" name="椭圆 2"/>
              <p:cNvSpPr>
                <a:spLocks noChangeArrowheads="1"/>
              </p:cNvSpPr>
              <p:nvPr/>
            </p:nvSpPr>
            <p:spPr bwMode="auto">
              <a:xfrm>
                <a:off x="636270" y="276860"/>
                <a:ext cx="629920" cy="631190"/>
              </a:xfrm>
              <a:prstGeom prst="ellipse">
                <a:avLst/>
              </a:prstGeom>
              <a:solidFill>
                <a:srgbClr val="C4261D"/>
              </a:solidFill>
              <a:ln w="22225">
                <a:solidFill>
                  <a:schemeClr val="bg1"/>
                </a:solidFill>
              </a:ln>
              <a:effectLst/>
              <a:extLst>
                <a:ext uri="{AF507438-7753-43E0-B8FC-AC1667EBCBE1}">
                  <a14:hiddenEffects xmlns:a14="http://schemas.microsoft.com/office/drawing/2010/main">
                    <a:effectLst>
                      <a:outerShdw blurRad="50800" dist="38100" dir="2700000" algn="tl" rotWithShape="0">
                        <a:prstClr val="black">
                          <a:alpha val="40000"/>
                        </a:prstClr>
                      </a:outerShdw>
                    </a:effectLst>
                  </a14:hiddenEffects>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fontAlgn="base" hangingPunct="1">
                  <a:spcBef>
                    <a:spcPct val="0"/>
                  </a:spcBef>
                  <a:spcAft>
                    <a:spcPct val="0"/>
                  </a:spcAft>
                  <a:buSzPct val="100000"/>
                </a:pPr>
                <a:r>
                  <a:rPr lang="en-US" altLang="zh-CN" dirty="0">
                    <a:solidFill>
                      <a:srgbClr val="C4261D"/>
                    </a:solidFill>
                    <a:latin typeface="微软雅黑" panose="020B0503020204020204" pitchFamily="34" charset="-122"/>
                    <a:ea typeface="微软雅黑" panose="020B0503020204020204" pitchFamily="34" charset="-122"/>
                  </a:rPr>
                  <a:t>G </a:t>
                </a:r>
                <a:endParaRPr lang="zh-CN" altLang="en-US" dirty="0">
                  <a:solidFill>
                    <a:srgbClr val="C4261D"/>
                  </a:solidFill>
                  <a:latin typeface="微软雅黑" panose="020B0503020204020204" pitchFamily="34" charset="-122"/>
                  <a:ea typeface="微软雅黑" panose="020B0503020204020204" pitchFamily="34" charset="-122"/>
                </a:endParaRPr>
              </a:p>
            </p:txBody>
          </p:sp>
        </p:grpSp>
        <p:sp>
          <p:nvSpPr>
            <p:cNvPr id="31" name="文本框 30"/>
            <p:cNvSpPr txBox="1"/>
            <p:nvPr/>
          </p:nvSpPr>
          <p:spPr>
            <a:xfrm>
              <a:off x="2703519" y="360344"/>
              <a:ext cx="698743" cy="521970"/>
            </a:xfrm>
            <a:prstGeom prst="rect">
              <a:avLst/>
            </a:prstGeom>
            <a:noFill/>
          </p:spPr>
          <p:txBody>
            <a:bodyPr wrap="square">
              <a:spAutoFit/>
            </a:bodyPr>
            <a:lstStyle/>
            <a:p>
              <a:pPr algn="dist"/>
              <a:r>
                <a:rPr lang="en-US" altLang="zh-CN" sz="2800" b="1" spc="120" dirty="0">
                  <a:solidFill>
                    <a:schemeClr val="bg1"/>
                  </a:solidFill>
                  <a:latin typeface="微软雅黑" panose="020B0503020204020204" pitchFamily="34" charset="-122"/>
                  <a:ea typeface="微软雅黑" panose="020B0503020204020204" pitchFamily="34" charset="-122"/>
                </a:rPr>
                <a:t>4</a:t>
              </a:r>
              <a:endParaRPr lang="zh-CN" altLang="en-US" sz="2800" b="1" spc="12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二、充分认清铸牢中华民族共同体意识的重大意义</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5" name="组合 4"/>
          <p:cNvGrpSpPr/>
          <p:nvPr/>
        </p:nvGrpSpPr>
        <p:grpSpPr>
          <a:xfrm>
            <a:off x="484984" y="1499888"/>
            <a:ext cx="10002831" cy="631190"/>
            <a:chOff x="2703519" y="314960"/>
            <a:chExt cx="10002831" cy="631190"/>
          </a:xfrm>
        </p:grpSpPr>
        <p:grpSp>
          <p:nvGrpSpPr>
            <p:cNvPr id="7" name="组合 6"/>
            <p:cNvGrpSpPr/>
            <p:nvPr/>
          </p:nvGrpSpPr>
          <p:grpSpPr>
            <a:xfrm>
              <a:off x="2718881" y="314960"/>
              <a:ext cx="9987469" cy="631190"/>
              <a:chOff x="636270" y="276860"/>
              <a:chExt cx="9987469" cy="631190"/>
            </a:xfrm>
          </p:grpSpPr>
          <p:grpSp>
            <p:nvGrpSpPr>
              <p:cNvPr id="11" name="组合 10"/>
              <p:cNvGrpSpPr/>
              <p:nvPr/>
            </p:nvGrpSpPr>
            <p:grpSpPr>
              <a:xfrm>
                <a:off x="873070" y="296209"/>
                <a:ext cx="9750669" cy="593725"/>
                <a:chOff x="873070" y="296209"/>
                <a:chExt cx="9750669" cy="593725"/>
              </a:xfrm>
            </p:grpSpPr>
            <p:sp>
              <p:nvSpPr>
                <p:cNvPr id="13" name="矩形 38"/>
                <p:cNvSpPr/>
                <p:nvPr/>
              </p:nvSpPr>
              <p:spPr>
                <a:xfrm>
                  <a:off x="873070" y="296209"/>
                  <a:ext cx="9750669" cy="593725"/>
                </a:xfrm>
                <a:custGeom>
                  <a:avLst/>
                  <a:gdLst/>
                  <a:ahLst/>
                  <a:cxnLst/>
                  <a:rect l="0" t="0" r="0" b="0"/>
                  <a:pathLst>
                    <a:path w="3303777" h="593727">
                      <a:moveTo>
                        <a:pt x="38275" y="590840"/>
                      </a:moveTo>
                      <a:lnTo>
                        <a:pt x="3231712" y="593691"/>
                      </a:lnTo>
                      <a:cubicBezTo>
                        <a:pt x="3271491" y="593726"/>
                        <a:pt x="3303776" y="561470"/>
                        <a:pt x="3303776" y="521691"/>
                      </a:cubicBezTo>
                      <a:lnTo>
                        <a:pt x="3303776" y="73912"/>
                      </a:lnTo>
                      <a:cubicBezTo>
                        <a:pt x="3303776" y="34192"/>
                        <a:pt x="3271539" y="1936"/>
                        <a:pt x="3231819" y="1912"/>
                      </a:cubicBezTo>
                      <a:lnTo>
                        <a:pt x="0" y="0"/>
                      </a:lnTo>
                      <a:cubicBezTo>
                        <a:pt x="73219" y="84856"/>
                        <a:pt x="156438" y="144373"/>
                        <a:pt x="121034" y="270172"/>
                      </a:cubicBezTo>
                      <a:cubicBezTo>
                        <a:pt x="120231" y="375758"/>
                        <a:pt x="99424" y="485254"/>
                        <a:pt x="38275" y="59084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文本框 13"/>
                <p:cNvSpPr txBox="1"/>
                <p:nvPr/>
              </p:nvSpPr>
              <p:spPr>
                <a:xfrm>
                  <a:off x="1333445" y="388919"/>
                  <a:ext cx="8710069" cy="400110"/>
                </a:xfrm>
                <a:prstGeom prst="rect">
                  <a:avLst/>
                </a:prstGeom>
                <a:noFill/>
              </p:spPr>
              <p:txBody>
                <a:bodyPr wrap="square">
                  <a:spAutoFit/>
                </a:bodyPr>
                <a:lstStyle/>
                <a:p>
                  <a:pPr algn="just"/>
                  <a:r>
                    <a:rPr lang="zh-CN" altLang="en-US" sz="2000" b="1" spc="220" dirty="0">
                      <a:solidFill>
                        <a:schemeClr val="bg1"/>
                      </a:solidFill>
                      <a:latin typeface="微软雅黑" panose="020B0503020204020204" pitchFamily="34" charset="-122"/>
                      <a:ea typeface="微软雅黑" panose="020B0503020204020204" pitchFamily="34" charset="-122"/>
                    </a:rPr>
                    <a:t>铸牢中华民族共同体意识，是实现中华民族伟大复兴的必然要求</a:t>
                  </a:r>
                  <a:endParaRPr lang="zh-CN" altLang="en-US" sz="2000" b="1" spc="220" dirty="0">
                    <a:solidFill>
                      <a:schemeClr val="bg1"/>
                    </a:solidFill>
                    <a:latin typeface="微软雅黑" panose="020B0503020204020204" pitchFamily="34" charset="-122"/>
                    <a:ea typeface="微软雅黑" panose="020B0503020204020204" pitchFamily="34" charset="-122"/>
                  </a:endParaRPr>
                </a:p>
              </p:txBody>
            </p:sp>
          </p:grpSp>
          <p:sp>
            <p:nvSpPr>
              <p:cNvPr id="12" name="椭圆 2"/>
              <p:cNvSpPr>
                <a:spLocks noChangeArrowheads="1"/>
              </p:cNvSpPr>
              <p:nvPr/>
            </p:nvSpPr>
            <p:spPr bwMode="auto">
              <a:xfrm>
                <a:off x="636270" y="276860"/>
                <a:ext cx="629920" cy="631190"/>
              </a:xfrm>
              <a:prstGeom prst="ellipse">
                <a:avLst/>
              </a:prstGeom>
              <a:solidFill>
                <a:srgbClr val="C4261D"/>
              </a:solidFill>
              <a:ln w="22225">
                <a:solidFill>
                  <a:schemeClr val="bg1"/>
                </a:solidFill>
              </a:ln>
              <a:effectLst/>
              <a:extLst>
                <a:ext uri="{AF507438-7753-43E0-B8FC-AC1667EBCBE1}">
                  <a14:hiddenEffects xmlns:a14="http://schemas.microsoft.com/office/drawing/2010/main">
                    <a:effectLst>
                      <a:outerShdw blurRad="50800" dist="38100" dir="2700000" algn="tl" rotWithShape="0">
                        <a:prstClr val="black">
                          <a:alpha val="40000"/>
                        </a:prstClr>
                      </a:outerShdw>
                    </a:effectLst>
                  </a14:hiddenEffects>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fontAlgn="base" hangingPunct="1">
                  <a:spcBef>
                    <a:spcPct val="0"/>
                  </a:spcBef>
                  <a:spcAft>
                    <a:spcPct val="0"/>
                  </a:spcAft>
                  <a:buSzPct val="100000"/>
                </a:pPr>
                <a:r>
                  <a:rPr lang="en-US" altLang="zh-CN" dirty="0">
                    <a:solidFill>
                      <a:srgbClr val="C4261D"/>
                    </a:solidFill>
                    <a:latin typeface="微软雅黑" panose="020B0503020204020204" pitchFamily="34" charset="-122"/>
                    <a:ea typeface="微软雅黑" panose="020B0503020204020204" pitchFamily="34" charset="-122"/>
                  </a:rPr>
                  <a:t>G </a:t>
                </a:r>
                <a:endParaRPr lang="zh-CN" altLang="en-US" dirty="0">
                  <a:solidFill>
                    <a:srgbClr val="C4261D"/>
                  </a:solidFill>
                  <a:latin typeface="微软雅黑" panose="020B0503020204020204" pitchFamily="34" charset="-122"/>
                  <a:ea typeface="微软雅黑" panose="020B0503020204020204" pitchFamily="34" charset="-122"/>
                </a:endParaRPr>
              </a:p>
            </p:txBody>
          </p:sp>
        </p:grpSp>
        <p:sp>
          <p:nvSpPr>
            <p:cNvPr id="9" name="文本框 8"/>
            <p:cNvSpPr txBox="1"/>
            <p:nvPr/>
          </p:nvSpPr>
          <p:spPr>
            <a:xfrm>
              <a:off x="2703519" y="360344"/>
              <a:ext cx="698743" cy="521970"/>
            </a:xfrm>
            <a:prstGeom prst="rect">
              <a:avLst/>
            </a:prstGeom>
            <a:noFill/>
          </p:spPr>
          <p:txBody>
            <a:bodyPr wrap="square">
              <a:spAutoFit/>
            </a:bodyPr>
            <a:lstStyle/>
            <a:p>
              <a:pPr algn="dist"/>
              <a:r>
                <a:rPr lang="en-US" altLang="zh-CN" sz="2800" b="1" spc="120" dirty="0">
                  <a:solidFill>
                    <a:schemeClr val="bg1"/>
                  </a:solidFill>
                  <a:latin typeface="微软雅黑" panose="020B0503020204020204" pitchFamily="34" charset="-122"/>
                  <a:ea typeface="微软雅黑" panose="020B0503020204020204" pitchFamily="34" charset="-122"/>
                </a:rPr>
                <a:t>1</a:t>
              </a:r>
              <a:endParaRPr lang="zh-CN" altLang="en-US" sz="2800" b="1" spc="120" dirty="0">
                <a:solidFill>
                  <a:schemeClr val="bg1"/>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5267325" y="2751713"/>
            <a:ext cx="6048376" cy="3367397"/>
          </a:xfrm>
          <a:prstGeom prst="rect">
            <a:avLst/>
          </a:prstGeom>
          <a:noFill/>
        </p:spPr>
        <p:txBody>
          <a:bodyPr wrap="square">
            <a:spAutoFit/>
          </a:bodyPr>
          <a:lstStyle/>
          <a:p>
            <a:pPr indent="381000" algn="just">
              <a:lnSpc>
                <a:spcPct val="150000"/>
              </a:lnSpc>
            </a:pPr>
            <a:r>
              <a:rPr lang="en-US" altLang="zh-CN"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rPr>
              <a:t> </a:t>
            </a:r>
            <a:r>
              <a:rPr lang="zh-CN" altLang="zh-CN"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rPr>
              <a:t>实现中华民族伟大复兴的中国梦，是中国近代以来中华民族最伟大的梦想，各族人民拧成一股绳、团结如一人，是实现这一伟大目标的根本保证。</a:t>
            </a:r>
            <a:endParaRPr lang="en-US" altLang="zh-CN"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endParaRPr>
          </a:p>
          <a:p>
            <a:pPr indent="381000" algn="just">
              <a:lnSpc>
                <a:spcPct val="150000"/>
              </a:lnSpc>
            </a:pPr>
            <a:r>
              <a:rPr lang="en-US" altLang="zh-CN"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rPr>
              <a:t> </a:t>
            </a:r>
            <a:r>
              <a:rPr lang="zh-CN" altLang="zh-CN"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rPr>
              <a:t>这就需要各族干部群众牢固树立中华民族共同体意识，始终把党和国家放在心中，始终把国家利益和中华民族的利益作为最高利益，在各领域</a:t>
            </a:r>
            <a:r>
              <a:rPr lang="zh-CN" altLang="en-US"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rPr>
              <a:t>、</a:t>
            </a:r>
            <a:r>
              <a:rPr lang="zh-CN" altLang="zh-CN"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rPr>
              <a:t>全过程</a:t>
            </a:r>
            <a:r>
              <a:rPr lang="zh-CN" altLang="en-US"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rPr>
              <a:t>、</a:t>
            </a:r>
            <a:r>
              <a:rPr lang="zh-CN" altLang="zh-CN"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rPr>
              <a:t>各方面，都要体现中华民族共同体意识，万众一心朝着伟大目标奋勇前进。</a:t>
            </a:r>
            <a:endParaRPr lang="zh-CN" altLang="zh-CN"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4984" y="2822381"/>
            <a:ext cx="4661049" cy="31384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二、充分认清铸牢中华民族共同体意识的重大意义</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5" name="组合 4"/>
          <p:cNvGrpSpPr/>
          <p:nvPr/>
        </p:nvGrpSpPr>
        <p:grpSpPr>
          <a:xfrm>
            <a:off x="484984" y="1499888"/>
            <a:ext cx="10002831" cy="631190"/>
            <a:chOff x="2703519" y="314960"/>
            <a:chExt cx="10002831" cy="631190"/>
          </a:xfrm>
        </p:grpSpPr>
        <p:grpSp>
          <p:nvGrpSpPr>
            <p:cNvPr id="7" name="组合 6"/>
            <p:cNvGrpSpPr/>
            <p:nvPr/>
          </p:nvGrpSpPr>
          <p:grpSpPr>
            <a:xfrm>
              <a:off x="2718881" y="314960"/>
              <a:ext cx="9987469" cy="631190"/>
              <a:chOff x="636270" y="276860"/>
              <a:chExt cx="9987469" cy="631190"/>
            </a:xfrm>
          </p:grpSpPr>
          <p:grpSp>
            <p:nvGrpSpPr>
              <p:cNvPr id="11" name="组合 10"/>
              <p:cNvGrpSpPr/>
              <p:nvPr/>
            </p:nvGrpSpPr>
            <p:grpSpPr>
              <a:xfrm>
                <a:off x="873070" y="296209"/>
                <a:ext cx="9750669" cy="593725"/>
                <a:chOff x="873070" y="296209"/>
                <a:chExt cx="9750669" cy="593725"/>
              </a:xfrm>
            </p:grpSpPr>
            <p:sp>
              <p:nvSpPr>
                <p:cNvPr id="13" name="矩形 38"/>
                <p:cNvSpPr/>
                <p:nvPr/>
              </p:nvSpPr>
              <p:spPr>
                <a:xfrm>
                  <a:off x="873070" y="296209"/>
                  <a:ext cx="9750669" cy="593725"/>
                </a:xfrm>
                <a:custGeom>
                  <a:avLst/>
                  <a:gdLst/>
                  <a:ahLst/>
                  <a:cxnLst/>
                  <a:rect l="0" t="0" r="0" b="0"/>
                  <a:pathLst>
                    <a:path w="3303777" h="593727">
                      <a:moveTo>
                        <a:pt x="38275" y="590840"/>
                      </a:moveTo>
                      <a:lnTo>
                        <a:pt x="3231712" y="593691"/>
                      </a:lnTo>
                      <a:cubicBezTo>
                        <a:pt x="3271491" y="593726"/>
                        <a:pt x="3303776" y="561470"/>
                        <a:pt x="3303776" y="521691"/>
                      </a:cubicBezTo>
                      <a:lnTo>
                        <a:pt x="3303776" y="73912"/>
                      </a:lnTo>
                      <a:cubicBezTo>
                        <a:pt x="3303776" y="34192"/>
                        <a:pt x="3271539" y="1936"/>
                        <a:pt x="3231819" y="1912"/>
                      </a:cubicBezTo>
                      <a:lnTo>
                        <a:pt x="0" y="0"/>
                      </a:lnTo>
                      <a:cubicBezTo>
                        <a:pt x="73219" y="84856"/>
                        <a:pt x="156438" y="144373"/>
                        <a:pt x="121034" y="270172"/>
                      </a:cubicBezTo>
                      <a:cubicBezTo>
                        <a:pt x="120231" y="375758"/>
                        <a:pt x="99424" y="485254"/>
                        <a:pt x="38275" y="59084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文本框 13"/>
                <p:cNvSpPr txBox="1"/>
                <p:nvPr/>
              </p:nvSpPr>
              <p:spPr>
                <a:xfrm>
                  <a:off x="1333445" y="388919"/>
                  <a:ext cx="8710069" cy="400110"/>
                </a:xfrm>
                <a:prstGeom prst="rect">
                  <a:avLst/>
                </a:prstGeom>
                <a:noFill/>
              </p:spPr>
              <p:txBody>
                <a:bodyPr wrap="square">
                  <a:spAutoFit/>
                </a:bodyPr>
                <a:lstStyle/>
                <a:p>
                  <a:pPr algn="just"/>
                  <a:r>
                    <a:rPr lang="zh-CN" altLang="en-US" sz="2000" b="1" spc="220" dirty="0">
                      <a:solidFill>
                        <a:schemeClr val="bg1"/>
                      </a:solidFill>
                      <a:latin typeface="微软雅黑" panose="020B0503020204020204" pitchFamily="34" charset="-122"/>
                      <a:ea typeface="微软雅黑" panose="020B0503020204020204" pitchFamily="34" charset="-122"/>
                    </a:rPr>
                    <a:t>铸牢中华民族共同体意识，是筑牢祖国安全稳定屏障的必然要求</a:t>
                  </a:r>
                  <a:endParaRPr lang="zh-CN" altLang="en-US" sz="2000" b="1" spc="220" dirty="0">
                    <a:solidFill>
                      <a:schemeClr val="bg1"/>
                    </a:solidFill>
                    <a:latin typeface="微软雅黑" panose="020B0503020204020204" pitchFamily="34" charset="-122"/>
                    <a:ea typeface="微软雅黑" panose="020B0503020204020204" pitchFamily="34" charset="-122"/>
                  </a:endParaRPr>
                </a:p>
              </p:txBody>
            </p:sp>
          </p:grpSp>
          <p:sp>
            <p:nvSpPr>
              <p:cNvPr id="12" name="椭圆 2"/>
              <p:cNvSpPr>
                <a:spLocks noChangeArrowheads="1"/>
              </p:cNvSpPr>
              <p:nvPr/>
            </p:nvSpPr>
            <p:spPr bwMode="auto">
              <a:xfrm>
                <a:off x="636270" y="276860"/>
                <a:ext cx="629920" cy="631190"/>
              </a:xfrm>
              <a:prstGeom prst="ellipse">
                <a:avLst/>
              </a:prstGeom>
              <a:solidFill>
                <a:srgbClr val="C4261D"/>
              </a:solidFill>
              <a:ln w="22225">
                <a:solidFill>
                  <a:schemeClr val="bg1"/>
                </a:solidFill>
              </a:ln>
              <a:effectLst/>
              <a:extLst>
                <a:ext uri="{AF507438-7753-43E0-B8FC-AC1667EBCBE1}">
                  <a14:hiddenEffects xmlns:a14="http://schemas.microsoft.com/office/drawing/2010/main">
                    <a:effectLst>
                      <a:outerShdw blurRad="50800" dist="38100" dir="2700000" algn="tl" rotWithShape="0">
                        <a:prstClr val="black">
                          <a:alpha val="40000"/>
                        </a:prstClr>
                      </a:outerShdw>
                    </a:effectLst>
                  </a14:hiddenEffects>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fontAlgn="base" hangingPunct="1">
                  <a:spcBef>
                    <a:spcPct val="0"/>
                  </a:spcBef>
                  <a:spcAft>
                    <a:spcPct val="0"/>
                  </a:spcAft>
                  <a:buSzPct val="100000"/>
                </a:pPr>
                <a:r>
                  <a:rPr lang="en-US" altLang="zh-CN" dirty="0">
                    <a:solidFill>
                      <a:srgbClr val="C4261D"/>
                    </a:solidFill>
                    <a:latin typeface="微软雅黑" panose="020B0503020204020204" pitchFamily="34" charset="-122"/>
                    <a:ea typeface="微软雅黑" panose="020B0503020204020204" pitchFamily="34" charset="-122"/>
                  </a:rPr>
                  <a:t>G </a:t>
                </a:r>
                <a:endParaRPr lang="zh-CN" altLang="en-US" dirty="0">
                  <a:solidFill>
                    <a:srgbClr val="C4261D"/>
                  </a:solidFill>
                  <a:latin typeface="微软雅黑" panose="020B0503020204020204" pitchFamily="34" charset="-122"/>
                  <a:ea typeface="微软雅黑" panose="020B0503020204020204" pitchFamily="34" charset="-122"/>
                </a:endParaRPr>
              </a:p>
            </p:txBody>
          </p:sp>
        </p:grpSp>
        <p:sp>
          <p:nvSpPr>
            <p:cNvPr id="9" name="文本框 8"/>
            <p:cNvSpPr txBox="1"/>
            <p:nvPr/>
          </p:nvSpPr>
          <p:spPr>
            <a:xfrm>
              <a:off x="2703519" y="360344"/>
              <a:ext cx="698743" cy="521970"/>
            </a:xfrm>
            <a:prstGeom prst="rect">
              <a:avLst/>
            </a:prstGeom>
            <a:noFill/>
          </p:spPr>
          <p:txBody>
            <a:bodyPr wrap="square">
              <a:spAutoFit/>
            </a:bodyPr>
            <a:lstStyle/>
            <a:p>
              <a:pPr algn="dist"/>
              <a:r>
                <a:rPr lang="en-US" altLang="zh-CN" sz="2800" b="1" spc="120" dirty="0">
                  <a:solidFill>
                    <a:schemeClr val="bg1"/>
                  </a:solidFill>
                  <a:latin typeface="微软雅黑" panose="020B0503020204020204" pitchFamily="34" charset="-122"/>
                  <a:ea typeface="微软雅黑" panose="020B0503020204020204" pitchFamily="34" charset="-122"/>
                </a:rPr>
                <a:t>2</a:t>
              </a:r>
              <a:endParaRPr lang="zh-CN" altLang="en-US" sz="2800" b="1" spc="120" dirty="0">
                <a:solidFill>
                  <a:schemeClr val="bg1"/>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5057775" y="2732548"/>
            <a:ext cx="6296026" cy="3367397"/>
          </a:xfrm>
          <a:prstGeom prst="rect">
            <a:avLst/>
          </a:prstGeom>
          <a:noFill/>
        </p:spPr>
        <p:txBody>
          <a:bodyPr wrap="square">
            <a:spAutoFit/>
          </a:bodyPr>
          <a:lstStyle/>
          <a:p>
            <a:pPr indent="381000" algn="just">
              <a:lnSpc>
                <a:spcPct val="150000"/>
              </a:lnSpc>
            </a:pPr>
            <a:r>
              <a:rPr lang="zh-CN" altLang="en-US"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rPr>
              <a:t> 当今世界正处于百年未有之大变局，敌对势力对我干扰渗透破坏力度加大，民族问题和边疆民族地区成为他们阻挠、遏制中国发展崛起的重点。</a:t>
            </a:r>
            <a:endParaRPr lang="en-US" altLang="zh-CN"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endParaRPr>
          </a:p>
          <a:p>
            <a:pPr indent="381000" algn="just">
              <a:lnSpc>
                <a:spcPct val="150000"/>
              </a:lnSpc>
            </a:pPr>
            <a:r>
              <a:rPr lang="zh-CN" altLang="en-US"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rPr>
              <a:t> 面对复杂严峻的外部环境，各族干部群众一定要保持政治定力，清醒认识统筹发展和安全两件大事对各族人民幸福生活的重要性，始终把维护伟大祖国统一、中华民族团结作为最高利益和基本前提，像石榴籽一样紧紧抱在一起，风雨同舟，和衷共济，应对一切风险挑战。</a:t>
            </a:r>
            <a:endParaRPr lang="zh-CN" altLang="zh-CN"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7238" r="7908"/>
          <a:stretch>
            <a:fillRect/>
          </a:stretch>
        </p:blipFill>
        <p:spPr>
          <a:xfrm>
            <a:off x="300288" y="2951623"/>
            <a:ext cx="4849071" cy="3367397"/>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二、充分认清铸牢中华民族共同体意识的重大意义</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5" name="组合 4"/>
          <p:cNvGrpSpPr/>
          <p:nvPr/>
        </p:nvGrpSpPr>
        <p:grpSpPr>
          <a:xfrm>
            <a:off x="484984" y="1499888"/>
            <a:ext cx="10002831" cy="631190"/>
            <a:chOff x="2703519" y="314960"/>
            <a:chExt cx="10002831" cy="631190"/>
          </a:xfrm>
        </p:grpSpPr>
        <p:grpSp>
          <p:nvGrpSpPr>
            <p:cNvPr id="7" name="组合 6"/>
            <p:cNvGrpSpPr/>
            <p:nvPr/>
          </p:nvGrpSpPr>
          <p:grpSpPr>
            <a:xfrm>
              <a:off x="2718881" y="314960"/>
              <a:ext cx="9987469" cy="631190"/>
              <a:chOff x="636270" y="276860"/>
              <a:chExt cx="9987469" cy="631190"/>
            </a:xfrm>
          </p:grpSpPr>
          <p:grpSp>
            <p:nvGrpSpPr>
              <p:cNvPr id="11" name="组合 10"/>
              <p:cNvGrpSpPr/>
              <p:nvPr/>
            </p:nvGrpSpPr>
            <p:grpSpPr>
              <a:xfrm>
                <a:off x="873070" y="296209"/>
                <a:ext cx="9750669" cy="593725"/>
                <a:chOff x="873070" y="296209"/>
                <a:chExt cx="9750669" cy="593725"/>
              </a:xfrm>
            </p:grpSpPr>
            <p:sp>
              <p:nvSpPr>
                <p:cNvPr id="13" name="矩形 38"/>
                <p:cNvSpPr/>
                <p:nvPr/>
              </p:nvSpPr>
              <p:spPr>
                <a:xfrm>
                  <a:off x="873070" y="296209"/>
                  <a:ext cx="9750669" cy="593725"/>
                </a:xfrm>
                <a:custGeom>
                  <a:avLst/>
                  <a:gdLst/>
                  <a:ahLst/>
                  <a:cxnLst/>
                  <a:rect l="0" t="0" r="0" b="0"/>
                  <a:pathLst>
                    <a:path w="3303777" h="593727">
                      <a:moveTo>
                        <a:pt x="38275" y="590840"/>
                      </a:moveTo>
                      <a:lnTo>
                        <a:pt x="3231712" y="593691"/>
                      </a:lnTo>
                      <a:cubicBezTo>
                        <a:pt x="3271491" y="593726"/>
                        <a:pt x="3303776" y="561470"/>
                        <a:pt x="3303776" y="521691"/>
                      </a:cubicBezTo>
                      <a:lnTo>
                        <a:pt x="3303776" y="73912"/>
                      </a:lnTo>
                      <a:cubicBezTo>
                        <a:pt x="3303776" y="34192"/>
                        <a:pt x="3271539" y="1936"/>
                        <a:pt x="3231819" y="1912"/>
                      </a:cubicBezTo>
                      <a:lnTo>
                        <a:pt x="0" y="0"/>
                      </a:lnTo>
                      <a:cubicBezTo>
                        <a:pt x="73219" y="84856"/>
                        <a:pt x="156438" y="144373"/>
                        <a:pt x="121034" y="270172"/>
                      </a:cubicBezTo>
                      <a:cubicBezTo>
                        <a:pt x="120231" y="375758"/>
                        <a:pt x="99424" y="485254"/>
                        <a:pt x="38275" y="59084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文本框 13"/>
                <p:cNvSpPr txBox="1"/>
                <p:nvPr/>
              </p:nvSpPr>
              <p:spPr>
                <a:xfrm>
                  <a:off x="1333445" y="388919"/>
                  <a:ext cx="9022804" cy="400110"/>
                </a:xfrm>
                <a:prstGeom prst="rect">
                  <a:avLst/>
                </a:prstGeom>
                <a:noFill/>
              </p:spPr>
              <p:txBody>
                <a:bodyPr wrap="square">
                  <a:spAutoFit/>
                </a:bodyPr>
                <a:lstStyle/>
                <a:p>
                  <a:pPr algn="just"/>
                  <a:r>
                    <a:rPr lang="zh-CN" altLang="en-US" sz="2000" b="1" spc="220" dirty="0">
                      <a:solidFill>
                        <a:schemeClr val="bg1"/>
                      </a:solidFill>
                      <a:latin typeface="微软雅黑" panose="020B0503020204020204" pitchFamily="34" charset="-122"/>
                      <a:ea typeface="微软雅黑" panose="020B0503020204020204" pitchFamily="34" charset="-122"/>
                    </a:rPr>
                    <a:t>铸牢中华民族共同体意识，是开启建设中国式现代化新征程的必然要求</a:t>
                  </a:r>
                  <a:endParaRPr lang="zh-CN" altLang="en-US" sz="2000" b="1" spc="220" dirty="0">
                    <a:solidFill>
                      <a:schemeClr val="bg1"/>
                    </a:solidFill>
                    <a:latin typeface="微软雅黑" panose="020B0503020204020204" pitchFamily="34" charset="-122"/>
                    <a:ea typeface="微软雅黑" panose="020B0503020204020204" pitchFamily="34" charset="-122"/>
                  </a:endParaRPr>
                </a:p>
              </p:txBody>
            </p:sp>
          </p:grpSp>
          <p:sp>
            <p:nvSpPr>
              <p:cNvPr id="12" name="椭圆 2"/>
              <p:cNvSpPr>
                <a:spLocks noChangeArrowheads="1"/>
              </p:cNvSpPr>
              <p:nvPr/>
            </p:nvSpPr>
            <p:spPr bwMode="auto">
              <a:xfrm>
                <a:off x="636270" y="276860"/>
                <a:ext cx="629920" cy="631190"/>
              </a:xfrm>
              <a:prstGeom prst="ellipse">
                <a:avLst/>
              </a:prstGeom>
              <a:solidFill>
                <a:srgbClr val="C4261D"/>
              </a:solidFill>
              <a:ln w="22225">
                <a:solidFill>
                  <a:schemeClr val="bg1"/>
                </a:solidFill>
              </a:ln>
              <a:effectLst/>
              <a:extLst>
                <a:ext uri="{AF507438-7753-43E0-B8FC-AC1667EBCBE1}">
                  <a14:hiddenEffects xmlns:a14="http://schemas.microsoft.com/office/drawing/2010/main">
                    <a:effectLst>
                      <a:outerShdw blurRad="50800" dist="38100" dir="2700000" algn="tl" rotWithShape="0">
                        <a:prstClr val="black">
                          <a:alpha val="40000"/>
                        </a:prstClr>
                      </a:outerShdw>
                    </a:effectLst>
                  </a14:hiddenEffects>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fontAlgn="base" hangingPunct="1">
                  <a:spcBef>
                    <a:spcPct val="0"/>
                  </a:spcBef>
                  <a:spcAft>
                    <a:spcPct val="0"/>
                  </a:spcAft>
                  <a:buSzPct val="100000"/>
                </a:pPr>
                <a:r>
                  <a:rPr lang="en-US" altLang="zh-CN" dirty="0">
                    <a:solidFill>
                      <a:srgbClr val="C4261D"/>
                    </a:solidFill>
                    <a:latin typeface="微软雅黑" panose="020B0503020204020204" pitchFamily="34" charset="-122"/>
                    <a:ea typeface="微软雅黑" panose="020B0503020204020204" pitchFamily="34" charset="-122"/>
                  </a:rPr>
                  <a:t>G </a:t>
                </a:r>
                <a:endParaRPr lang="zh-CN" altLang="en-US" dirty="0">
                  <a:solidFill>
                    <a:srgbClr val="C4261D"/>
                  </a:solidFill>
                  <a:latin typeface="微软雅黑" panose="020B0503020204020204" pitchFamily="34" charset="-122"/>
                  <a:ea typeface="微软雅黑" panose="020B0503020204020204" pitchFamily="34" charset="-122"/>
                </a:endParaRPr>
              </a:p>
            </p:txBody>
          </p:sp>
        </p:grpSp>
        <p:sp>
          <p:nvSpPr>
            <p:cNvPr id="9" name="文本框 8"/>
            <p:cNvSpPr txBox="1"/>
            <p:nvPr/>
          </p:nvSpPr>
          <p:spPr>
            <a:xfrm>
              <a:off x="2703519" y="360344"/>
              <a:ext cx="698743" cy="521970"/>
            </a:xfrm>
            <a:prstGeom prst="rect">
              <a:avLst/>
            </a:prstGeom>
            <a:noFill/>
          </p:spPr>
          <p:txBody>
            <a:bodyPr wrap="square">
              <a:spAutoFit/>
            </a:bodyPr>
            <a:lstStyle/>
            <a:p>
              <a:pPr algn="dist"/>
              <a:r>
                <a:rPr lang="en-US" altLang="zh-CN" sz="2800" b="1" spc="120" dirty="0">
                  <a:solidFill>
                    <a:schemeClr val="bg1"/>
                  </a:solidFill>
                  <a:latin typeface="微软雅黑" panose="020B0503020204020204" pitchFamily="34" charset="-122"/>
                  <a:ea typeface="微软雅黑" panose="020B0503020204020204" pitchFamily="34" charset="-122"/>
                </a:rPr>
                <a:t>3</a:t>
              </a:r>
              <a:endParaRPr lang="zh-CN" altLang="en-US" sz="2800" b="1" spc="120" dirty="0">
                <a:solidFill>
                  <a:schemeClr val="bg1"/>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5029200" y="2808748"/>
            <a:ext cx="6324601" cy="2951898"/>
          </a:xfrm>
          <a:prstGeom prst="rect">
            <a:avLst/>
          </a:prstGeom>
          <a:noFill/>
        </p:spPr>
        <p:txBody>
          <a:bodyPr wrap="square">
            <a:spAutoFit/>
          </a:bodyPr>
          <a:lstStyle/>
          <a:p>
            <a:pPr indent="381000" algn="just">
              <a:lnSpc>
                <a:spcPct val="150000"/>
              </a:lnSpc>
            </a:pPr>
            <a:r>
              <a:rPr lang="zh-CN" altLang="en-US"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rPr>
              <a:t> 各民族团结奋斗、共同繁荣，是中华民族的立身之本、生命之依、力量之源。</a:t>
            </a:r>
            <a:endParaRPr lang="en-US" altLang="zh-CN"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endParaRPr>
          </a:p>
          <a:p>
            <a:pPr indent="381000" algn="just">
              <a:lnSpc>
                <a:spcPct val="150000"/>
              </a:lnSpc>
            </a:pPr>
            <a:r>
              <a:rPr lang="en-US" altLang="zh-CN"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rPr>
              <a:t> </a:t>
            </a:r>
            <a:r>
              <a:rPr lang="zh-CN" altLang="en-US"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rPr>
              <a:t>这就要求所有工作都要有利于铸牢中华民族共同体意识，找准把握新发展阶段、贯彻新发展理念、融入新发展格局、实现高质量发展、促进共同富裕的切入点和发力点，推动各民族走向共同富裕构，携手开启新征程、奋斗新时代、开创新局面。</a:t>
            </a:r>
            <a:endParaRPr lang="zh-CN" altLang="zh-CN"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endParaRPr>
          </a:p>
        </p:txBody>
      </p:sp>
      <p:pic>
        <p:nvPicPr>
          <p:cNvPr id="2052"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37146" y="2875423"/>
            <a:ext cx="3996655" cy="2962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二、充分认清铸牢中华民族共同体意识的重大意义</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5" name="组合 4"/>
          <p:cNvGrpSpPr/>
          <p:nvPr/>
        </p:nvGrpSpPr>
        <p:grpSpPr>
          <a:xfrm>
            <a:off x="484984" y="1499888"/>
            <a:ext cx="10002831" cy="631190"/>
            <a:chOff x="2703519" y="314960"/>
            <a:chExt cx="10002831" cy="631190"/>
          </a:xfrm>
        </p:grpSpPr>
        <p:grpSp>
          <p:nvGrpSpPr>
            <p:cNvPr id="7" name="组合 6"/>
            <p:cNvGrpSpPr/>
            <p:nvPr/>
          </p:nvGrpSpPr>
          <p:grpSpPr>
            <a:xfrm>
              <a:off x="2718881" y="314960"/>
              <a:ext cx="9987469" cy="631190"/>
              <a:chOff x="636270" y="276860"/>
              <a:chExt cx="9987469" cy="631190"/>
            </a:xfrm>
          </p:grpSpPr>
          <p:grpSp>
            <p:nvGrpSpPr>
              <p:cNvPr id="11" name="组合 10"/>
              <p:cNvGrpSpPr/>
              <p:nvPr/>
            </p:nvGrpSpPr>
            <p:grpSpPr>
              <a:xfrm>
                <a:off x="873070" y="296209"/>
                <a:ext cx="9750669" cy="593725"/>
                <a:chOff x="873070" y="296209"/>
                <a:chExt cx="9750669" cy="593725"/>
              </a:xfrm>
            </p:grpSpPr>
            <p:sp>
              <p:nvSpPr>
                <p:cNvPr id="13" name="矩形 38"/>
                <p:cNvSpPr/>
                <p:nvPr/>
              </p:nvSpPr>
              <p:spPr>
                <a:xfrm>
                  <a:off x="873070" y="296209"/>
                  <a:ext cx="9750669" cy="593725"/>
                </a:xfrm>
                <a:custGeom>
                  <a:avLst/>
                  <a:gdLst/>
                  <a:ahLst/>
                  <a:cxnLst/>
                  <a:rect l="0" t="0" r="0" b="0"/>
                  <a:pathLst>
                    <a:path w="3303777" h="593727">
                      <a:moveTo>
                        <a:pt x="38275" y="590840"/>
                      </a:moveTo>
                      <a:lnTo>
                        <a:pt x="3231712" y="593691"/>
                      </a:lnTo>
                      <a:cubicBezTo>
                        <a:pt x="3271491" y="593726"/>
                        <a:pt x="3303776" y="561470"/>
                        <a:pt x="3303776" y="521691"/>
                      </a:cubicBezTo>
                      <a:lnTo>
                        <a:pt x="3303776" y="73912"/>
                      </a:lnTo>
                      <a:cubicBezTo>
                        <a:pt x="3303776" y="34192"/>
                        <a:pt x="3271539" y="1936"/>
                        <a:pt x="3231819" y="1912"/>
                      </a:cubicBezTo>
                      <a:lnTo>
                        <a:pt x="0" y="0"/>
                      </a:lnTo>
                      <a:cubicBezTo>
                        <a:pt x="73219" y="84856"/>
                        <a:pt x="156438" y="144373"/>
                        <a:pt x="121034" y="270172"/>
                      </a:cubicBezTo>
                      <a:cubicBezTo>
                        <a:pt x="120231" y="375758"/>
                        <a:pt x="99424" y="485254"/>
                        <a:pt x="38275" y="59084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 name="文本框 13"/>
                <p:cNvSpPr txBox="1"/>
                <p:nvPr/>
              </p:nvSpPr>
              <p:spPr>
                <a:xfrm>
                  <a:off x="1333445" y="388919"/>
                  <a:ext cx="9022804" cy="400110"/>
                </a:xfrm>
                <a:prstGeom prst="rect">
                  <a:avLst/>
                </a:prstGeom>
                <a:noFill/>
              </p:spPr>
              <p:txBody>
                <a:bodyPr wrap="square">
                  <a:spAutoFit/>
                </a:bodyPr>
                <a:lstStyle/>
                <a:p>
                  <a:pPr algn="just"/>
                  <a:r>
                    <a:rPr lang="zh-CN" altLang="en-US" sz="2000" b="1" spc="220" dirty="0">
                      <a:solidFill>
                        <a:schemeClr val="bg1"/>
                      </a:solidFill>
                      <a:latin typeface="微软雅黑" panose="020B0503020204020204" pitchFamily="34" charset="-122"/>
                      <a:ea typeface="微软雅黑" panose="020B0503020204020204" pitchFamily="34" charset="-122"/>
                    </a:rPr>
                    <a:t>铸牢中华民族共同体意识，是满足各族群众美好生活向往的必然要求</a:t>
                  </a:r>
                  <a:endParaRPr lang="zh-CN" altLang="en-US" sz="2000" b="1" spc="220" dirty="0">
                    <a:solidFill>
                      <a:schemeClr val="bg1"/>
                    </a:solidFill>
                    <a:latin typeface="微软雅黑" panose="020B0503020204020204" pitchFamily="34" charset="-122"/>
                    <a:ea typeface="微软雅黑" panose="020B0503020204020204" pitchFamily="34" charset="-122"/>
                  </a:endParaRPr>
                </a:p>
              </p:txBody>
            </p:sp>
          </p:grpSp>
          <p:sp>
            <p:nvSpPr>
              <p:cNvPr id="12" name="椭圆 2"/>
              <p:cNvSpPr>
                <a:spLocks noChangeArrowheads="1"/>
              </p:cNvSpPr>
              <p:nvPr/>
            </p:nvSpPr>
            <p:spPr bwMode="auto">
              <a:xfrm>
                <a:off x="636270" y="276860"/>
                <a:ext cx="629920" cy="631190"/>
              </a:xfrm>
              <a:prstGeom prst="ellipse">
                <a:avLst/>
              </a:prstGeom>
              <a:solidFill>
                <a:srgbClr val="C4261D"/>
              </a:solidFill>
              <a:ln w="22225">
                <a:solidFill>
                  <a:schemeClr val="bg1"/>
                </a:solidFill>
              </a:ln>
              <a:effectLst/>
              <a:extLst>
                <a:ext uri="{AF507438-7753-43E0-B8FC-AC1667EBCBE1}">
                  <a14:hiddenEffects xmlns:a14="http://schemas.microsoft.com/office/drawing/2010/main">
                    <a:effectLst>
                      <a:outerShdw blurRad="50800" dist="38100" dir="2700000" algn="tl" rotWithShape="0">
                        <a:prstClr val="black">
                          <a:alpha val="40000"/>
                        </a:prstClr>
                      </a:outerShdw>
                    </a:effectLst>
                  </a14:hiddenEffects>
                </a:ext>
              </a:extLst>
            </p:spPr>
            <p:txBody>
              <a:bodyPr/>
              <a:lstStyle>
                <a:lvl1pPr eaLnBrk="0" hangingPunct="0">
                  <a:defRPr>
                    <a:solidFill>
                      <a:schemeClr val="tx1"/>
                    </a:solidFill>
                    <a:latin typeface="Arial" panose="020B0604020202020204" pitchFamily="34" charset="0"/>
                    <a:ea typeface="微软雅黑" panose="020B0503020204020204" pitchFamily="34" charset="-122"/>
                  </a:defRPr>
                </a:lvl1pPr>
                <a:lvl2pPr marL="742950" indent="-285750" eaLnBrk="0" hangingPunct="0">
                  <a:defRPr>
                    <a:solidFill>
                      <a:schemeClr val="tx1"/>
                    </a:solidFill>
                    <a:latin typeface="Arial" panose="020B0604020202020204" pitchFamily="34" charset="0"/>
                    <a:ea typeface="微软雅黑" panose="020B0503020204020204" pitchFamily="34" charset="-122"/>
                  </a:defRPr>
                </a:lvl2pPr>
                <a:lvl3pPr marL="1143000" indent="-228600" eaLnBrk="0" hangingPunct="0">
                  <a:defRPr>
                    <a:solidFill>
                      <a:schemeClr val="tx1"/>
                    </a:solidFill>
                    <a:latin typeface="Arial" panose="020B0604020202020204" pitchFamily="34" charset="0"/>
                    <a:ea typeface="微软雅黑" panose="020B0503020204020204" pitchFamily="34" charset="-122"/>
                  </a:defRPr>
                </a:lvl3pPr>
                <a:lvl4pPr marL="1600200" indent="-228600" eaLnBrk="0" hangingPunct="0">
                  <a:defRPr>
                    <a:solidFill>
                      <a:schemeClr val="tx1"/>
                    </a:solidFill>
                    <a:latin typeface="Arial" panose="020B0604020202020204" pitchFamily="34" charset="0"/>
                    <a:ea typeface="微软雅黑" panose="020B0503020204020204" pitchFamily="34" charset="-122"/>
                  </a:defRPr>
                </a:lvl4pPr>
                <a:lvl5pPr marL="2057400" indent="-228600" eaLnBrk="0" hangingPunct="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buSzPct val="100000"/>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fontAlgn="base" hangingPunct="1">
                  <a:spcBef>
                    <a:spcPct val="0"/>
                  </a:spcBef>
                  <a:spcAft>
                    <a:spcPct val="0"/>
                  </a:spcAft>
                  <a:buSzPct val="100000"/>
                </a:pPr>
                <a:r>
                  <a:rPr lang="en-US" altLang="zh-CN" dirty="0">
                    <a:solidFill>
                      <a:srgbClr val="C4261D"/>
                    </a:solidFill>
                    <a:latin typeface="微软雅黑" panose="020B0503020204020204" pitchFamily="34" charset="-122"/>
                    <a:ea typeface="微软雅黑" panose="020B0503020204020204" pitchFamily="34" charset="-122"/>
                  </a:rPr>
                  <a:t>G </a:t>
                </a:r>
                <a:endParaRPr lang="zh-CN" altLang="en-US" dirty="0">
                  <a:solidFill>
                    <a:srgbClr val="C4261D"/>
                  </a:solidFill>
                  <a:latin typeface="微软雅黑" panose="020B0503020204020204" pitchFamily="34" charset="-122"/>
                  <a:ea typeface="微软雅黑" panose="020B0503020204020204" pitchFamily="34" charset="-122"/>
                </a:endParaRPr>
              </a:p>
            </p:txBody>
          </p:sp>
        </p:grpSp>
        <p:sp>
          <p:nvSpPr>
            <p:cNvPr id="9" name="文本框 8"/>
            <p:cNvSpPr txBox="1"/>
            <p:nvPr/>
          </p:nvSpPr>
          <p:spPr>
            <a:xfrm>
              <a:off x="2703519" y="360344"/>
              <a:ext cx="698743" cy="521970"/>
            </a:xfrm>
            <a:prstGeom prst="rect">
              <a:avLst/>
            </a:prstGeom>
            <a:noFill/>
          </p:spPr>
          <p:txBody>
            <a:bodyPr wrap="square">
              <a:spAutoFit/>
            </a:bodyPr>
            <a:lstStyle/>
            <a:p>
              <a:pPr algn="dist"/>
              <a:r>
                <a:rPr lang="en-US" altLang="zh-CN" sz="2800" b="1" spc="120" dirty="0">
                  <a:solidFill>
                    <a:schemeClr val="bg1"/>
                  </a:solidFill>
                  <a:latin typeface="微软雅黑" panose="020B0503020204020204" pitchFamily="34" charset="-122"/>
                  <a:ea typeface="微软雅黑" panose="020B0503020204020204" pitchFamily="34" charset="-122"/>
                </a:rPr>
                <a:t>4</a:t>
              </a:r>
              <a:endParaRPr lang="zh-CN" altLang="en-US" sz="2800" b="1" spc="120" dirty="0">
                <a:solidFill>
                  <a:schemeClr val="bg1"/>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5029200" y="2903998"/>
            <a:ext cx="6324601" cy="2951898"/>
          </a:xfrm>
          <a:prstGeom prst="rect">
            <a:avLst/>
          </a:prstGeom>
          <a:noFill/>
        </p:spPr>
        <p:txBody>
          <a:bodyPr wrap="square">
            <a:spAutoFit/>
          </a:bodyPr>
          <a:lstStyle/>
          <a:p>
            <a:pPr indent="381000" algn="just">
              <a:lnSpc>
                <a:spcPct val="150000"/>
              </a:lnSpc>
            </a:pPr>
            <a:r>
              <a:rPr lang="zh-CN" altLang="en-US"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rPr>
              <a:t> 让我国各民族大家庭中每一个成员都过上好日子，是我们党的宗旨和初心。</a:t>
            </a:r>
            <a:endParaRPr lang="en-US" altLang="zh-CN"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endParaRPr>
          </a:p>
          <a:p>
            <a:pPr indent="381000" algn="just">
              <a:lnSpc>
                <a:spcPct val="150000"/>
              </a:lnSpc>
            </a:pPr>
            <a:r>
              <a:rPr lang="zh-CN" altLang="en-US"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rPr>
              <a:t> 要过上好日子，就必须团结起来。没有中华民族的大团结，就没有中华民族的大发展；没有中华民族的大发展，就没有各族人民的幸福生活。只要各民族手挽手、肩并肩，共同努力奋斗，各族人民的日子就一定会越来越红火，就一定能共建美好家园，共创美好未来。</a:t>
            </a:r>
            <a:endParaRPr lang="zh-CN" altLang="zh-CN"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42646" y="3086422"/>
            <a:ext cx="4872308" cy="2644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210003" y="304055"/>
            <a:ext cx="3771993" cy="646331"/>
            <a:chOff x="4771932" y="1550131"/>
            <a:chExt cx="3771993" cy="646331"/>
          </a:xfrm>
        </p:grpSpPr>
        <p:sp>
          <p:nvSpPr>
            <p:cNvPr id="5" name="文本框 4"/>
            <p:cNvSpPr txBox="1"/>
            <p:nvPr/>
          </p:nvSpPr>
          <p:spPr>
            <a:xfrm>
              <a:off x="4771932" y="1550131"/>
              <a:ext cx="1828894" cy="646331"/>
            </a:xfrm>
            <a:prstGeom prst="rect">
              <a:avLst/>
            </a:prstGeom>
            <a:noFill/>
          </p:spPr>
          <p:txBody>
            <a:bodyPr wrap="square" rtlCol="0">
              <a:spAutoFit/>
            </a:bodyPr>
            <a:lstStyle>
              <a:defPPr>
                <a:defRPr lang="zh-CN"/>
              </a:defPPr>
              <a:lvl1pPr algn="ctr">
                <a:defRPr kumimoji="0" sz="8000" b="1" i="0" u="none" strike="noStrike" cap="none" spc="0" normalizeH="0" baseline="0">
                  <a:ln>
                    <a:noFill/>
                  </a:ln>
                  <a:gradFill>
                    <a:gsLst>
                      <a:gs pos="0">
                        <a:srgbClr val="FFF4E5"/>
                      </a:gs>
                      <a:gs pos="46000">
                        <a:srgbClr val="DBAB70"/>
                      </a:gs>
                      <a:gs pos="100000">
                        <a:srgbClr val="FFF4E5"/>
                      </a:gs>
                    </a:gsLst>
                    <a:lin ang="2700000" scaled="0"/>
                  </a:gradFill>
                  <a:effectLst>
                    <a:outerShdw blurRad="50800" dist="101600" dir="5400000" algn="t" rotWithShape="0">
                      <a:prstClr val="black">
                        <a:alpha val="20000"/>
                      </a:prstClr>
                    </a:outerShdw>
                  </a:effectLst>
                  <a:uLnTx/>
                  <a:uFillTx/>
                  <a:latin typeface="思源宋体 CN Heavy" panose="02020900000000000000" pitchFamily="18" charset="-122"/>
                  <a:ea typeface="思源宋体 CN Heavy" panose="02020900000000000000" pitchFamily="18" charset="-122"/>
                </a:defRPr>
              </a:lvl1pPr>
            </a:lstStyle>
            <a:p>
              <a:r>
                <a:rPr lang="zh-CN" altLang="en-US" sz="3600" spc="-31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前    言</a:t>
              </a:r>
              <a:endParaRPr lang="zh-CN" altLang="en-US" sz="3600" spc="-31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endParaRPr>
            </a:p>
          </p:txBody>
        </p:sp>
        <p:sp>
          <p:nvSpPr>
            <p:cNvPr id="6" name="文本框 5"/>
            <p:cNvSpPr txBox="1"/>
            <p:nvPr/>
          </p:nvSpPr>
          <p:spPr>
            <a:xfrm>
              <a:off x="6568899" y="1607281"/>
              <a:ext cx="1975026" cy="553998"/>
            </a:xfrm>
            <a:prstGeom prst="rect">
              <a:avLst/>
            </a:prstGeom>
            <a:noFill/>
          </p:spPr>
          <p:txBody>
            <a:bodyPr wrap="square" rtlCol="0">
              <a:spAutoFit/>
            </a:bodyPr>
            <a:lstStyle>
              <a:defPPr>
                <a:defRPr lang="zh-CN"/>
              </a:defPPr>
              <a:lvl1pPr algn="ctr">
                <a:defRPr kumimoji="0" sz="6600" b="1" i="0" u="none" strike="noStrike" cap="none" spc="0" normalizeH="0" baseline="0">
                  <a:ln>
                    <a:noFill/>
                  </a:ln>
                  <a:gradFill>
                    <a:gsLst>
                      <a:gs pos="0">
                        <a:srgbClr val="EA2920"/>
                      </a:gs>
                      <a:gs pos="51200">
                        <a:srgbClr val="B41A20"/>
                      </a:gs>
                      <a:gs pos="100000">
                        <a:srgbClr val="EA2920"/>
                      </a:gs>
                    </a:gsLst>
                    <a:lin ang="2700000" scaled="0"/>
                  </a:gradFill>
                  <a:effectLst/>
                  <a:uLnTx/>
                  <a:uFillTx/>
                  <a:latin typeface="思源宋体 CN Heavy" panose="02020900000000000000" pitchFamily="18" charset="-122"/>
                  <a:ea typeface="思源宋体 CN Heavy" panose="02020900000000000000" pitchFamily="18" charset="-122"/>
                </a:defRPr>
              </a:lvl1pPr>
            </a:lstStyle>
            <a:p>
              <a:pPr algn="just"/>
              <a:r>
                <a:rPr lang="en-US" altLang="zh-CN" sz="30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rPr>
                <a:t>PREFACE</a:t>
              </a:r>
              <a:endParaRPr lang="en-US" altLang="zh-CN" sz="30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8" name="文本框 7"/>
          <p:cNvSpPr txBox="1"/>
          <p:nvPr/>
        </p:nvSpPr>
        <p:spPr>
          <a:xfrm>
            <a:off x="304800" y="1583265"/>
            <a:ext cx="11544299" cy="1344407"/>
          </a:xfrm>
          <a:prstGeom prst="rect">
            <a:avLst/>
          </a:prstGeom>
          <a:noFill/>
        </p:spPr>
        <p:txBody>
          <a:bodyPr wrap="square" rtlCol="0">
            <a:spAutoFit/>
          </a:bodyPr>
          <a:lstStyle>
            <a:defPPr>
              <a:defRPr lang="zh-CN"/>
            </a:defPPr>
            <a:lvl1pPr indent="457200" algn="just">
              <a:lnSpc>
                <a:spcPct val="200000"/>
              </a:lnSpc>
              <a:defRPr sz="1700"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algn="ctr"/>
            <a:r>
              <a:rPr lang="zh-CN" altLang="en-US" sz="2200" b="1" dirty="0"/>
              <a:t>自古以来，我国各族人民共同创造了璀璨夺目的中华文明，铸就了伟大的中华民族。</a:t>
            </a:r>
            <a:endParaRPr lang="en-US" altLang="zh-CN" sz="2200" b="1" dirty="0"/>
          </a:p>
          <a:p>
            <a:pPr algn="ctr"/>
            <a:r>
              <a:rPr lang="zh-CN" altLang="en-US" sz="2200" b="1" dirty="0"/>
              <a:t>我们党历来高度重视民族问题、民族工作，正确处理民族关系。</a:t>
            </a:r>
            <a:endParaRPr lang="zh-CN" altLang="en-US" sz="2200" b="1" dirty="0"/>
          </a:p>
        </p:txBody>
      </p:sp>
      <p:pic>
        <p:nvPicPr>
          <p:cNvPr id="9" name="图片 8"/>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3648145" y="3234270"/>
            <a:ext cx="4324303" cy="1344933"/>
          </a:xfrm>
          <a:prstGeom prst="rect">
            <a:avLst/>
          </a:prstGeom>
        </p:spPr>
      </p:pic>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12063" y="4483953"/>
            <a:ext cx="12204063" cy="237068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0" y="0"/>
            <a:ext cx="12191999" cy="6858000"/>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0" y="3071568"/>
            <a:ext cx="12192000" cy="3786431"/>
          </a:xfrm>
          <a:prstGeom prst="rect">
            <a:avLst/>
          </a:prstGeom>
        </p:spPr>
      </p:pic>
      <p:sp>
        <p:nvSpPr>
          <p:cNvPr id="8" name="MH_Number_1">
            <a:hlinkClick r:id="" action="ppaction://noaction"/>
          </p:cNvPr>
          <p:cNvSpPr/>
          <p:nvPr>
            <p:custDataLst>
              <p:tags r:id="rId3"/>
            </p:custDataLst>
          </p:nvPr>
        </p:nvSpPr>
        <p:spPr>
          <a:xfrm>
            <a:off x="5285493" y="652850"/>
            <a:ext cx="1619426" cy="1440161"/>
          </a:xfrm>
          <a:custGeom>
            <a:avLst/>
            <a:gdLst>
              <a:gd name="connsiteX0" fmla="*/ 526212 w 637677"/>
              <a:gd name="connsiteY0" fmla="*/ 172430 h 540060"/>
              <a:gd name="connsiteX1" fmla="*/ 541643 w 637677"/>
              <a:gd name="connsiteY1" fmla="*/ 172430 h 540060"/>
              <a:gd name="connsiteX2" fmla="*/ 637677 w 637677"/>
              <a:gd name="connsiteY2" fmla="*/ 270030 h 540060"/>
              <a:gd name="connsiteX3" fmla="*/ 541643 w 637677"/>
              <a:gd name="connsiteY3" fmla="*/ 367630 h 540060"/>
              <a:gd name="connsiteX4" fmla="*/ 526212 w 637677"/>
              <a:gd name="connsiteY4" fmla="*/ 367630 h 540060"/>
              <a:gd name="connsiteX5" fmla="*/ 622246 w 637677"/>
              <a:gd name="connsiteY5" fmla="*/ 270030 h 540060"/>
              <a:gd name="connsiteX6" fmla="*/ 96034 w 637677"/>
              <a:gd name="connsiteY6" fmla="*/ 172430 h 540060"/>
              <a:gd name="connsiteX7" fmla="*/ 111465 w 637677"/>
              <a:gd name="connsiteY7" fmla="*/ 172430 h 540060"/>
              <a:gd name="connsiteX8" fmla="*/ 15431 w 637677"/>
              <a:gd name="connsiteY8" fmla="*/ 270030 h 540060"/>
              <a:gd name="connsiteX9" fmla="*/ 111465 w 637677"/>
              <a:gd name="connsiteY9" fmla="*/ 367630 h 540060"/>
              <a:gd name="connsiteX10" fmla="*/ 96034 w 637677"/>
              <a:gd name="connsiteY10" fmla="*/ 367630 h 540060"/>
              <a:gd name="connsiteX11" fmla="*/ 0 w 637677"/>
              <a:gd name="connsiteY11" fmla="*/ 270030 h 540060"/>
              <a:gd name="connsiteX12" fmla="*/ 318838 w 637677"/>
              <a:gd name="connsiteY12" fmla="*/ 0 h 540060"/>
              <a:gd name="connsiteX13" fmla="*/ 588868 w 637677"/>
              <a:gd name="connsiteY13" fmla="*/ 270030 h 540060"/>
              <a:gd name="connsiteX14" fmla="*/ 318838 w 637677"/>
              <a:gd name="connsiteY14" fmla="*/ 540060 h 540060"/>
              <a:gd name="connsiteX15" fmla="*/ 48808 w 637677"/>
              <a:gd name="connsiteY15" fmla="*/ 270030 h 54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7677" h="540060">
                <a:moveTo>
                  <a:pt x="526212" y="172430"/>
                </a:moveTo>
                <a:lnTo>
                  <a:pt x="541643" y="172430"/>
                </a:lnTo>
                <a:lnTo>
                  <a:pt x="637677" y="270030"/>
                </a:lnTo>
                <a:lnTo>
                  <a:pt x="541643" y="367630"/>
                </a:lnTo>
                <a:lnTo>
                  <a:pt x="526212" y="367630"/>
                </a:lnTo>
                <a:lnTo>
                  <a:pt x="622246" y="270030"/>
                </a:lnTo>
                <a:close/>
                <a:moveTo>
                  <a:pt x="96034" y="172430"/>
                </a:moveTo>
                <a:lnTo>
                  <a:pt x="111465" y="172430"/>
                </a:lnTo>
                <a:lnTo>
                  <a:pt x="15431" y="270030"/>
                </a:lnTo>
                <a:lnTo>
                  <a:pt x="111465" y="367630"/>
                </a:lnTo>
                <a:lnTo>
                  <a:pt x="96034" y="367630"/>
                </a:lnTo>
                <a:lnTo>
                  <a:pt x="0" y="270030"/>
                </a:lnTo>
                <a:close/>
                <a:moveTo>
                  <a:pt x="318838" y="0"/>
                </a:moveTo>
                <a:lnTo>
                  <a:pt x="588868" y="270030"/>
                </a:lnTo>
                <a:lnTo>
                  <a:pt x="318838" y="540060"/>
                </a:lnTo>
                <a:lnTo>
                  <a:pt x="48808" y="27003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6000" b="1" dirty="0">
                <a:solidFill>
                  <a:srgbClr val="F3D991"/>
                </a:solidFill>
                <a:latin typeface="Impact" panose="020B0806030902050204" pitchFamily="34" charset="0"/>
                <a:ea typeface="思源黑体 CN Heavy" panose="020B0A00000000000000" pitchFamily="34" charset="-122"/>
                <a:cs typeface="Times New Roman" panose="02020603050405020304" pitchFamily="18" charset="0"/>
              </a:rPr>
              <a:t>3</a:t>
            </a:r>
            <a:endParaRPr lang="en-US" altLang="zh-CN" sz="6000" b="1" dirty="0">
              <a:solidFill>
                <a:srgbClr val="F3D991"/>
              </a:solidFill>
              <a:latin typeface="Impact" panose="020B0806030902050204" pitchFamily="34" charset="0"/>
              <a:ea typeface="思源黑体 CN Heavy" panose="020B0A00000000000000" pitchFamily="34" charset="-122"/>
              <a:cs typeface="Times New Roman" panose="02020603050405020304" pitchFamily="18" charset="0"/>
            </a:endParaRPr>
          </a:p>
        </p:txBody>
      </p:sp>
      <p:pic>
        <p:nvPicPr>
          <p:cNvPr id="9" name="图片 8"/>
          <p:cNvPicPr>
            <a:picLocks noChangeAspect="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765238" y="2324510"/>
            <a:ext cx="6659937" cy="470748"/>
          </a:xfrm>
          <a:prstGeom prst="rect">
            <a:avLst/>
          </a:prstGeom>
        </p:spPr>
      </p:pic>
      <p:sp>
        <p:nvSpPr>
          <p:cNvPr id="3" name="文本框 2"/>
          <p:cNvSpPr txBox="1"/>
          <p:nvPr/>
        </p:nvSpPr>
        <p:spPr>
          <a:xfrm>
            <a:off x="949176" y="3071569"/>
            <a:ext cx="10572125" cy="1754326"/>
          </a:xfrm>
          <a:prstGeom prst="rect">
            <a:avLst/>
          </a:prstGeom>
          <a:noFill/>
        </p:spPr>
        <p:txBody>
          <a:bodyPr wrap="none" rtlCol="0">
            <a:spAutoFit/>
          </a:bodyPr>
          <a:lstStyle/>
          <a:p>
            <a:pPr algn="ctr"/>
            <a:r>
              <a:rPr lang="zh-CN" altLang="en-US" sz="5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sym typeface="Arial" panose="020B0604020202020204" pitchFamily="34" charset="0"/>
              </a:rPr>
              <a:t>准确领会铸牢中华民族共同体意识</a:t>
            </a:r>
            <a:endParaRPr lang="en-US" altLang="zh-CN" sz="5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sym typeface="Arial" panose="020B0604020202020204" pitchFamily="34" charset="0"/>
            </a:endParaRPr>
          </a:p>
          <a:p>
            <a:pPr algn="ctr"/>
            <a:r>
              <a:rPr lang="zh-CN" altLang="en-US" sz="5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sym typeface="Arial" panose="020B0604020202020204" pitchFamily="34" charset="0"/>
              </a:rPr>
              <a:t>的丰富内涵</a:t>
            </a:r>
            <a:endParaRPr lang="zh-CN" altLang="en-US" sz="5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7" name="图片 6"/>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9190038" y="232853"/>
            <a:ext cx="3000374" cy="111174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36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16" presetClass="entr" presetSubtype="21"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par>
                          <p:cTn id="15" fill="hold">
                            <p:stCondLst>
                              <p:cond delay="1500"/>
                            </p:stCondLst>
                            <p:childTnLst>
                              <p:par>
                                <p:cTn id="16" presetID="49" presetClass="entr" presetSubtype="0" decel="10000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 calcmode="lin" valueType="num">
                                      <p:cBhvr>
                                        <p:cTn id="20" dur="500" fill="hold"/>
                                        <p:tgtEl>
                                          <p:spTgt spid="3"/>
                                        </p:tgtEl>
                                        <p:attrNameLst>
                                          <p:attrName>style.rotation</p:attrName>
                                        </p:attrNameLst>
                                      </p:cBhvr>
                                      <p:tavLst>
                                        <p:tav tm="0">
                                          <p:val>
                                            <p:fltVal val="360"/>
                                          </p:val>
                                        </p:tav>
                                        <p:tav tm="100000">
                                          <p:val>
                                            <p:fltVal val="0"/>
                                          </p:val>
                                        </p:tav>
                                      </p:tavLst>
                                    </p:anim>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三、准确领会铸牢中华民族共同体意识的丰富内涵</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4805292" y="2282622"/>
            <a:ext cx="6505575" cy="2462021"/>
          </a:xfrm>
          <a:prstGeom prst="rect">
            <a:avLst/>
          </a:prstGeom>
          <a:noFill/>
        </p:spPr>
        <p:txBody>
          <a:bodyPr wrap="square">
            <a:spAutoFit/>
          </a:bodyPr>
          <a:lstStyle>
            <a:defPPr>
              <a:defRPr lang="zh-CN"/>
            </a:defPPr>
            <a:lvl1pPr indent="381000" algn="just">
              <a:lnSpc>
                <a:spcPts val="38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r>
              <a:rPr lang="en-US" altLang="zh-CN" dirty="0"/>
              <a:t> </a:t>
            </a:r>
            <a:r>
              <a:rPr lang="zh-CN" altLang="zh-CN" dirty="0"/>
              <a:t>中华民族共同体是我国各族人民在长期历史发展中形成的政治上团结统一，文化上兼容并蓄，经济上相互依存，情感上相互亲近，你中有我、我中有你、谁也离不开谁的民族共同体，是建立在共同历史条件、共同价值追求、共同物质基础、共同身份认同、共有精神家园基础上的命运共同体。</a:t>
            </a:r>
            <a:endParaRPr lang="zh-CN" altLang="zh-CN" dirty="0"/>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8908041" y="5462546"/>
            <a:ext cx="3095009" cy="1064162"/>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8403" y="1775243"/>
            <a:ext cx="4233122" cy="41730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三、准确领会铸牢中华民族共同体意识的丰富内涵</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2" name="组合 1"/>
          <p:cNvGrpSpPr/>
          <p:nvPr/>
        </p:nvGrpSpPr>
        <p:grpSpPr>
          <a:xfrm>
            <a:off x="1002594" y="1484822"/>
            <a:ext cx="10186812" cy="715453"/>
            <a:chOff x="1452738" y="1903922"/>
            <a:chExt cx="10186812" cy="715453"/>
          </a:xfrm>
        </p:grpSpPr>
        <p:sp>
          <p:nvSpPr>
            <p:cNvPr id="5" name="平行四边形 4"/>
            <p:cNvSpPr/>
            <p:nvPr/>
          </p:nvSpPr>
          <p:spPr>
            <a:xfrm>
              <a:off x="1452738" y="1903922"/>
              <a:ext cx="10186812" cy="715453"/>
            </a:xfrm>
            <a:prstGeom prst="parallelogram">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2400" b="1" spc="300" dirty="0">
                  <a:solidFill>
                    <a:schemeClr val="bg1"/>
                  </a:solidFill>
                  <a:latin typeface="微软雅黑" panose="020B0503020204020204" pitchFamily="34" charset="-122"/>
                  <a:ea typeface="微软雅黑" panose="020B0503020204020204" pitchFamily="34" charset="-122"/>
                </a:rPr>
                <a:t>坚持党的领导是铸牢中华民族共同体意识的</a:t>
              </a:r>
              <a:r>
                <a:rPr lang="zh-CN" altLang="en-US" sz="2400" b="1" spc="300" dirty="0">
                  <a:solidFill>
                    <a:srgbClr val="FFC000"/>
                  </a:solidFill>
                  <a:latin typeface="微软雅黑" panose="020B0503020204020204" pitchFamily="34" charset="-122"/>
                  <a:ea typeface="微软雅黑" panose="020B0503020204020204" pitchFamily="34" charset="-122"/>
                </a:rPr>
                <a:t>根本保证</a:t>
              </a:r>
              <a:endParaRPr lang="zh-CN" altLang="en-US" sz="2400" b="1" spc="300" dirty="0">
                <a:solidFill>
                  <a:srgbClr val="FFC000"/>
                </a:solidFill>
                <a:latin typeface="微软雅黑" panose="020B0503020204020204" pitchFamily="34" charset="-122"/>
                <a:ea typeface="微软雅黑" panose="020B0503020204020204" pitchFamily="34" charset="-122"/>
              </a:endParaRPr>
            </a:p>
          </p:txBody>
        </p:sp>
        <p:sp>
          <p:nvSpPr>
            <p:cNvPr id="7" name="椭圆 6"/>
            <p:cNvSpPr/>
            <p:nvPr/>
          </p:nvSpPr>
          <p:spPr>
            <a:xfrm>
              <a:off x="1745076" y="2026447"/>
              <a:ext cx="505838" cy="505838"/>
            </a:xfrm>
            <a:prstGeom prst="ellipse">
              <a:avLst/>
            </a:prstGeom>
            <a:solidFill>
              <a:srgbClr val="FFF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7E0001"/>
                  </a:solidFill>
                  <a:latin typeface="Times New Roman" panose="02020603050405020304" pitchFamily="18" charset="0"/>
                  <a:ea typeface="微软雅黑" panose="020B0503020204020204" pitchFamily="34" charset="-122"/>
                  <a:cs typeface="Times New Roman" panose="02020603050405020304" pitchFamily="18" charset="0"/>
                </a:rPr>
                <a:t>1</a:t>
              </a:r>
              <a:endParaRPr lang="zh-CN" altLang="en-US" sz="2000" b="1" dirty="0">
                <a:solidFill>
                  <a:srgbClr val="7E000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8" name="组合 7"/>
          <p:cNvGrpSpPr/>
          <p:nvPr/>
        </p:nvGrpSpPr>
        <p:grpSpPr>
          <a:xfrm>
            <a:off x="1002594" y="2482438"/>
            <a:ext cx="10186812" cy="715453"/>
            <a:chOff x="1452738" y="1903922"/>
            <a:chExt cx="10186812" cy="715453"/>
          </a:xfrm>
        </p:grpSpPr>
        <p:sp>
          <p:nvSpPr>
            <p:cNvPr id="9" name="平行四边形 8"/>
            <p:cNvSpPr/>
            <p:nvPr/>
          </p:nvSpPr>
          <p:spPr>
            <a:xfrm>
              <a:off x="1452738" y="1903922"/>
              <a:ext cx="10186812" cy="715453"/>
            </a:xfrm>
            <a:prstGeom prst="parallelogram">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2400" b="1" spc="300" dirty="0">
                  <a:solidFill>
                    <a:schemeClr val="bg1"/>
                  </a:solidFill>
                  <a:latin typeface="微软雅黑" panose="020B0503020204020204" pitchFamily="34" charset="-122"/>
                  <a:ea typeface="微软雅黑" panose="020B0503020204020204" pitchFamily="34" charset="-122"/>
                </a:rPr>
                <a:t>维护国家统一是铸牢中华民族共同体意识的</a:t>
              </a:r>
              <a:r>
                <a:rPr lang="zh-CN" altLang="en-US" sz="2400" b="1" spc="300" dirty="0">
                  <a:solidFill>
                    <a:srgbClr val="FFC000"/>
                  </a:solidFill>
                  <a:latin typeface="微软雅黑" panose="020B0503020204020204" pitchFamily="34" charset="-122"/>
                  <a:ea typeface="微软雅黑" panose="020B0503020204020204" pitchFamily="34" charset="-122"/>
                </a:rPr>
                <a:t>核心内容</a:t>
              </a:r>
              <a:endParaRPr lang="zh-CN" altLang="en-US" sz="2400" b="1" spc="300" dirty="0">
                <a:solidFill>
                  <a:srgbClr val="FFC000"/>
                </a:solidFill>
                <a:latin typeface="微软雅黑" panose="020B0503020204020204" pitchFamily="34" charset="-122"/>
                <a:ea typeface="微软雅黑" panose="020B0503020204020204" pitchFamily="34" charset="-122"/>
              </a:endParaRPr>
            </a:p>
          </p:txBody>
        </p:sp>
        <p:sp>
          <p:nvSpPr>
            <p:cNvPr id="11" name="椭圆 10"/>
            <p:cNvSpPr/>
            <p:nvPr/>
          </p:nvSpPr>
          <p:spPr>
            <a:xfrm>
              <a:off x="1745076" y="2026447"/>
              <a:ext cx="505838" cy="505838"/>
            </a:xfrm>
            <a:prstGeom prst="ellipse">
              <a:avLst/>
            </a:prstGeom>
            <a:solidFill>
              <a:srgbClr val="FFF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7E0001"/>
                  </a:solidFill>
                  <a:latin typeface="Times New Roman" panose="02020603050405020304" pitchFamily="18" charset="0"/>
                  <a:ea typeface="微软雅黑" panose="020B0503020204020204" pitchFamily="34" charset="-122"/>
                  <a:cs typeface="Times New Roman" panose="02020603050405020304" pitchFamily="18" charset="0"/>
                </a:rPr>
                <a:t>2</a:t>
              </a:r>
              <a:endParaRPr lang="zh-CN" altLang="en-US" sz="2000" b="1" dirty="0">
                <a:solidFill>
                  <a:srgbClr val="7E000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26" name="组合 25"/>
          <p:cNvGrpSpPr/>
          <p:nvPr/>
        </p:nvGrpSpPr>
        <p:grpSpPr>
          <a:xfrm>
            <a:off x="1002594" y="3480054"/>
            <a:ext cx="10186812" cy="715453"/>
            <a:chOff x="1002594" y="3480054"/>
            <a:chExt cx="10186812" cy="715453"/>
          </a:xfrm>
        </p:grpSpPr>
        <p:grpSp>
          <p:nvGrpSpPr>
            <p:cNvPr id="12" name="组合 11"/>
            <p:cNvGrpSpPr/>
            <p:nvPr/>
          </p:nvGrpSpPr>
          <p:grpSpPr>
            <a:xfrm>
              <a:off x="1002594" y="3480054"/>
              <a:ext cx="10186812" cy="715453"/>
              <a:chOff x="1452738" y="1903922"/>
              <a:chExt cx="10186812" cy="715453"/>
            </a:xfrm>
          </p:grpSpPr>
          <p:sp>
            <p:nvSpPr>
              <p:cNvPr id="13" name="平行四边形 12"/>
              <p:cNvSpPr/>
              <p:nvPr/>
            </p:nvSpPr>
            <p:spPr>
              <a:xfrm>
                <a:off x="1452738" y="1903922"/>
                <a:ext cx="10186812" cy="715453"/>
              </a:xfrm>
              <a:prstGeom prst="parallelogram">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400" b="1" spc="-100" dirty="0">
                  <a:solidFill>
                    <a:schemeClr val="bg1"/>
                  </a:solidFill>
                  <a:latin typeface="微软雅黑" panose="020B0503020204020204" pitchFamily="34" charset="-122"/>
                  <a:ea typeface="微软雅黑" panose="020B0503020204020204" pitchFamily="34" charset="-122"/>
                </a:endParaRPr>
              </a:p>
            </p:txBody>
          </p:sp>
          <p:sp>
            <p:nvSpPr>
              <p:cNvPr id="14" name="椭圆 13"/>
              <p:cNvSpPr/>
              <p:nvPr/>
            </p:nvSpPr>
            <p:spPr>
              <a:xfrm>
                <a:off x="1745076" y="2026447"/>
                <a:ext cx="505838" cy="505838"/>
              </a:xfrm>
              <a:prstGeom prst="ellipse">
                <a:avLst/>
              </a:prstGeom>
              <a:solidFill>
                <a:srgbClr val="FFF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7E0001"/>
                    </a:solidFill>
                    <a:latin typeface="Times New Roman" panose="02020603050405020304" pitchFamily="18" charset="0"/>
                    <a:ea typeface="微软雅黑" panose="020B0503020204020204" pitchFamily="34" charset="-122"/>
                    <a:cs typeface="Times New Roman" panose="02020603050405020304" pitchFamily="18" charset="0"/>
                  </a:rPr>
                  <a:t>3</a:t>
                </a:r>
                <a:endParaRPr lang="zh-CN" altLang="en-US" sz="2000" b="1" dirty="0">
                  <a:solidFill>
                    <a:srgbClr val="7E000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22" name="文本框 21"/>
            <p:cNvSpPr txBox="1"/>
            <p:nvPr/>
          </p:nvSpPr>
          <p:spPr>
            <a:xfrm>
              <a:off x="1962150" y="3602579"/>
              <a:ext cx="9227256" cy="461665"/>
            </a:xfrm>
            <a:prstGeom prst="rect">
              <a:avLst/>
            </a:prstGeom>
            <a:noFill/>
          </p:spPr>
          <p:txBody>
            <a:bodyPr wrap="square">
              <a:spAutoFit/>
            </a:bodyPr>
            <a:lstStyle/>
            <a:p>
              <a:pPr algn="just"/>
              <a:r>
                <a:rPr lang="zh-CN" altLang="en-US" sz="2400" b="1" spc="-100" dirty="0">
                  <a:solidFill>
                    <a:schemeClr val="bg1"/>
                  </a:solidFill>
                  <a:latin typeface="微软雅黑" panose="020B0503020204020204" pitchFamily="34" charset="-122"/>
                  <a:ea typeface="微软雅黑" panose="020B0503020204020204" pitchFamily="34" charset="-122"/>
                </a:rPr>
                <a:t>坚持和完善民族区域自治制度是铸牢中华民族共同体意识的</a:t>
              </a:r>
              <a:r>
                <a:rPr lang="zh-CN" altLang="en-US" sz="2400" b="1" spc="300" dirty="0">
                  <a:solidFill>
                    <a:srgbClr val="FFC000"/>
                  </a:solidFill>
                  <a:latin typeface="微软雅黑" panose="020B0503020204020204" pitchFamily="34" charset="-122"/>
                  <a:ea typeface="微软雅黑" panose="020B0503020204020204" pitchFamily="34" charset="-122"/>
                </a:rPr>
                <a:t>制度保障</a:t>
              </a:r>
              <a:endParaRPr lang="zh-CN" altLang="en-US" sz="2400" b="1" spc="300" dirty="0">
                <a:solidFill>
                  <a:srgbClr val="FFC000"/>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002594" y="4477670"/>
            <a:ext cx="10186812" cy="715453"/>
            <a:chOff x="1002594" y="4477670"/>
            <a:chExt cx="10186812" cy="715453"/>
          </a:xfrm>
        </p:grpSpPr>
        <p:grpSp>
          <p:nvGrpSpPr>
            <p:cNvPr id="15" name="组合 14"/>
            <p:cNvGrpSpPr/>
            <p:nvPr/>
          </p:nvGrpSpPr>
          <p:grpSpPr>
            <a:xfrm>
              <a:off x="1002594" y="4477670"/>
              <a:ext cx="10186812" cy="715453"/>
              <a:chOff x="1452738" y="1903922"/>
              <a:chExt cx="10186812" cy="715453"/>
            </a:xfrm>
          </p:grpSpPr>
          <p:sp>
            <p:nvSpPr>
              <p:cNvPr id="16" name="平行四边形 15"/>
              <p:cNvSpPr/>
              <p:nvPr/>
            </p:nvSpPr>
            <p:spPr>
              <a:xfrm>
                <a:off x="1452738" y="1903922"/>
                <a:ext cx="10186812" cy="715453"/>
              </a:xfrm>
              <a:prstGeom prst="parallelogram">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400" b="1" spc="300" dirty="0">
                  <a:solidFill>
                    <a:schemeClr val="bg1"/>
                  </a:solidFill>
                  <a:latin typeface="微软雅黑" panose="020B0503020204020204" pitchFamily="34" charset="-122"/>
                  <a:ea typeface="微软雅黑" panose="020B0503020204020204" pitchFamily="34" charset="-122"/>
                </a:endParaRPr>
              </a:p>
            </p:txBody>
          </p:sp>
          <p:sp>
            <p:nvSpPr>
              <p:cNvPr id="17" name="椭圆 16"/>
              <p:cNvSpPr/>
              <p:nvPr/>
            </p:nvSpPr>
            <p:spPr>
              <a:xfrm>
                <a:off x="1745076" y="2026447"/>
                <a:ext cx="505838" cy="505838"/>
              </a:xfrm>
              <a:prstGeom prst="ellipse">
                <a:avLst/>
              </a:prstGeom>
              <a:solidFill>
                <a:srgbClr val="FFF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7E0001"/>
                    </a:solidFill>
                    <a:latin typeface="Times New Roman" panose="02020603050405020304" pitchFamily="18" charset="0"/>
                    <a:ea typeface="微软雅黑" panose="020B0503020204020204" pitchFamily="34" charset="-122"/>
                    <a:cs typeface="Times New Roman" panose="02020603050405020304" pitchFamily="18" charset="0"/>
                  </a:rPr>
                  <a:t>4</a:t>
                </a:r>
                <a:endParaRPr lang="zh-CN" altLang="en-US" sz="2000" b="1" dirty="0">
                  <a:solidFill>
                    <a:srgbClr val="7E000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23" name="文本框 22"/>
            <p:cNvSpPr txBox="1"/>
            <p:nvPr/>
          </p:nvSpPr>
          <p:spPr>
            <a:xfrm>
              <a:off x="1962150" y="4622281"/>
              <a:ext cx="9227256" cy="461665"/>
            </a:xfrm>
            <a:prstGeom prst="rect">
              <a:avLst/>
            </a:prstGeom>
            <a:noFill/>
          </p:spPr>
          <p:txBody>
            <a:bodyPr wrap="square">
              <a:spAutoFit/>
            </a:bodyPr>
            <a:lstStyle/>
            <a:p>
              <a:pPr algn="just"/>
              <a:r>
                <a:rPr lang="zh-CN" altLang="en-US" sz="2400" b="1" spc="100" dirty="0">
                  <a:solidFill>
                    <a:schemeClr val="bg1"/>
                  </a:solidFill>
                  <a:latin typeface="微软雅黑" panose="020B0503020204020204" pitchFamily="34" charset="-122"/>
                  <a:ea typeface="微软雅黑" panose="020B0503020204020204" pitchFamily="34" charset="-122"/>
                </a:rPr>
                <a:t>不断增强“五个认同”是铸牢中华民族共同体意识的</a:t>
              </a:r>
              <a:r>
                <a:rPr lang="zh-CN" altLang="en-US" sz="2400" b="1" spc="300" dirty="0">
                  <a:solidFill>
                    <a:srgbClr val="FFC000"/>
                  </a:solidFill>
                  <a:latin typeface="微软雅黑" panose="020B0503020204020204" pitchFamily="34" charset="-122"/>
                  <a:ea typeface="微软雅黑" panose="020B0503020204020204" pitchFamily="34" charset="-122"/>
                </a:rPr>
                <a:t>思想根基</a:t>
              </a:r>
              <a:endParaRPr lang="zh-CN" altLang="en-US" sz="2400" b="1" spc="300" dirty="0">
                <a:solidFill>
                  <a:srgbClr val="FFC000"/>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002594" y="5475287"/>
            <a:ext cx="10186812" cy="715453"/>
            <a:chOff x="1002594" y="5475287"/>
            <a:chExt cx="10186812" cy="715453"/>
          </a:xfrm>
        </p:grpSpPr>
        <p:grpSp>
          <p:nvGrpSpPr>
            <p:cNvPr id="18" name="组合 17"/>
            <p:cNvGrpSpPr/>
            <p:nvPr/>
          </p:nvGrpSpPr>
          <p:grpSpPr>
            <a:xfrm>
              <a:off x="1002594" y="5475287"/>
              <a:ext cx="10186812" cy="715453"/>
              <a:chOff x="1452738" y="1903922"/>
              <a:chExt cx="10186812" cy="715453"/>
            </a:xfrm>
          </p:grpSpPr>
          <p:sp>
            <p:nvSpPr>
              <p:cNvPr id="19" name="平行四边形 18"/>
              <p:cNvSpPr/>
              <p:nvPr/>
            </p:nvSpPr>
            <p:spPr>
              <a:xfrm>
                <a:off x="1452738" y="1903922"/>
                <a:ext cx="10186812" cy="715453"/>
              </a:xfrm>
              <a:prstGeom prst="parallelogram">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400" b="1" spc="300" dirty="0">
                  <a:solidFill>
                    <a:schemeClr val="bg1"/>
                  </a:solidFill>
                  <a:latin typeface="微软雅黑" panose="020B0503020204020204" pitchFamily="34" charset="-122"/>
                  <a:ea typeface="微软雅黑" panose="020B0503020204020204" pitchFamily="34" charset="-122"/>
                </a:endParaRPr>
              </a:p>
            </p:txBody>
          </p:sp>
          <p:sp>
            <p:nvSpPr>
              <p:cNvPr id="20" name="椭圆 19"/>
              <p:cNvSpPr/>
              <p:nvPr/>
            </p:nvSpPr>
            <p:spPr>
              <a:xfrm>
                <a:off x="1745076" y="2026447"/>
                <a:ext cx="505838" cy="505838"/>
              </a:xfrm>
              <a:prstGeom prst="ellipse">
                <a:avLst/>
              </a:prstGeom>
              <a:solidFill>
                <a:srgbClr val="FFF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7E0001"/>
                    </a:solidFill>
                    <a:latin typeface="Times New Roman" panose="02020603050405020304" pitchFamily="18" charset="0"/>
                    <a:ea typeface="微软雅黑" panose="020B0503020204020204" pitchFamily="34" charset="-122"/>
                    <a:cs typeface="Times New Roman" panose="02020603050405020304" pitchFamily="18" charset="0"/>
                  </a:rPr>
                  <a:t>5</a:t>
                </a:r>
                <a:endParaRPr lang="zh-CN" altLang="en-US" sz="2000" b="1" dirty="0">
                  <a:solidFill>
                    <a:srgbClr val="7E000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24" name="文本框 23"/>
            <p:cNvSpPr txBox="1"/>
            <p:nvPr/>
          </p:nvSpPr>
          <p:spPr>
            <a:xfrm>
              <a:off x="1962150" y="5624933"/>
              <a:ext cx="9227256" cy="461665"/>
            </a:xfrm>
            <a:prstGeom prst="rect">
              <a:avLst/>
            </a:prstGeom>
            <a:noFill/>
          </p:spPr>
          <p:txBody>
            <a:bodyPr wrap="square">
              <a:spAutoFit/>
            </a:bodyPr>
            <a:lstStyle/>
            <a:p>
              <a:pPr algn="just"/>
              <a:r>
                <a:rPr lang="zh-CN" altLang="en-US" sz="2400" b="1" spc="-100" dirty="0">
                  <a:solidFill>
                    <a:schemeClr val="bg1"/>
                  </a:solidFill>
                  <a:latin typeface="微软雅黑" panose="020B0503020204020204" pitchFamily="34" charset="-122"/>
                  <a:ea typeface="微软雅黑" panose="020B0503020204020204" pitchFamily="34" charset="-122"/>
                </a:rPr>
                <a:t>实现中华民族伟大复兴中国梦是铸牢中华民族共同体意识的</a:t>
              </a:r>
              <a:r>
                <a:rPr lang="zh-CN" altLang="en-US" sz="2400" b="1" spc="300" dirty="0">
                  <a:solidFill>
                    <a:srgbClr val="FFC000"/>
                  </a:solidFill>
                  <a:latin typeface="微软雅黑" panose="020B0503020204020204" pitchFamily="34" charset="-122"/>
                  <a:ea typeface="微软雅黑" panose="020B0503020204020204" pitchFamily="34" charset="-122"/>
                </a:rPr>
                <a:t>根本目标</a:t>
              </a:r>
              <a:endParaRPr lang="zh-CN" altLang="en-US" sz="2400" b="1" spc="300" dirty="0">
                <a:solidFill>
                  <a:srgbClr val="FFC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三、准确领会铸牢中华民族共同体意识的丰富内涵</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2" name="组合 1"/>
          <p:cNvGrpSpPr/>
          <p:nvPr/>
        </p:nvGrpSpPr>
        <p:grpSpPr>
          <a:xfrm>
            <a:off x="538338" y="1418147"/>
            <a:ext cx="10186812" cy="715453"/>
            <a:chOff x="1452738" y="1903922"/>
            <a:chExt cx="10186812" cy="715453"/>
          </a:xfrm>
        </p:grpSpPr>
        <p:sp>
          <p:nvSpPr>
            <p:cNvPr id="5" name="平行四边形 4"/>
            <p:cNvSpPr/>
            <p:nvPr/>
          </p:nvSpPr>
          <p:spPr>
            <a:xfrm>
              <a:off x="1452738" y="1903922"/>
              <a:ext cx="10186812" cy="715453"/>
            </a:xfrm>
            <a:prstGeom prst="parallelogram">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2400" b="1" spc="300" dirty="0">
                  <a:solidFill>
                    <a:schemeClr val="bg1"/>
                  </a:solidFill>
                  <a:latin typeface="微软雅黑" panose="020B0503020204020204" pitchFamily="34" charset="-122"/>
                  <a:ea typeface="微软雅黑" panose="020B0503020204020204" pitchFamily="34" charset="-122"/>
                </a:rPr>
                <a:t>坚持党的领导是铸牢中华民族共同体意识的</a:t>
              </a:r>
              <a:r>
                <a:rPr lang="zh-CN" altLang="en-US" sz="2400" b="1" spc="300" dirty="0">
                  <a:solidFill>
                    <a:srgbClr val="FFC000"/>
                  </a:solidFill>
                  <a:latin typeface="微软雅黑" panose="020B0503020204020204" pitchFamily="34" charset="-122"/>
                  <a:ea typeface="微软雅黑" panose="020B0503020204020204" pitchFamily="34" charset="-122"/>
                </a:rPr>
                <a:t>根本保证</a:t>
              </a:r>
              <a:endParaRPr lang="zh-CN" altLang="en-US" sz="2400" b="1" spc="300" dirty="0">
                <a:solidFill>
                  <a:srgbClr val="FFC000"/>
                </a:solidFill>
                <a:latin typeface="微软雅黑" panose="020B0503020204020204" pitchFamily="34" charset="-122"/>
                <a:ea typeface="微软雅黑" panose="020B0503020204020204" pitchFamily="34" charset="-122"/>
              </a:endParaRPr>
            </a:p>
          </p:txBody>
        </p:sp>
        <p:sp>
          <p:nvSpPr>
            <p:cNvPr id="7" name="椭圆 6"/>
            <p:cNvSpPr/>
            <p:nvPr/>
          </p:nvSpPr>
          <p:spPr>
            <a:xfrm>
              <a:off x="1745076" y="2026447"/>
              <a:ext cx="505838" cy="505838"/>
            </a:xfrm>
            <a:prstGeom prst="ellipse">
              <a:avLst/>
            </a:prstGeom>
            <a:solidFill>
              <a:srgbClr val="FFF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7E0001"/>
                  </a:solidFill>
                  <a:latin typeface="Times New Roman" panose="02020603050405020304" pitchFamily="18" charset="0"/>
                  <a:ea typeface="微软雅黑" panose="020B0503020204020204" pitchFamily="34" charset="-122"/>
                  <a:cs typeface="Times New Roman" panose="02020603050405020304" pitchFamily="18" charset="0"/>
                </a:rPr>
                <a:t>1</a:t>
              </a:r>
              <a:endParaRPr lang="zh-CN" altLang="en-US" sz="2000" b="1" dirty="0">
                <a:solidFill>
                  <a:srgbClr val="7E000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9" name="文本框 8"/>
          <p:cNvSpPr txBox="1"/>
          <p:nvPr/>
        </p:nvSpPr>
        <p:spPr>
          <a:xfrm>
            <a:off x="4524374" y="2614111"/>
            <a:ext cx="6696076" cy="3782895"/>
          </a:xfrm>
          <a:prstGeom prst="rect">
            <a:avLst/>
          </a:prstGeom>
          <a:noFill/>
        </p:spPr>
        <p:txBody>
          <a:bodyPr wrap="square">
            <a:spAutoFit/>
          </a:bodyPr>
          <a:lstStyle>
            <a:defPPr>
              <a:defRPr lang="zh-CN"/>
            </a:defPPr>
            <a:lvl1pPr indent="381000" algn="just">
              <a:lnSpc>
                <a:spcPct val="1500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u"/>
            </a:pPr>
            <a:r>
              <a:rPr lang="en-US" altLang="zh-CN" dirty="0"/>
              <a:t> </a:t>
            </a:r>
            <a:r>
              <a:rPr lang="zh-CN" altLang="zh-CN" dirty="0"/>
              <a:t>党的领导是中国特色社会主义最本质的特征，是中国特色社会主义制度的最大优势，也是做好民族工作，铸牢中华民族共同体意识的根本保证。</a:t>
            </a:r>
            <a:endParaRPr lang="en-US" altLang="zh-CN" dirty="0"/>
          </a:p>
          <a:p>
            <a:pPr marL="285750" indent="-285750">
              <a:buFont typeface="Wingdings" panose="05000000000000000000" pitchFamily="2" charset="2"/>
              <a:buChar char="u"/>
            </a:pPr>
            <a:r>
              <a:rPr lang="en-US" altLang="zh-CN" dirty="0"/>
              <a:t> </a:t>
            </a:r>
            <a:r>
              <a:rPr lang="zh-CN" altLang="zh-CN" dirty="0"/>
              <a:t>习近平总书记强调，中国共产党的领导是民族工作成功的根本保证，也是各民族大团结的根本保证。</a:t>
            </a:r>
            <a:endParaRPr lang="en-US" altLang="zh-CN" dirty="0"/>
          </a:p>
          <a:p>
            <a:pPr marL="285750" indent="-285750">
              <a:buFont typeface="Wingdings" panose="05000000000000000000" pitchFamily="2" charset="2"/>
              <a:buChar char="u"/>
            </a:pPr>
            <a:r>
              <a:rPr lang="zh-CN" altLang="en-US" dirty="0"/>
              <a:t>中国特色解决民族问题的正确道路，其中最关键的一条就是坚持党对民族工作的领导。</a:t>
            </a:r>
            <a:endParaRPr lang="en-US" altLang="zh-CN" dirty="0"/>
          </a:p>
          <a:p>
            <a:pPr marL="285750" indent="-285750">
              <a:buFont typeface="Wingdings" panose="05000000000000000000" pitchFamily="2" charset="2"/>
              <a:buChar char="u"/>
            </a:pPr>
            <a:r>
              <a:rPr lang="zh-CN" altLang="en-US" dirty="0"/>
              <a:t>只要我们始终坚持中国共产党的领导，坚持中国特色社会主义，铸牢中华民族共同体意识在政治上就有了充分保障。</a:t>
            </a:r>
            <a:endParaRPr lang="zh-CN" altLang="en-US" dirty="0"/>
          </a:p>
        </p:txBody>
      </p:sp>
      <p:grpSp>
        <p:nvGrpSpPr>
          <p:cNvPr id="12" name="组合 11"/>
          <p:cNvGrpSpPr/>
          <p:nvPr/>
        </p:nvGrpSpPr>
        <p:grpSpPr>
          <a:xfrm>
            <a:off x="411382" y="2709749"/>
            <a:ext cx="2436317" cy="1585388"/>
            <a:chOff x="2705808" y="390712"/>
            <a:chExt cx="2743200" cy="1922388"/>
          </a:xfrm>
        </p:grpSpPr>
        <p:pic>
          <p:nvPicPr>
            <p:cNvPr id="19" name="图片 18"/>
            <p:cNvPicPr>
              <a:picLocks noChangeAspect="1"/>
            </p:cNvPicPr>
            <p:nvPr/>
          </p:nvPicPr>
          <p:blipFill>
            <a:blip r:embed="rId1"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rot="20999477">
              <a:off x="2705808" y="390712"/>
              <a:ext cx="2743200" cy="1922388"/>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3179860" y="609112"/>
              <a:ext cx="2024824" cy="1495521"/>
            </a:xfrm>
            <a:prstGeom prst="rect">
              <a:avLst/>
            </a:prstGeom>
            <a:effectLst>
              <a:innerShdw blurRad="63500" dist="50800" dir="13500000">
                <a:prstClr val="black">
                  <a:alpha val="50000"/>
                </a:prstClr>
              </a:innerShdw>
            </a:effectLst>
            <a:scene3d>
              <a:camera prst="orthographicFront">
                <a:rot lat="0" lon="0" rev="540000"/>
              </a:camera>
              <a:lightRig rig="threePt" dir="t"/>
            </a:scene3d>
          </p:spPr>
        </p:pic>
      </p:grpSp>
      <p:grpSp>
        <p:nvGrpSpPr>
          <p:cNvPr id="13" name="组合 12"/>
          <p:cNvGrpSpPr/>
          <p:nvPr/>
        </p:nvGrpSpPr>
        <p:grpSpPr>
          <a:xfrm>
            <a:off x="1943820" y="3429000"/>
            <a:ext cx="2436317" cy="1585388"/>
            <a:chOff x="2769610" y="497628"/>
            <a:chExt cx="2743200" cy="1922388"/>
          </a:xfrm>
        </p:grpSpPr>
        <p:pic>
          <p:nvPicPr>
            <p:cNvPr id="17" name="图片 16"/>
            <p:cNvPicPr>
              <a:picLocks noChangeAspect="1"/>
            </p:cNvPicPr>
            <p:nvPr/>
          </p:nvPicPr>
          <p:blipFill>
            <a:blip r:embed="rId1"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rot="20999477">
              <a:off x="2769610" y="497628"/>
              <a:ext cx="2743200" cy="1922388"/>
            </a:xfrm>
            <a:prstGeom prst="rect">
              <a:avLst/>
            </a:prstGeom>
          </p:spPr>
        </p:pic>
        <p:pic>
          <p:nvPicPr>
            <p:cNvPr id="18" name="图片 17"/>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rot="21409463">
              <a:off x="3254616" y="734611"/>
              <a:ext cx="2045229" cy="1481923"/>
            </a:xfrm>
            <a:prstGeom prst="rect">
              <a:avLst/>
            </a:prstGeom>
            <a:effectLst>
              <a:innerShdw blurRad="63500" dist="50800" dir="13500000">
                <a:prstClr val="black">
                  <a:alpha val="50000"/>
                </a:prstClr>
              </a:innerShdw>
            </a:effectLst>
            <a:scene3d>
              <a:camera prst="orthographicFront">
                <a:rot lat="0" lon="0" rev="540000"/>
              </a:camera>
              <a:lightRig rig="threePt" dir="t"/>
            </a:scene3d>
          </p:spPr>
        </p:pic>
      </p:grpSp>
      <p:grpSp>
        <p:nvGrpSpPr>
          <p:cNvPr id="14" name="组合 13"/>
          <p:cNvGrpSpPr/>
          <p:nvPr/>
        </p:nvGrpSpPr>
        <p:grpSpPr>
          <a:xfrm rot="900000">
            <a:off x="1106675" y="4753111"/>
            <a:ext cx="2436317" cy="1585388"/>
            <a:chOff x="2705808" y="390712"/>
            <a:chExt cx="2743200" cy="1922388"/>
          </a:xfrm>
        </p:grpSpPr>
        <p:pic>
          <p:nvPicPr>
            <p:cNvPr id="15" name="图片 14"/>
            <p:cNvPicPr>
              <a:picLocks noChangeAspect="1"/>
            </p:cNvPicPr>
            <p:nvPr/>
          </p:nvPicPr>
          <p:blipFill>
            <a:blip r:embed="rId1"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rot="20999477">
              <a:off x="2705808" y="390712"/>
              <a:ext cx="2743200" cy="1922388"/>
            </a:xfrm>
            <a:prstGeom prst="rect">
              <a:avLst/>
            </a:prstGeom>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3186222" y="654798"/>
              <a:ext cx="1996869" cy="1461641"/>
            </a:xfrm>
            <a:prstGeom prst="rect">
              <a:avLst/>
            </a:prstGeom>
            <a:effectLst>
              <a:innerShdw blurRad="63500" dist="50800" dir="13500000">
                <a:prstClr val="black">
                  <a:alpha val="50000"/>
                </a:prstClr>
              </a:innerShdw>
            </a:effectLst>
            <a:scene3d>
              <a:camera prst="orthographicFront">
                <a:rot lat="0" lon="0" rev="540000"/>
              </a:camera>
              <a:lightRig rig="threePt" dir="t"/>
            </a:scene3d>
          </p:spPr>
        </p:pic>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三、准确领会铸牢中华民族共同体意识的丰富内涵</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文本框 3"/>
          <p:cNvSpPr txBox="1"/>
          <p:nvPr/>
        </p:nvSpPr>
        <p:spPr>
          <a:xfrm>
            <a:off x="942976" y="1313095"/>
            <a:ext cx="10310812" cy="1974708"/>
          </a:xfrm>
          <a:prstGeom prst="rect">
            <a:avLst/>
          </a:prstGeom>
          <a:noFill/>
        </p:spPr>
        <p:txBody>
          <a:bodyPr wrap="square">
            <a:spAutoFit/>
          </a:bodyPr>
          <a:lstStyle>
            <a:defPPr>
              <a:defRPr lang="zh-CN"/>
            </a:defPPr>
            <a:lvl1pPr indent="381000" algn="just">
              <a:lnSpc>
                <a:spcPts val="38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r>
              <a:rPr lang="en-US" altLang="zh-CN" dirty="0"/>
              <a:t> </a:t>
            </a:r>
            <a:r>
              <a:rPr lang="zh-CN" altLang="zh-CN" dirty="0"/>
              <a:t>必须坚定不移坚持党的领导，坚持以习近平新时代中国特色社会主义思想为指导，全面贯彻落实党的二十大精神，认真贯彻执行党的民族政策，深刻领会</a:t>
            </a:r>
            <a:r>
              <a:rPr lang="en-US" altLang="zh-CN" dirty="0"/>
              <a:t>“</a:t>
            </a:r>
            <a:r>
              <a:rPr lang="zh-CN" altLang="zh-CN" dirty="0"/>
              <a:t>两个确立</a:t>
            </a:r>
            <a:r>
              <a:rPr lang="en-US" altLang="zh-CN" dirty="0"/>
              <a:t>”</a:t>
            </a:r>
            <a:r>
              <a:rPr lang="zh-CN" altLang="zh-CN" dirty="0"/>
              <a:t>的重大意义，把党的领导贯彻落实到加强民族团结、铸牢中华民族共同体意识工作的全过程和各方面，确保民族团结进步事业始终沿着正确轨道向前推进。</a:t>
            </a:r>
            <a:endParaRPr lang="zh-CN" altLang="zh-CN" dirty="0"/>
          </a:p>
        </p:txBody>
      </p:sp>
      <p:pic>
        <p:nvPicPr>
          <p:cNvPr id="8" name="图片 7"/>
          <p:cNvPicPr>
            <a:picLocks noChangeAspect="1"/>
          </p:cNvPicPr>
          <p:nvPr/>
        </p:nvPicPr>
        <p:blipFill rotWithShape="1">
          <a:blip r:embed="rId1" cstate="print">
            <a:extLst>
              <a:ext uri="{28A0092B-C50C-407E-A947-70E740481C1C}">
                <a14:useLocalDpi xmlns:a14="http://schemas.microsoft.com/office/drawing/2010/main" val="0"/>
              </a:ext>
            </a:extLst>
          </a:blip>
          <a:srcRect b="13474"/>
          <a:stretch>
            <a:fillRect/>
          </a:stretch>
        </p:blipFill>
        <p:spPr>
          <a:xfrm>
            <a:off x="1204912" y="3572803"/>
            <a:ext cx="10010775" cy="2901559"/>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8338" y="1414231"/>
            <a:ext cx="10186812" cy="715453"/>
            <a:chOff x="1452738" y="1903922"/>
            <a:chExt cx="10186812" cy="715453"/>
          </a:xfrm>
        </p:grpSpPr>
        <p:sp>
          <p:nvSpPr>
            <p:cNvPr id="4" name="平行四边形 3"/>
            <p:cNvSpPr/>
            <p:nvPr/>
          </p:nvSpPr>
          <p:spPr>
            <a:xfrm>
              <a:off x="1452738" y="1903922"/>
              <a:ext cx="10186812" cy="715453"/>
            </a:xfrm>
            <a:prstGeom prst="parallelogram">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2400" b="1" spc="300" dirty="0">
                  <a:solidFill>
                    <a:schemeClr val="bg1"/>
                  </a:solidFill>
                  <a:latin typeface="微软雅黑" panose="020B0503020204020204" pitchFamily="34" charset="-122"/>
                  <a:ea typeface="微软雅黑" panose="020B0503020204020204" pitchFamily="34" charset="-122"/>
                </a:rPr>
                <a:t>维护国家统一是铸牢中华民族共同体意识的</a:t>
              </a:r>
              <a:r>
                <a:rPr lang="zh-CN" altLang="en-US" sz="2400" b="1" spc="300" dirty="0">
                  <a:solidFill>
                    <a:srgbClr val="FFC000"/>
                  </a:solidFill>
                  <a:latin typeface="微软雅黑" panose="020B0503020204020204" pitchFamily="34" charset="-122"/>
                  <a:ea typeface="微软雅黑" panose="020B0503020204020204" pitchFamily="34" charset="-122"/>
                </a:rPr>
                <a:t>核心内容</a:t>
              </a:r>
              <a:endParaRPr lang="zh-CN" altLang="en-US" sz="2400" b="1" spc="300" dirty="0">
                <a:solidFill>
                  <a:srgbClr val="FFC000"/>
                </a:solidFill>
                <a:latin typeface="微软雅黑" panose="020B0503020204020204" pitchFamily="34" charset="-122"/>
                <a:ea typeface="微软雅黑" panose="020B0503020204020204" pitchFamily="34" charset="-122"/>
              </a:endParaRPr>
            </a:p>
          </p:txBody>
        </p:sp>
        <p:sp>
          <p:nvSpPr>
            <p:cNvPr id="6" name="椭圆 5"/>
            <p:cNvSpPr/>
            <p:nvPr/>
          </p:nvSpPr>
          <p:spPr>
            <a:xfrm>
              <a:off x="1745076" y="2026447"/>
              <a:ext cx="505838" cy="505838"/>
            </a:xfrm>
            <a:prstGeom prst="ellipse">
              <a:avLst/>
            </a:prstGeom>
            <a:solidFill>
              <a:srgbClr val="FFF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7E0001"/>
                  </a:solidFill>
                  <a:latin typeface="Times New Roman" panose="02020603050405020304" pitchFamily="18" charset="0"/>
                  <a:ea typeface="微软雅黑" panose="020B0503020204020204" pitchFamily="34" charset="-122"/>
                  <a:cs typeface="Times New Roman" panose="02020603050405020304" pitchFamily="18" charset="0"/>
                </a:rPr>
                <a:t>2</a:t>
              </a:r>
              <a:endParaRPr lang="zh-CN" altLang="en-US" sz="2000" b="1" dirty="0">
                <a:solidFill>
                  <a:srgbClr val="7E000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三、准确领会铸牢中华民族共同体意识的丰富内涵</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1208628" y="2554593"/>
            <a:ext cx="9592721" cy="961289"/>
          </a:xfrm>
          <a:prstGeom prst="rect">
            <a:avLst/>
          </a:prstGeom>
          <a:noFill/>
        </p:spPr>
        <p:txBody>
          <a:bodyPr wrap="square">
            <a:spAutoFit/>
          </a:bodyPr>
          <a:lstStyle>
            <a:defPPr>
              <a:defRPr lang="zh-CN"/>
            </a:defPPr>
            <a:lvl1pPr indent="381000" algn="just">
              <a:lnSpc>
                <a:spcPct val="1500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indent="0" algn="ctr"/>
            <a:r>
              <a:rPr lang="zh-CN" altLang="en-US" sz="2000" b="1" dirty="0"/>
              <a:t>维护国家统一已成为中华民族共同体意识的核心内容，</a:t>
            </a:r>
            <a:endParaRPr lang="en-US" altLang="zh-CN" sz="2000" b="1" dirty="0"/>
          </a:p>
          <a:p>
            <a:pPr indent="0" algn="ctr"/>
            <a:r>
              <a:rPr lang="zh-CN" altLang="en-US" sz="2000" b="1" dirty="0"/>
              <a:t>是国家统一之基、民族团结之本、精神力量之魂。</a:t>
            </a:r>
            <a:endParaRPr lang="en-US" altLang="zh-CN" sz="2000" b="1" dirty="0"/>
          </a:p>
        </p:txBody>
      </p:sp>
      <p:pic>
        <p:nvPicPr>
          <p:cNvPr id="1026"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l="2833" t="2041" r="1999" b="2047"/>
          <a:stretch>
            <a:fillRect/>
          </a:stretch>
        </p:blipFill>
        <p:spPr bwMode="auto">
          <a:xfrm>
            <a:off x="627604" y="3940791"/>
            <a:ext cx="4314825" cy="22383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5344571" y="3740432"/>
            <a:ext cx="5962650" cy="2462021"/>
          </a:xfrm>
          <a:prstGeom prst="rect">
            <a:avLst/>
          </a:prstGeom>
          <a:noFill/>
        </p:spPr>
        <p:txBody>
          <a:bodyPr wrap="square">
            <a:spAutoFit/>
          </a:bodyPr>
          <a:lstStyle>
            <a:defPPr>
              <a:defRPr lang="zh-CN"/>
            </a:defPPr>
            <a:lvl1pPr indent="381000" algn="just">
              <a:lnSpc>
                <a:spcPts val="38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r>
              <a:rPr lang="zh-CN" altLang="en-US" dirty="0"/>
              <a:t>铸牢中华民族共同体意识，就是要不断强化各族群众主动维护国家统一的意识，教育引导各族群众牢固树立正确的国家观、历史观、民族观、文化观、宗教观，深刻认识国家统一是各民族的最高利益、根本利益和共同利益，维护国家统一是每个公民的神圣职责。</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三、准确领会铸牢中华民族共同体意识的丰富内涵</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文本框 3"/>
          <p:cNvSpPr txBox="1"/>
          <p:nvPr/>
        </p:nvSpPr>
        <p:spPr>
          <a:xfrm>
            <a:off x="966787" y="1455970"/>
            <a:ext cx="10239375" cy="1487395"/>
          </a:xfrm>
          <a:prstGeom prst="rect">
            <a:avLst/>
          </a:prstGeom>
          <a:noFill/>
        </p:spPr>
        <p:txBody>
          <a:bodyPr wrap="square">
            <a:spAutoFit/>
          </a:bodyPr>
          <a:lstStyle>
            <a:defPPr>
              <a:defRPr lang="zh-CN"/>
            </a:defPPr>
            <a:lvl1pPr indent="381000" algn="just">
              <a:lnSpc>
                <a:spcPts val="38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r>
              <a:rPr lang="zh-CN" altLang="en-US" dirty="0"/>
              <a:t> 在工作中，我们更要结合工作实际，利用集中学习和个人自学，通过共同的理想信念和价值观念凝聚各族群众，用共同的目标和追求激发各族群众的爱国情怀，凝聚力量为实现中华民族伟大复兴共同奋斗。</a:t>
            </a:r>
            <a:endParaRPr lang="zh-CN" altLang="zh-CN" dirty="0"/>
          </a:p>
        </p:txBody>
      </p:sp>
      <p:pic>
        <p:nvPicPr>
          <p:cNvPr id="4098"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t="12422" b="11779"/>
          <a:stretch>
            <a:fillRect/>
          </a:stretch>
        </p:blipFill>
        <p:spPr bwMode="auto">
          <a:xfrm>
            <a:off x="976312" y="3359459"/>
            <a:ext cx="10239375" cy="28769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8338" y="1414230"/>
            <a:ext cx="10186812" cy="715453"/>
            <a:chOff x="1002594" y="3480054"/>
            <a:chExt cx="10186812" cy="715453"/>
          </a:xfrm>
        </p:grpSpPr>
        <p:grpSp>
          <p:nvGrpSpPr>
            <p:cNvPr id="5" name="组合 4"/>
            <p:cNvGrpSpPr/>
            <p:nvPr/>
          </p:nvGrpSpPr>
          <p:grpSpPr>
            <a:xfrm>
              <a:off x="1002594" y="3480054"/>
              <a:ext cx="10186812" cy="715453"/>
              <a:chOff x="1452738" y="1903922"/>
              <a:chExt cx="10186812" cy="715453"/>
            </a:xfrm>
          </p:grpSpPr>
          <p:sp>
            <p:nvSpPr>
              <p:cNvPr id="8" name="平行四边形 7"/>
              <p:cNvSpPr/>
              <p:nvPr/>
            </p:nvSpPr>
            <p:spPr>
              <a:xfrm>
                <a:off x="1452738" y="1903922"/>
                <a:ext cx="10186812" cy="715453"/>
              </a:xfrm>
              <a:prstGeom prst="parallelogram">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400" b="1" spc="-100" dirty="0">
                  <a:solidFill>
                    <a:schemeClr val="bg1"/>
                  </a:solidFill>
                  <a:latin typeface="微软雅黑" panose="020B0503020204020204" pitchFamily="34" charset="-122"/>
                  <a:ea typeface="微软雅黑" panose="020B0503020204020204" pitchFamily="34" charset="-122"/>
                </a:endParaRPr>
              </a:p>
            </p:txBody>
          </p:sp>
          <p:sp>
            <p:nvSpPr>
              <p:cNvPr id="12" name="椭圆 11"/>
              <p:cNvSpPr/>
              <p:nvPr/>
            </p:nvSpPr>
            <p:spPr>
              <a:xfrm>
                <a:off x="1745076" y="2026447"/>
                <a:ext cx="505838" cy="505838"/>
              </a:xfrm>
              <a:prstGeom prst="ellipse">
                <a:avLst/>
              </a:prstGeom>
              <a:solidFill>
                <a:srgbClr val="FFF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7E0001"/>
                    </a:solidFill>
                    <a:latin typeface="Times New Roman" panose="02020603050405020304" pitchFamily="18" charset="0"/>
                    <a:ea typeface="微软雅黑" panose="020B0503020204020204" pitchFamily="34" charset="-122"/>
                    <a:cs typeface="Times New Roman" panose="02020603050405020304" pitchFamily="18" charset="0"/>
                  </a:rPr>
                  <a:t>3</a:t>
                </a:r>
                <a:endParaRPr lang="zh-CN" altLang="en-US" sz="2000" b="1" dirty="0">
                  <a:solidFill>
                    <a:srgbClr val="7E000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7" name="文本框 6"/>
            <p:cNvSpPr txBox="1"/>
            <p:nvPr/>
          </p:nvSpPr>
          <p:spPr>
            <a:xfrm>
              <a:off x="1962150" y="3602579"/>
              <a:ext cx="9227256" cy="461665"/>
            </a:xfrm>
            <a:prstGeom prst="rect">
              <a:avLst/>
            </a:prstGeom>
            <a:noFill/>
          </p:spPr>
          <p:txBody>
            <a:bodyPr wrap="square">
              <a:spAutoFit/>
            </a:bodyPr>
            <a:lstStyle/>
            <a:p>
              <a:pPr algn="just"/>
              <a:r>
                <a:rPr lang="zh-CN" altLang="en-US" sz="2400" b="1" spc="-100" dirty="0">
                  <a:solidFill>
                    <a:schemeClr val="bg1"/>
                  </a:solidFill>
                  <a:latin typeface="微软雅黑" panose="020B0503020204020204" pitchFamily="34" charset="-122"/>
                  <a:ea typeface="微软雅黑" panose="020B0503020204020204" pitchFamily="34" charset="-122"/>
                </a:rPr>
                <a:t>坚持和完善民族区域自治制度是铸牢中华民族共同体意识的</a:t>
              </a:r>
              <a:r>
                <a:rPr lang="zh-CN" altLang="en-US" sz="2400" b="1" spc="300" dirty="0">
                  <a:solidFill>
                    <a:srgbClr val="FFC000"/>
                  </a:solidFill>
                  <a:latin typeface="微软雅黑" panose="020B0503020204020204" pitchFamily="34" charset="-122"/>
                  <a:ea typeface="微软雅黑" panose="020B0503020204020204" pitchFamily="34" charset="-122"/>
                </a:rPr>
                <a:t>制度保障</a:t>
              </a:r>
              <a:endParaRPr lang="zh-CN" altLang="en-US" sz="2400" b="1" spc="300" dirty="0">
                <a:solidFill>
                  <a:srgbClr val="FFC000"/>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三、准确领会铸牢中华民族共同体意识的丰富内涵</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4618579" y="2819926"/>
            <a:ext cx="6696076" cy="3367397"/>
          </a:xfrm>
          <a:prstGeom prst="rect">
            <a:avLst/>
          </a:prstGeom>
          <a:noFill/>
        </p:spPr>
        <p:txBody>
          <a:bodyPr wrap="square">
            <a:spAutoFit/>
          </a:bodyPr>
          <a:lstStyle>
            <a:defPPr>
              <a:defRPr lang="zh-CN"/>
            </a:defPPr>
            <a:lvl1pPr indent="381000" algn="just">
              <a:lnSpc>
                <a:spcPct val="1500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u"/>
            </a:pPr>
            <a:r>
              <a:rPr lang="zh-CN" altLang="en-US" dirty="0"/>
              <a:t>民族区域自治制度是我国的一项基本政治制度，铸牢中华民族共同体意识，加强各民族团结，根本在于坚持和完善民族区域自治制度。</a:t>
            </a:r>
            <a:endParaRPr lang="en-US" altLang="zh-CN" dirty="0"/>
          </a:p>
          <a:p>
            <a:pPr marL="285750" indent="-285750">
              <a:buFont typeface="Wingdings" panose="05000000000000000000" pitchFamily="2" charset="2"/>
              <a:buChar char="u"/>
            </a:pPr>
            <a:r>
              <a:rPr lang="zh-CN" altLang="en-US" dirty="0"/>
              <a:t>这是我们党长期探索形成的解决国内民族问题、维护民族平等团结的基本政治制度，实践证明，民族区域自治制度符合我国国情，在维护国家统一、领土完整，在加强民族平等团结、促进民族地区发展、增强中华民族凝聚力等方面都起到了重要作用。</a:t>
            </a:r>
            <a:endParaRPr lang="zh-CN" altLang="en-US" dirty="0"/>
          </a:p>
        </p:txBody>
      </p:sp>
      <p:pic>
        <p:nvPicPr>
          <p:cNvPr id="14" name="图片 13"/>
          <p:cNvPicPr>
            <a:picLocks noChangeAspect="1"/>
          </p:cNvPicPr>
          <p:nvPr/>
        </p:nvPicPr>
        <p:blipFill rotWithShape="1">
          <a:blip r:embed="rId1">
            <a:extLst>
              <a:ext uri="{28A0092B-C50C-407E-A947-70E740481C1C}">
                <a14:useLocalDpi xmlns:a14="http://schemas.microsoft.com/office/drawing/2010/main" val="0"/>
              </a:ext>
            </a:extLst>
          </a:blip>
          <a:srcRect l="909" t="1116" r="2476" b="1065"/>
          <a:stretch>
            <a:fillRect/>
          </a:stretch>
        </p:blipFill>
        <p:spPr>
          <a:xfrm>
            <a:off x="414512" y="2954459"/>
            <a:ext cx="4080241" cy="3098329"/>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448425" y="4482867"/>
            <a:ext cx="5360627" cy="2085975"/>
          </a:xfrm>
          <a:prstGeom prst="rect">
            <a:avLst/>
          </a:prstGeom>
        </p:spPr>
      </p:pic>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三、准确领会铸牢中华民族共同体意识的丰富内涵</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文本框 3"/>
          <p:cNvSpPr txBox="1"/>
          <p:nvPr/>
        </p:nvSpPr>
        <p:spPr>
          <a:xfrm>
            <a:off x="914401" y="1332145"/>
            <a:ext cx="10310812" cy="1974708"/>
          </a:xfrm>
          <a:prstGeom prst="rect">
            <a:avLst/>
          </a:prstGeom>
          <a:noFill/>
        </p:spPr>
        <p:txBody>
          <a:bodyPr wrap="square">
            <a:spAutoFit/>
          </a:bodyPr>
          <a:lstStyle>
            <a:defPPr>
              <a:defRPr lang="zh-CN"/>
            </a:defPPr>
            <a:lvl1pPr indent="381000" algn="just">
              <a:lnSpc>
                <a:spcPts val="38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r>
              <a:rPr lang="zh-CN" altLang="en-US" dirty="0"/>
              <a:t> 要全面贯彻党的民族政策，进一步坚持和完善民族区域自治制度，大力传承和弘扬民族文化，调动各方积极性，发挥民族地区政策优势，在深入推进政府职能转变，完善行政审批制度改革进程中充分考虑各族群众的切身利益，落实好各项政策措施，着力解决好各族群众最关心、最直接、最现实的困难问题，让各族群众共享改革发展成果。</a:t>
            </a:r>
            <a:endParaRPr lang="zh-CN" altLang="zh-CN" dirty="0"/>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15916" t="28078" r="14831"/>
          <a:stretch>
            <a:fillRect/>
          </a:stretch>
        </p:blipFill>
        <p:spPr>
          <a:xfrm>
            <a:off x="533400" y="3694061"/>
            <a:ext cx="5915025" cy="285556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26344" y="1413334"/>
            <a:ext cx="10186812" cy="715453"/>
            <a:chOff x="1002594" y="4477670"/>
            <a:chExt cx="10186812" cy="715453"/>
          </a:xfrm>
        </p:grpSpPr>
        <p:grpSp>
          <p:nvGrpSpPr>
            <p:cNvPr id="4" name="组合 3"/>
            <p:cNvGrpSpPr/>
            <p:nvPr/>
          </p:nvGrpSpPr>
          <p:grpSpPr>
            <a:xfrm>
              <a:off x="1002594" y="4477670"/>
              <a:ext cx="10186812" cy="715453"/>
              <a:chOff x="1452738" y="1903922"/>
              <a:chExt cx="10186812" cy="715453"/>
            </a:xfrm>
          </p:grpSpPr>
          <p:sp>
            <p:nvSpPr>
              <p:cNvPr id="11" name="平行四边形 10"/>
              <p:cNvSpPr/>
              <p:nvPr/>
            </p:nvSpPr>
            <p:spPr>
              <a:xfrm>
                <a:off x="1452738" y="1903922"/>
                <a:ext cx="10186812" cy="715453"/>
              </a:xfrm>
              <a:prstGeom prst="parallelogram">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400" b="1" spc="300" dirty="0">
                  <a:solidFill>
                    <a:schemeClr val="bg1"/>
                  </a:solidFill>
                  <a:latin typeface="微软雅黑" panose="020B0503020204020204" pitchFamily="34" charset="-122"/>
                  <a:ea typeface="微软雅黑" panose="020B0503020204020204" pitchFamily="34" charset="-122"/>
                </a:endParaRPr>
              </a:p>
            </p:txBody>
          </p:sp>
          <p:sp>
            <p:nvSpPr>
              <p:cNvPr id="13" name="椭圆 12"/>
              <p:cNvSpPr/>
              <p:nvPr/>
            </p:nvSpPr>
            <p:spPr>
              <a:xfrm>
                <a:off x="1745076" y="2026447"/>
                <a:ext cx="505838" cy="505838"/>
              </a:xfrm>
              <a:prstGeom prst="ellipse">
                <a:avLst/>
              </a:prstGeom>
              <a:solidFill>
                <a:srgbClr val="FFF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7E0001"/>
                    </a:solidFill>
                    <a:latin typeface="Times New Roman" panose="02020603050405020304" pitchFamily="18" charset="0"/>
                    <a:ea typeface="微软雅黑" panose="020B0503020204020204" pitchFamily="34" charset="-122"/>
                    <a:cs typeface="Times New Roman" panose="02020603050405020304" pitchFamily="18" charset="0"/>
                  </a:rPr>
                  <a:t>4</a:t>
                </a:r>
                <a:endParaRPr lang="zh-CN" altLang="en-US" sz="2000" b="1" dirty="0">
                  <a:solidFill>
                    <a:srgbClr val="7E000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6" name="文本框 5"/>
            <p:cNvSpPr txBox="1"/>
            <p:nvPr/>
          </p:nvSpPr>
          <p:spPr>
            <a:xfrm>
              <a:off x="1962150" y="4622281"/>
              <a:ext cx="9227256" cy="461665"/>
            </a:xfrm>
            <a:prstGeom prst="rect">
              <a:avLst/>
            </a:prstGeom>
            <a:noFill/>
          </p:spPr>
          <p:txBody>
            <a:bodyPr wrap="square">
              <a:spAutoFit/>
            </a:bodyPr>
            <a:lstStyle/>
            <a:p>
              <a:pPr algn="just"/>
              <a:r>
                <a:rPr lang="zh-CN" altLang="en-US" sz="2400" b="1" spc="100" dirty="0">
                  <a:solidFill>
                    <a:schemeClr val="bg1"/>
                  </a:solidFill>
                  <a:latin typeface="微软雅黑" panose="020B0503020204020204" pitchFamily="34" charset="-122"/>
                  <a:ea typeface="微软雅黑" panose="020B0503020204020204" pitchFamily="34" charset="-122"/>
                </a:rPr>
                <a:t>不断增强“五个认同”是铸牢中华民族共同体意识的</a:t>
              </a:r>
              <a:r>
                <a:rPr lang="zh-CN" altLang="en-US" sz="2400" b="1" spc="300" dirty="0">
                  <a:solidFill>
                    <a:srgbClr val="FFC000"/>
                  </a:solidFill>
                  <a:latin typeface="微软雅黑" panose="020B0503020204020204" pitchFamily="34" charset="-122"/>
                  <a:ea typeface="微软雅黑" panose="020B0503020204020204" pitchFamily="34" charset="-122"/>
                </a:rPr>
                <a:t>思想根基</a:t>
              </a:r>
              <a:endParaRPr lang="zh-CN" altLang="en-US" sz="2400" b="1" spc="300" dirty="0">
                <a:solidFill>
                  <a:srgbClr val="FFC000"/>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三、准确领会铸牢中华民族共同体意识的丰富内涵</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4914899" y="2819926"/>
            <a:ext cx="6399755" cy="3367397"/>
          </a:xfrm>
          <a:prstGeom prst="rect">
            <a:avLst/>
          </a:prstGeom>
          <a:noFill/>
        </p:spPr>
        <p:txBody>
          <a:bodyPr wrap="square">
            <a:spAutoFit/>
          </a:bodyPr>
          <a:lstStyle>
            <a:defPPr>
              <a:defRPr lang="zh-CN"/>
            </a:defPPr>
            <a:lvl1pPr indent="381000" algn="just">
              <a:lnSpc>
                <a:spcPct val="1500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u"/>
            </a:pPr>
            <a:r>
              <a:rPr lang="zh-CN" altLang="en-US" dirty="0"/>
              <a:t>习近平总书记多次强调，要不断增强</a:t>
            </a:r>
            <a:r>
              <a:rPr lang="zh-CN" altLang="en-US" b="1" dirty="0"/>
              <a:t>对伟大祖国的认同、对中华民族的认同、对中华文化的认同、对中国共产党的认同、对中国特色社会主义的认同</a:t>
            </a:r>
            <a:r>
              <a:rPr lang="zh-CN" altLang="en-US" dirty="0"/>
              <a:t>。</a:t>
            </a:r>
            <a:endParaRPr lang="en-US" altLang="zh-CN" dirty="0"/>
          </a:p>
          <a:p>
            <a:pPr marL="285750" indent="-285750">
              <a:buFont typeface="Wingdings" panose="05000000000000000000" pitchFamily="2" charset="2"/>
              <a:buChar char="u"/>
            </a:pPr>
            <a:r>
              <a:rPr lang="zh-CN" altLang="en-US" dirty="0"/>
              <a:t>这“五个认同”是相互联系、相互促进的有机整体，是民族团结之根、民族和睦之魂。站在我国发展新的历史方位上，要实现中华民族伟大复兴的中国梦，就必须铸牢中华民族共同体意识，必须要加强爱国主义教育，增强文化自信和文化认同感。</a:t>
            </a:r>
            <a:endParaRPr lang="zh-CN" altLang="en-US" dirty="0"/>
          </a:p>
        </p:txBody>
      </p:sp>
      <p:pic>
        <p:nvPicPr>
          <p:cNvPr id="22" name="图片 21"/>
          <p:cNvPicPr>
            <a:picLocks noChangeAspect="1"/>
          </p:cNvPicPr>
          <p:nvPr/>
        </p:nvPicPr>
        <p:blipFill rotWithShape="1">
          <a:blip r:embed="rId1">
            <a:extLst>
              <a:ext uri="{28A0092B-C50C-407E-A947-70E740481C1C}">
                <a14:useLocalDpi xmlns:a14="http://schemas.microsoft.com/office/drawing/2010/main" val="0"/>
              </a:ext>
            </a:extLst>
          </a:blip>
          <a:srcRect l="7813" t="14416" r="51485" b="25698"/>
          <a:stretch>
            <a:fillRect/>
          </a:stretch>
        </p:blipFill>
        <p:spPr>
          <a:xfrm>
            <a:off x="440946" y="2990849"/>
            <a:ext cx="4328599" cy="3121867"/>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210003" y="304055"/>
            <a:ext cx="3771993" cy="646331"/>
            <a:chOff x="4771932" y="1550131"/>
            <a:chExt cx="3771993" cy="646331"/>
          </a:xfrm>
        </p:grpSpPr>
        <p:sp>
          <p:nvSpPr>
            <p:cNvPr id="5" name="文本框 4"/>
            <p:cNvSpPr txBox="1"/>
            <p:nvPr/>
          </p:nvSpPr>
          <p:spPr>
            <a:xfrm>
              <a:off x="4771932" y="1550131"/>
              <a:ext cx="1828894" cy="646331"/>
            </a:xfrm>
            <a:prstGeom prst="rect">
              <a:avLst/>
            </a:prstGeom>
            <a:noFill/>
          </p:spPr>
          <p:txBody>
            <a:bodyPr wrap="square" rtlCol="0">
              <a:spAutoFit/>
            </a:bodyPr>
            <a:lstStyle>
              <a:defPPr>
                <a:defRPr lang="zh-CN"/>
              </a:defPPr>
              <a:lvl1pPr algn="ctr">
                <a:defRPr kumimoji="0" sz="8000" b="1" i="0" u="none" strike="noStrike" cap="none" spc="0" normalizeH="0" baseline="0">
                  <a:ln>
                    <a:noFill/>
                  </a:ln>
                  <a:gradFill>
                    <a:gsLst>
                      <a:gs pos="0">
                        <a:srgbClr val="FFF4E5"/>
                      </a:gs>
                      <a:gs pos="46000">
                        <a:srgbClr val="DBAB70"/>
                      </a:gs>
                      <a:gs pos="100000">
                        <a:srgbClr val="FFF4E5"/>
                      </a:gs>
                    </a:gsLst>
                    <a:lin ang="2700000" scaled="0"/>
                  </a:gradFill>
                  <a:effectLst>
                    <a:outerShdw blurRad="50800" dist="101600" dir="5400000" algn="t" rotWithShape="0">
                      <a:prstClr val="black">
                        <a:alpha val="20000"/>
                      </a:prstClr>
                    </a:outerShdw>
                  </a:effectLst>
                  <a:uLnTx/>
                  <a:uFillTx/>
                  <a:latin typeface="思源宋体 CN Heavy" panose="02020900000000000000" pitchFamily="18" charset="-122"/>
                  <a:ea typeface="思源宋体 CN Heavy" panose="02020900000000000000" pitchFamily="18" charset="-122"/>
                </a:defRPr>
              </a:lvl1pPr>
            </a:lstStyle>
            <a:p>
              <a:r>
                <a:rPr lang="zh-CN" altLang="en-US" sz="3600" spc="-31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前    言</a:t>
              </a:r>
              <a:endParaRPr lang="zh-CN" altLang="en-US" sz="3600" spc="-31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endParaRPr>
            </a:p>
          </p:txBody>
        </p:sp>
        <p:sp>
          <p:nvSpPr>
            <p:cNvPr id="6" name="文本框 5"/>
            <p:cNvSpPr txBox="1"/>
            <p:nvPr/>
          </p:nvSpPr>
          <p:spPr>
            <a:xfrm>
              <a:off x="6568899" y="1607281"/>
              <a:ext cx="1975026" cy="553998"/>
            </a:xfrm>
            <a:prstGeom prst="rect">
              <a:avLst/>
            </a:prstGeom>
            <a:noFill/>
          </p:spPr>
          <p:txBody>
            <a:bodyPr wrap="square" rtlCol="0">
              <a:spAutoFit/>
            </a:bodyPr>
            <a:lstStyle>
              <a:defPPr>
                <a:defRPr lang="zh-CN"/>
              </a:defPPr>
              <a:lvl1pPr algn="ctr">
                <a:defRPr kumimoji="0" sz="6600" b="1" i="0" u="none" strike="noStrike" cap="none" spc="0" normalizeH="0" baseline="0">
                  <a:ln>
                    <a:noFill/>
                  </a:ln>
                  <a:gradFill>
                    <a:gsLst>
                      <a:gs pos="0">
                        <a:srgbClr val="EA2920"/>
                      </a:gs>
                      <a:gs pos="51200">
                        <a:srgbClr val="B41A20"/>
                      </a:gs>
                      <a:gs pos="100000">
                        <a:srgbClr val="EA2920"/>
                      </a:gs>
                    </a:gsLst>
                    <a:lin ang="2700000" scaled="0"/>
                  </a:gradFill>
                  <a:effectLst/>
                  <a:uLnTx/>
                  <a:uFillTx/>
                  <a:latin typeface="思源宋体 CN Heavy" panose="02020900000000000000" pitchFamily="18" charset="-122"/>
                  <a:ea typeface="思源宋体 CN Heavy" panose="02020900000000000000" pitchFamily="18" charset="-122"/>
                </a:defRPr>
              </a:lvl1pPr>
            </a:lstStyle>
            <a:p>
              <a:pPr algn="just"/>
              <a:r>
                <a:rPr lang="en-US" altLang="zh-CN" sz="30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rPr>
                <a:t>PREFACE</a:t>
              </a:r>
              <a:endParaRPr lang="en-US" altLang="zh-CN" sz="30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8" name="文本框 7"/>
          <p:cNvSpPr txBox="1"/>
          <p:nvPr/>
        </p:nvSpPr>
        <p:spPr>
          <a:xfrm>
            <a:off x="692066" y="1223880"/>
            <a:ext cx="10776034" cy="3077253"/>
          </a:xfrm>
          <a:prstGeom prst="rect">
            <a:avLst/>
          </a:prstGeom>
          <a:noFill/>
        </p:spPr>
        <p:txBody>
          <a:bodyPr wrap="square" rtlCol="0">
            <a:spAutoFit/>
          </a:bodyPr>
          <a:lstStyle>
            <a:defPPr>
              <a:defRPr lang="zh-CN"/>
            </a:defPPr>
            <a:lvl1pPr indent="457200" algn="just">
              <a:lnSpc>
                <a:spcPct val="200000"/>
              </a:lnSpc>
              <a:defRPr sz="1700"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r>
              <a:rPr lang="zh-CN" altLang="en-US" sz="2000" dirty="0"/>
              <a:t> 党的十八大以来，我们党强调</a:t>
            </a:r>
            <a:r>
              <a:rPr lang="zh-CN" altLang="en-US" sz="2000" b="1" dirty="0"/>
              <a:t>中华民族大家庭、中华民族共同体、铸牢中华民族共同体意识、推进中华民族共同体建设</a:t>
            </a:r>
            <a:r>
              <a:rPr lang="zh-CN" altLang="en-US" sz="2000" dirty="0"/>
              <a:t>等理念，鲜明提出</a:t>
            </a:r>
            <a:r>
              <a:rPr lang="zh-CN" altLang="en-US" sz="2000" b="1" dirty="0"/>
              <a:t>把铸牢中华民族共同体意识作为新时代党的民族工作的主线、作为民族地区各项工作的主线</a:t>
            </a:r>
            <a:r>
              <a:rPr lang="zh-CN" altLang="en-US" sz="2000" dirty="0"/>
              <a:t>，进一步拓展中国特色解决民族问题的正确道路，形成了党关于加强和改进民族工作的重要思想，开辟了马克思主义民族理论中国化时代化新境界，党的民族工作取得新的历史性成就。</a:t>
            </a:r>
            <a:endParaRPr lang="zh-CN" altLang="en-US" sz="2000" dirty="0"/>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178043" y="4479003"/>
            <a:ext cx="7537707" cy="2310234"/>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1969" y="4609810"/>
            <a:ext cx="3716074" cy="192390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三、准确领会铸牢中华民族共同体意识的丰富内涵</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8" name="组合 7"/>
          <p:cNvGrpSpPr/>
          <p:nvPr/>
        </p:nvGrpSpPr>
        <p:grpSpPr>
          <a:xfrm>
            <a:off x="1005314" y="1538548"/>
            <a:ext cx="9986536" cy="1387068"/>
            <a:chOff x="1929052" y="1638937"/>
            <a:chExt cx="9986536" cy="1387068"/>
          </a:xfrm>
        </p:grpSpPr>
        <p:sp>
          <p:nvSpPr>
            <p:cNvPr id="9" name="PA-102282"/>
            <p:cNvSpPr txBox="1"/>
            <p:nvPr>
              <p:custDataLst>
                <p:tags r:id="rId1"/>
              </p:custDataLst>
            </p:nvPr>
          </p:nvSpPr>
          <p:spPr>
            <a:xfrm>
              <a:off x="2824321" y="1638937"/>
              <a:ext cx="6243380" cy="369332"/>
            </a:xfrm>
            <a:prstGeom prst="rect">
              <a:avLst/>
            </a:prstGeom>
            <a:solidFill>
              <a:srgbClr val="C00000"/>
            </a:solidFill>
          </p:spPr>
          <p:txBody>
            <a:bodyPr wrap="square">
              <a:spAutoFit/>
            </a:bodyPr>
            <a:lstStyle>
              <a:defPPr>
                <a:defRPr lang="zh-CN"/>
              </a:defPPr>
              <a:lvl1pPr algn="just" eaLnBrk="1" hangingPunct="1">
                <a:defRPr b="1">
                  <a:latin typeface="+mj-ea"/>
                  <a:ea typeface="+mj-ea"/>
                </a:defRPr>
              </a:lvl1pPr>
            </a:lstStyle>
            <a:p>
              <a:pPr algn="l" defTabSz="913765" eaLnBrk="0" fontAlgn="base" hangingPunct="0">
                <a:spcBef>
                  <a:spcPct val="0"/>
                </a:spcBef>
                <a:spcAft>
                  <a:spcPct val="0"/>
                </a:spcAft>
              </a:pPr>
              <a:r>
                <a:rPr lang="zh-CN" altLang="en-US" spc="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一是不断增强对“五个认同”认识</a:t>
              </a:r>
              <a:endParaRPr lang="zh-CN" altLang="en-US" spc="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PA-102283"/>
            <p:cNvSpPr txBox="1"/>
            <p:nvPr>
              <p:custDataLst>
                <p:tags r:id="rId2"/>
              </p:custDataLst>
            </p:nvPr>
          </p:nvSpPr>
          <p:spPr>
            <a:xfrm>
              <a:off x="2782706" y="2117987"/>
              <a:ext cx="9132881" cy="830997"/>
            </a:xfrm>
            <a:prstGeom prst="rect">
              <a:avLst/>
            </a:prstGeom>
            <a:noFill/>
          </p:spPr>
          <p:txBody>
            <a:bodyPr wrap="square" rtlCol="0">
              <a:spAutoFit/>
            </a:bodyPr>
            <a:lstStyle>
              <a:defPPr>
                <a:defRPr lang="zh-CN"/>
              </a:defPPr>
              <a:lvl1pPr algn="just" eaLnBrk="1" hangingPunct="1">
                <a:defRPr sz="1600">
                  <a:solidFill>
                    <a:schemeClr val="accent1"/>
                  </a:solidFill>
                  <a:latin typeface="+mn-ea"/>
                  <a:ea typeface="+mn-ea"/>
                </a:defRPr>
              </a:lvl1pPr>
            </a:lstStyle>
            <a:p>
              <a:r>
                <a:rPr lang="zh-CN" altLang="en-US" b="1"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坚定不移坚持党的领导，不断提高政治站位，坚决扛起政治责任从铸牢中华民族共同体意识的高度出发，谋划改革事业，加强爱国主义教育，将加强民族团结教育贯穿到改革工作各项措施全过程和各个方面。</a:t>
              </a:r>
              <a:endParaRPr lang="zh-CN" altLang="en-US" b="1"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2" name="PA-102292"/>
            <p:cNvCxnSpPr/>
            <p:nvPr>
              <p:custDataLst>
                <p:tags r:id="rId3"/>
              </p:custDataLst>
            </p:nvPr>
          </p:nvCxnSpPr>
          <p:spPr>
            <a:xfrm>
              <a:off x="1929052" y="3026005"/>
              <a:ext cx="9986536" cy="0"/>
            </a:xfrm>
            <a:prstGeom prst="line">
              <a:avLst/>
            </a:prstGeom>
            <a:ln>
              <a:solidFill>
                <a:srgbClr val="E16832"/>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1073278" y="3173047"/>
            <a:ext cx="9986536" cy="1587093"/>
            <a:chOff x="1929052" y="1638937"/>
            <a:chExt cx="9986536" cy="1587093"/>
          </a:xfrm>
        </p:grpSpPr>
        <p:sp>
          <p:nvSpPr>
            <p:cNvPr id="15" name="PA-102282"/>
            <p:cNvSpPr txBox="1"/>
            <p:nvPr>
              <p:custDataLst>
                <p:tags r:id="rId4"/>
              </p:custDataLst>
            </p:nvPr>
          </p:nvSpPr>
          <p:spPr>
            <a:xfrm>
              <a:off x="2824321" y="1638937"/>
              <a:ext cx="6243380" cy="369332"/>
            </a:xfrm>
            <a:prstGeom prst="rect">
              <a:avLst/>
            </a:prstGeom>
            <a:solidFill>
              <a:srgbClr val="C00000"/>
            </a:solidFill>
          </p:spPr>
          <p:txBody>
            <a:bodyPr wrap="square">
              <a:spAutoFit/>
            </a:bodyPr>
            <a:lstStyle>
              <a:defPPr>
                <a:defRPr lang="zh-CN"/>
              </a:defPPr>
              <a:lvl1pPr algn="just" eaLnBrk="1" hangingPunct="1">
                <a:defRPr b="1">
                  <a:latin typeface="+mj-ea"/>
                  <a:ea typeface="+mj-ea"/>
                </a:defRPr>
              </a:lvl1pPr>
            </a:lstStyle>
            <a:p>
              <a:pPr algn="l" defTabSz="913765" eaLnBrk="0" fontAlgn="base" hangingPunct="0">
                <a:spcBef>
                  <a:spcPct val="0"/>
                </a:spcBef>
                <a:spcAft>
                  <a:spcPct val="0"/>
                </a:spcAft>
              </a:pPr>
              <a:r>
                <a:rPr lang="zh-CN" altLang="en-US" spc="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二是牢牢守住意识形态底线</a:t>
              </a:r>
              <a:endParaRPr lang="zh-CN" altLang="en-US" spc="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PA-102283"/>
            <p:cNvSpPr txBox="1"/>
            <p:nvPr>
              <p:custDataLst>
                <p:tags r:id="rId5"/>
              </p:custDataLst>
            </p:nvPr>
          </p:nvSpPr>
          <p:spPr>
            <a:xfrm>
              <a:off x="2782706" y="2117987"/>
              <a:ext cx="9132881" cy="1077218"/>
            </a:xfrm>
            <a:prstGeom prst="rect">
              <a:avLst/>
            </a:prstGeom>
            <a:noFill/>
          </p:spPr>
          <p:txBody>
            <a:bodyPr wrap="square" rtlCol="0">
              <a:spAutoFit/>
            </a:bodyPr>
            <a:lstStyle>
              <a:defPPr>
                <a:defRPr lang="zh-CN"/>
              </a:defPPr>
              <a:lvl1pPr algn="just" eaLnBrk="1" hangingPunct="1">
                <a:defRPr sz="1600">
                  <a:solidFill>
                    <a:schemeClr val="accent1"/>
                  </a:solidFill>
                  <a:latin typeface="+mn-ea"/>
                  <a:ea typeface="+mn-ea"/>
                </a:defRPr>
              </a:lvl1pPr>
            </a:lstStyle>
            <a:p>
              <a:r>
                <a:rPr lang="zh-CN" altLang="en-US" b="1"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始终坚持正确的政治方向、舆论导向、价值取向，坚决抵制错误言论和思想，加强意识形态阵地管理，引导各族干部群众全面理解党的民族政策，加强与少数民族干部思想交流和感情沟通，珍惜来之不易的发展成果，勇于同各种破坏祖国统一、破坏民族团结的言行作斗争，深入践行守望相助理念，共同守卫祖国边疆，共同创造美好生活。</a:t>
              </a:r>
              <a:endParaRPr lang="zh-CN" altLang="en-US" b="1"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7" name="PA-102292"/>
            <p:cNvCxnSpPr/>
            <p:nvPr>
              <p:custDataLst>
                <p:tags r:id="rId6"/>
              </p:custDataLst>
            </p:nvPr>
          </p:nvCxnSpPr>
          <p:spPr>
            <a:xfrm>
              <a:off x="1929052" y="3226030"/>
              <a:ext cx="9986536" cy="0"/>
            </a:xfrm>
            <a:prstGeom prst="line">
              <a:avLst/>
            </a:prstGeom>
            <a:ln>
              <a:solidFill>
                <a:srgbClr val="E16832"/>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1073277" y="4925415"/>
            <a:ext cx="9986536" cy="1387068"/>
            <a:chOff x="1929052" y="1638937"/>
            <a:chExt cx="9986536" cy="1387068"/>
          </a:xfrm>
        </p:grpSpPr>
        <p:sp>
          <p:nvSpPr>
            <p:cNvPr id="20" name="PA-102282"/>
            <p:cNvSpPr txBox="1"/>
            <p:nvPr>
              <p:custDataLst>
                <p:tags r:id="rId7"/>
              </p:custDataLst>
            </p:nvPr>
          </p:nvSpPr>
          <p:spPr>
            <a:xfrm>
              <a:off x="2824321" y="1638937"/>
              <a:ext cx="6243380" cy="369332"/>
            </a:xfrm>
            <a:prstGeom prst="rect">
              <a:avLst/>
            </a:prstGeom>
            <a:solidFill>
              <a:srgbClr val="C00000"/>
            </a:solidFill>
          </p:spPr>
          <p:txBody>
            <a:bodyPr wrap="square">
              <a:spAutoFit/>
            </a:bodyPr>
            <a:lstStyle>
              <a:defPPr>
                <a:defRPr lang="zh-CN"/>
              </a:defPPr>
              <a:lvl1pPr algn="just" eaLnBrk="1" hangingPunct="1">
                <a:defRPr b="1">
                  <a:latin typeface="+mj-ea"/>
                  <a:ea typeface="+mj-ea"/>
                </a:defRPr>
              </a:lvl1pPr>
            </a:lstStyle>
            <a:p>
              <a:pPr algn="l" defTabSz="913765" eaLnBrk="0" fontAlgn="base" hangingPunct="0">
                <a:spcBef>
                  <a:spcPct val="0"/>
                </a:spcBef>
                <a:spcAft>
                  <a:spcPct val="0"/>
                </a:spcAft>
              </a:pPr>
              <a:r>
                <a:rPr lang="zh-CN" altLang="en-US" spc="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三是发挥好党员干部的示范带动作用</a:t>
              </a:r>
              <a:endParaRPr lang="zh-CN" altLang="en-US" spc="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PA-102283"/>
            <p:cNvSpPr txBox="1"/>
            <p:nvPr>
              <p:custDataLst>
                <p:tags r:id="rId8"/>
              </p:custDataLst>
            </p:nvPr>
          </p:nvSpPr>
          <p:spPr>
            <a:xfrm>
              <a:off x="2782706" y="2117987"/>
              <a:ext cx="9132881" cy="830997"/>
            </a:xfrm>
            <a:prstGeom prst="rect">
              <a:avLst/>
            </a:prstGeom>
            <a:noFill/>
          </p:spPr>
          <p:txBody>
            <a:bodyPr wrap="square" rtlCol="0">
              <a:spAutoFit/>
            </a:bodyPr>
            <a:lstStyle>
              <a:defPPr>
                <a:defRPr lang="zh-CN"/>
              </a:defPPr>
              <a:lvl1pPr algn="just" eaLnBrk="1" hangingPunct="1">
                <a:defRPr sz="1600">
                  <a:solidFill>
                    <a:schemeClr val="accent1"/>
                  </a:solidFill>
                  <a:latin typeface="+mn-ea"/>
                  <a:ea typeface="+mn-ea"/>
                </a:defRPr>
              </a:lvl1pPr>
            </a:lstStyle>
            <a:p>
              <a:r>
                <a:rPr lang="zh-CN" altLang="en-US" b="1"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rPr>
                <a:t>党员干部要切实增强履职本领，认真贯彻落实习近平总书记关于民族工作的重要指示批示精神，自觉从党和国家工作大局、从中华民族整体利益的高度想问题、作决策、抓工作，增强民族团结意识，带头宣传落实党的民族政策，切实扛起维护民族团结的重大政治责任。</a:t>
              </a:r>
              <a:endParaRPr lang="zh-CN" altLang="en-US" b="1"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2" name="PA-102292"/>
            <p:cNvCxnSpPr/>
            <p:nvPr>
              <p:custDataLst>
                <p:tags r:id="rId9"/>
              </p:custDataLst>
            </p:nvPr>
          </p:nvCxnSpPr>
          <p:spPr>
            <a:xfrm>
              <a:off x="1929052" y="3026005"/>
              <a:ext cx="9986536" cy="0"/>
            </a:xfrm>
            <a:prstGeom prst="line">
              <a:avLst/>
            </a:prstGeom>
            <a:ln>
              <a:solidFill>
                <a:srgbClr val="E16832"/>
              </a:solidFill>
            </a:ln>
          </p:spPr>
          <p:style>
            <a:lnRef idx="1">
              <a:schemeClr val="accent1"/>
            </a:lnRef>
            <a:fillRef idx="0">
              <a:schemeClr val="accent1"/>
            </a:fillRef>
            <a:effectRef idx="0">
              <a:schemeClr val="accent1"/>
            </a:effectRef>
            <a:fontRef idx="minor">
              <a:schemeClr val="tx1"/>
            </a:fontRef>
          </p:style>
        </p:cxnSp>
      </p:grpSp>
      <p:pic>
        <p:nvPicPr>
          <p:cNvPr id="27" name="图片 26"/>
          <p:cNvPicPr>
            <a:picLocks noChangeAspect="1"/>
          </p:cNvPicPr>
          <p:nvPr/>
        </p:nvPicPr>
        <p:blipFill rotWithShape="1">
          <a:blip r:embed="rId10">
            <a:extLst>
              <a:ext uri="{28A0092B-C50C-407E-A947-70E740481C1C}">
                <a14:useLocalDpi xmlns:a14="http://schemas.microsoft.com/office/drawing/2010/main" val="0"/>
              </a:ext>
            </a:extLst>
          </a:blip>
          <a:srcRect l="12071" t="13859" r="72820" b="56956"/>
          <a:stretch>
            <a:fillRect/>
          </a:stretch>
        </p:blipFill>
        <p:spPr>
          <a:xfrm>
            <a:off x="709507" y="3426582"/>
            <a:ext cx="1259423" cy="1192509"/>
          </a:xfrm>
          <a:prstGeom prst="rect">
            <a:avLst/>
          </a:prstGeom>
        </p:spPr>
      </p:pic>
      <p:pic>
        <p:nvPicPr>
          <p:cNvPr id="28" name="图片 27"/>
          <p:cNvPicPr>
            <a:picLocks noChangeAspect="1"/>
          </p:cNvPicPr>
          <p:nvPr/>
        </p:nvPicPr>
        <p:blipFill rotWithShape="1">
          <a:blip r:embed="rId10">
            <a:extLst>
              <a:ext uri="{28A0092B-C50C-407E-A947-70E740481C1C}">
                <a14:useLocalDpi xmlns:a14="http://schemas.microsoft.com/office/drawing/2010/main" val="0"/>
              </a:ext>
            </a:extLst>
          </a:blip>
          <a:srcRect l="12071" t="13859" r="72820" b="56956"/>
          <a:stretch>
            <a:fillRect/>
          </a:stretch>
        </p:blipFill>
        <p:spPr>
          <a:xfrm>
            <a:off x="709507" y="5072737"/>
            <a:ext cx="1259423" cy="1192509"/>
          </a:xfrm>
          <a:prstGeom prst="rect">
            <a:avLst/>
          </a:prstGeom>
        </p:spPr>
      </p:pic>
      <p:pic>
        <p:nvPicPr>
          <p:cNvPr id="29" name="图片 28"/>
          <p:cNvPicPr>
            <a:picLocks noChangeAspect="1"/>
          </p:cNvPicPr>
          <p:nvPr/>
        </p:nvPicPr>
        <p:blipFill rotWithShape="1">
          <a:blip r:embed="rId10">
            <a:extLst>
              <a:ext uri="{28A0092B-C50C-407E-A947-70E740481C1C}">
                <a14:useLocalDpi xmlns:a14="http://schemas.microsoft.com/office/drawing/2010/main" val="0"/>
              </a:ext>
            </a:extLst>
          </a:blip>
          <a:srcRect l="12071" t="13859" r="72820" b="56956"/>
          <a:stretch>
            <a:fillRect/>
          </a:stretch>
        </p:blipFill>
        <p:spPr>
          <a:xfrm>
            <a:off x="709507" y="1659446"/>
            <a:ext cx="1259423" cy="11925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38338" y="1401415"/>
            <a:ext cx="10186812" cy="715453"/>
            <a:chOff x="1002594" y="5475287"/>
            <a:chExt cx="10186812" cy="715453"/>
          </a:xfrm>
        </p:grpSpPr>
        <p:grpSp>
          <p:nvGrpSpPr>
            <p:cNvPr id="4" name="组合 3"/>
            <p:cNvGrpSpPr/>
            <p:nvPr/>
          </p:nvGrpSpPr>
          <p:grpSpPr>
            <a:xfrm>
              <a:off x="1002594" y="5475287"/>
              <a:ext cx="10186812" cy="715453"/>
              <a:chOff x="1452738" y="1903922"/>
              <a:chExt cx="10186812" cy="715453"/>
            </a:xfrm>
          </p:grpSpPr>
          <p:sp>
            <p:nvSpPr>
              <p:cNvPr id="11" name="平行四边形 10"/>
              <p:cNvSpPr/>
              <p:nvPr/>
            </p:nvSpPr>
            <p:spPr>
              <a:xfrm>
                <a:off x="1452738" y="1903922"/>
                <a:ext cx="10186812" cy="715453"/>
              </a:xfrm>
              <a:prstGeom prst="parallelogram">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sz="2400" b="1" spc="300" dirty="0">
                  <a:solidFill>
                    <a:schemeClr val="bg1"/>
                  </a:solidFill>
                  <a:latin typeface="微软雅黑" panose="020B0503020204020204" pitchFamily="34" charset="-122"/>
                  <a:ea typeface="微软雅黑" panose="020B0503020204020204" pitchFamily="34" charset="-122"/>
                </a:endParaRPr>
              </a:p>
            </p:txBody>
          </p:sp>
          <p:sp>
            <p:nvSpPr>
              <p:cNvPr id="13" name="椭圆 12"/>
              <p:cNvSpPr/>
              <p:nvPr/>
            </p:nvSpPr>
            <p:spPr>
              <a:xfrm>
                <a:off x="1745076" y="2026447"/>
                <a:ext cx="505838" cy="505838"/>
              </a:xfrm>
              <a:prstGeom prst="ellipse">
                <a:avLst/>
              </a:prstGeom>
              <a:solidFill>
                <a:srgbClr val="FFFE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rgbClr val="7E0001"/>
                    </a:solidFill>
                    <a:latin typeface="Times New Roman" panose="02020603050405020304" pitchFamily="18" charset="0"/>
                    <a:ea typeface="微软雅黑" panose="020B0503020204020204" pitchFamily="34" charset="-122"/>
                    <a:cs typeface="Times New Roman" panose="02020603050405020304" pitchFamily="18" charset="0"/>
                  </a:rPr>
                  <a:t>5</a:t>
                </a:r>
                <a:endParaRPr lang="zh-CN" altLang="en-US" sz="2000" b="1" dirty="0">
                  <a:solidFill>
                    <a:srgbClr val="7E000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6" name="文本框 5"/>
            <p:cNvSpPr txBox="1"/>
            <p:nvPr/>
          </p:nvSpPr>
          <p:spPr>
            <a:xfrm>
              <a:off x="1962150" y="5624933"/>
              <a:ext cx="9227256" cy="461665"/>
            </a:xfrm>
            <a:prstGeom prst="rect">
              <a:avLst/>
            </a:prstGeom>
            <a:noFill/>
          </p:spPr>
          <p:txBody>
            <a:bodyPr wrap="square">
              <a:spAutoFit/>
            </a:bodyPr>
            <a:lstStyle/>
            <a:p>
              <a:pPr algn="just"/>
              <a:r>
                <a:rPr lang="zh-CN" altLang="en-US" sz="2400" b="1" spc="-100" dirty="0">
                  <a:solidFill>
                    <a:schemeClr val="bg1"/>
                  </a:solidFill>
                  <a:latin typeface="微软雅黑" panose="020B0503020204020204" pitchFamily="34" charset="-122"/>
                  <a:ea typeface="微软雅黑" panose="020B0503020204020204" pitchFamily="34" charset="-122"/>
                </a:rPr>
                <a:t>实现中华民族伟大复兴中国梦是铸牢中华民族共同体意识的</a:t>
              </a:r>
              <a:r>
                <a:rPr lang="zh-CN" altLang="en-US" sz="2400" b="1" spc="300" dirty="0">
                  <a:solidFill>
                    <a:srgbClr val="FFC000"/>
                  </a:solidFill>
                  <a:latin typeface="微软雅黑" panose="020B0503020204020204" pitchFamily="34" charset="-122"/>
                  <a:ea typeface="微软雅黑" panose="020B0503020204020204" pitchFamily="34" charset="-122"/>
                </a:rPr>
                <a:t>根本目标</a:t>
              </a:r>
              <a:endParaRPr lang="zh-CN" altLang="en-US" sz="2400" b="1" spc="300" dirty="0">
                <a:solidFill>
                  <a:srgbClr val="FFC000"/>
                </a:solidFill>
                <a:latin typeface="微软雅黑" panose="020B0503020204020204" pitchFamily="34" charset="-122"/>
                <a:ea typeface="微软雅黑" panose="020B0503020204020204" pitchFamily="34" charset="-122"/>
              </a:endParaRPr>
            </a:p>
          </p:txBody>
        </p:sp>
      </p:grpSp>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三、准确领会铸牢中华民族共同体意识的丰富内涵</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文本框 8"/>
          <p:cNvSpPr txBox="1"/>
          <p:nvPr/>
        </p:nvSpPr>
        <p:spPr>
          <a:xfrm>
            <a:off x="4494754" y="2715151"/>
            <a:ext cx="6696076" cy="3367397"/>
          </a:xfrm>
          <a:prstGeom prst="rect">
            <a:avLst/>
          </a:prstGeom>
          <a:noFill/>
        </p:spPr>
        <p:txBody>
          <a:bodyPr wrap="square">
            <a:spAutoFit/>
          </a:bodyPr>
          <a:lstStyle>
            <a:defPPr>
              <a:defRPr lang="zh-CN"/>
            </a:defPPr>
            <a:lvl1pPr indent="381000" algn="just">
              <a:lnSpc>
                <a:spcPct val="1500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u"/>
            </a:pPr>
            <a:r>
              <a:rPr lang="zh-CN" altLang="en-US" dirty="0"/>
              <a:t>习近平总书记强调，铸牢中华民族共同体意识是实现中华民族伟大复兴的必然要求，只有铸牢中华民族共同体意识，才能有效应对实现中华民族伟大复兴过程中民族领域可能发生的风险挑战，才能为党和国家兴旺发达、长治久安提供重要思想保证。</a:t>
            </a:r>
            <a:endParaRPr lang="en-US" altLang="zh-CN" dirty="0"/>
          </a:p>
          <a:p>
            <a:pPr marL="285750" indent="-285750">
              <a:buFont typeface="Wingdings" panose="05000000000000000000" pitchFamily="2" charset="2"/>
              <a:buChar char="u"/>
            </a:pPr>
            <a:r>
              <a:rPr lang="zh-CN" altLang="en-US" dirty="0"/>
              <a:t>实现中华民族伟大复兴的中国梦，就要以铸牢中华民族共同体意识为主线，把民族团结进步工作作为基础性事业抓紧抓好。</a:t>
            </a:r>
            <a:endParaRPr lang="zh-CN" altLang="en-US" dirty="0"/>
          </a:p>
        </p:txBody>
      </p:sp>
      <p:pic>
        <p:nvPicPr>
          <p:cNvPr id="22" name="图片 21"/>
          <p:cNvPicPr>
            <a:picLocks noChangeAspect="1"/>
          </p:cNvPicPr>
          <p:nvPr/>
        </p:nvPicPr>
        <p:blipFill rotWithShape="1">
          <a:blip r:embed="rId1">
            <a:extLst>
              <a:ext uri="{28A0092B-C50C-407E-A947-70E740481C1C}">
                <a14:useLocalDpi xmlns:a14="http://schemas.microsoft.com/office/drawing/2010/main" val="0"/>
              </a:ext>
            </a:extLst>
          </a:blip>
          <a:srcRect l="19767" r="20606"/>
          <a:stretch>
            <a:fillRect/>
          </a:stretch>
        </p:blipFill>
        <p:spPr>
          <a:xfrm>
            <a:off x="538338" y="2715151"/>
            <a:ext cx="3824112" cy="36687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三、准确领会铸牢中华民族共同体意识的丰富内涵</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文本框 3"/>
          <p:cNvSpPr txBox="1"/>
          <p:nvPr/>
        </p:nvSpPr>
        <p:spPr>
          <a:xfrm>
            <a:off x="752476" y="1302041"/>
            <a:ext cx="10584656" cy="1974708"/>
          </a:xfrm>
          <a:prstGeom prst="rect">
            <a:avLst/>
          </a:prstGeom>
          <a:noFill/>
        </p:spPr>
        <p:txBody>
          <a:bodyPr wrap="square">
            <a:spAutoFit/>
          </a:bodyPr>
          <a:lstStyle>
            <a:defPPr>
              <a:defRPr lang="zh-CN"/>
            </a:defPPr>
            <a:lvl1pPr indent="381000" algn="just">
              <a:lnSpc>
                <a:spcPts val="38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r>
              <a:rPr lang="zh-CN" altLang="en-US" dirty="0"/>
              <a:t> 要全面贯彻新时代党的民族理论和民族政策，坚持共同团结奋斗、共同繁荣发展，促进各民族像石榴籽一样紧紧抱在一起，更加紧密地团结在以习近平同志为核心的党中央周围，坚定信心，不断推进我国民族团结进步事业向前发展，不断推进国家治理体系和治理能力现代化，为实现第二个“一百年”奋斗目标、实现中华民族伟大复兴中国梦的目标不断奋进。</a:t>
            </a:r>
            <a:endParaRPr lang="zh-CN" altLang="zh-CN" dirty="0"/>
          </a:p>
        </p:txBody>
      </p:sp>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l="4297" t="17558" r="2266" b="17908"/>
          <a:stretch>
            <a:fillRect/>
          </a:stretch>
        </p:blipFill>
        <p:spPr>
          <a:xfrm>
            <a:off x="1190625" y="3619500"/>
            <a:ext cx="9783574" cy="2921977"/>
          </a:xfrm>
          <a:prstGeom prst="rect">
            <a:avLst/>
          </a:prstGeom>
        </p:spPr>
      </p:pic>
      <p:pic>
        <p:nvPicPr>
          <p:cNvPr id="7" name="Picture 2" descr="D:\文档创作\PPT\图标\中国梦.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39250" y="3131269"/>
            <a:ext cx="1435956" cy="1956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0" y="0"/>
            <a:ext cx="12191999" cy="6858000"/>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0" y="3071568"/>
            <a:ext cx="12192000" cy="3786431"/>
          </a:xfrm>
          <a:prstGeom prst="rect">
            <a:avLst/>
          </a:prstGeom>
        </p:spPr>
      </p:pic>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9190038" y="232853"/>
            <a:ext cx="3000374" cy="1111746"/>
          </a:xfrm>
          <a:prstGeom prst="rect">
            <a:avLst/>
          </a:prstGeom>
        </p:spPr>
      </p:pic>
      <p:sp>
        <p:nvSpPr>
          <p:cNvPr id="8" name="MH_Number_1">
            <a:hlinkClick r:id="" action="ppaction://noaction"/>
          </p:cNvPr>
          <p:cNvSpPr/>
          <p:nvPr>
            <p:custDataLst>
              <p:tags r:id="rId4"/>
            </p:custDataLst>
          </p:nvPr>
        </p:nvSpPr>
        <p:spPr>
          <a:xfrm>
            <a:off x="5285493" y="652850"/>
            <a:ext cx="1619426" cy="1440161"/>
          </a:xfrm>
          <a:custGeom>
            <a:avLst/>
            <a:gdLst>
              <a:gd name="connsiteX0" fmla="*/ 526212 w 637677"/>
              <a:gd name="connsiteY0" fmla="*/ 172430 h 540060"/>
              <a:gd name="connsiteX1" fmla="*/ 541643 w 637677"/>
              <a:gd name="connsiteY1" fmla="*/ 172430 h 540060"/>
              <a:gd name="connsiteX2" fmla="*/ 637677 w 637677"/>
              <a:gd name="connsiteY2" fmla="*/ 270030 h 540060"/>
              <a:gd name="connsiteX3" fmla="*/ 541643 w 637677"/>
              <a:gd name="connsiteY3" fmla="*/ 367630 h 540060"/>
              <a:gd name="connsiteX4" fmla="*/ 526212 w 637677"/>
              <a:gd name="connsiteY4" fmla="*/ 367630 h 540060"/>
              <a:gd name="connsiteX5" fmla="*/ 622246 w 637677"/>
              <a:gd name="connsiteY5" fmla="*/ 270030 h 540060"/>
              <a:gd name="connsiteX6" fmla="*/ 96034 w 637677"/>
              <a:gd name="connsiteY6" fmla="*/ 172430 h 540060"/>
              <a:gd name="connsiteX7" fmla="*/ 111465 w 637677"/>
              <a:gd name="connsiteY7" fmla="*/ 172430 h 540060"/>
              <a:gd name="connsiteX8" fmla="*/ 15431 w 637677"/>
              <a:gd name="connsiteY8" fmla="*/ 270030 h 540060"/>
              <a:gd name="connsiteX9" fmla="*/ 111465 w 637677"/>
              <a:gd name="connsiteY9" fmla="*/ 367630 h 540060"/>
              <a:gd name="connsiteX10" fmla="*/ 96034 w 637677"/>
              <a:gd name="connsiteY10" fmla="*/ 367630 h 540060"/>
              <a:gd name="connsiteX11" fmla="*/ 0 w 637677"/>
              <a:gd name="connsiteY11" fmla="*/ 270030 h 540060"/>
              <a:gd name="connsiteX12" fmla="*/ 318838 w 637677"/>
              <a:gd name="connsiteY12" fmla="*/ 0 h 540060"/>
              <a:gd name="connsiteX13" fmla="*/ 588868 w 637677"/>
              <a:gd name="connsiteY13" fmla="*/ 270030 h 540060"/>
              <a:gd name="connsiteX14" fmla="*/ 318838 w 637677"/>
              <a:gd name="connsiteY14" fmla="*/ 540060 h 540060"/>
              <a:gd name="connsiteX15" fmla="*/ 48808 w 637677"/>
              <a:gd name="connsiteY15" fmla="*/ 270030 h 54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7677" h="540060">
                <a:moveTo>
                  <a:pt x="526212" y="172430"/>
                </a:moveTo>
                <a:lnTo>
                  <a:pt x="541643" y="172430"/>
                </a:lnTo>
                <a:lnTo>
                  <a:pt x="637677" y="270030"/>
                </a:lnTo>
                <a:lnTo>
                  <a:pt x="541643" y="367630"/>
                </a:lnTo>
                <a:lnTo>
                  <a:pt x="526212" y="367630"/>
                </a:lnTo>
                <a:lnTo>
                  <a:pt x="622246" y="270030"/>
                </a:lnTo>
                <a:close/>
                <a:moveTo>
                  <a:pt x="96034" y="172430"/>
                </a:moveTo>
                <a:lnTo>
                  <a:pt x="111465" y="172430"/>
                </a:lnTo>
                <a:lnTo>
                  <a:pt x="15431" y="270030"/>
                </a:lnTo>
                <a:lnTo>
                  <a:pt x="111465" y="367630"/>
                </a:lnTo>
                <a:lnTo>
                  <a:pt x="96034" y="367630"/>
                </a:lnTo>
                <a:lnTo>
                  <a:pt x="0" y="270030"/>
                </a:lnTo>
                <a:close/>
                <a:moveTo>
                  <a:pt x="318838" y="0"/>
                </a:moveTo>
                <a:lnTo>
                  <a:pt x="588868" y="270030"/>
                </a:lnTo>
                <a:lnTo>
                  <a:pt x="318838" y="540060"/>
                </a:lnTo>
                <a:lnTo>
                  <a:pt x="48808" y="27003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6000" b="1" dirty="0">
                <a:solidFill>
                  <a:srgbClr val="F3D991"/>
                </a:solidFill>
                <a:latin typeface="Impact" panose="020B0806030902050204" pitchFamily="34" charset="0"/>
                <a:ea typeface="思源黑体 CN Heavy" panose="020B0A00000000000000" pitchFamily="34" charset="-122"/>
                <a:cs typeface="Times New Roman" panose="02020603050405020304" pitchFamily="18" charset="0"/>
              </a:rPr>
              <a:t>4</a:t>
            </a:r>
            <a:endParaRPr lang="en-US" altLang="zh-CN" sz="6000" b="1" dirty="0">
              <a:solidFill>
                <a:srgbClr val="F3D991"/>
              </a:solidFill>
              <a:latin typeface="Impact" panose="020B0806030902050204" pitchFamily="34" charset="0"/>
              <a:ea typeface="思源黑体 CN Heavy" panose="020B0A00000000000000" pitchFamily="34" charset="-122"/>
              <a:cs typeface="Times New Roman" panose="02020603050405020304" pitchFamily="18" charset="0"/>
            </a:endParaRPr>
          </a:p>
        </p:txBody>
      </p:sp>
      <p:pic>
        <p:nvPicPr>
          <p:cNvPr id="9" name="图片 8"/>
          <p:cNvPicPr>
            <a:picLocks noChangeAspect="1"/>
          </p:cNvPicPr>
          <p:nvPr/>
        </p:nvPicPr>
        <p:blipFill>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765238" y="2324510"/>
            <a:ext cx="6659937" cy="470748"/>
          </a:xfrm>
          <a:prstGeom prst="rect">
            <a:avLst/>
          </a:prstGeom>
        </p:spPr>
      </p:pic>
      <p:sp>
        <p:nvSpPr>
          <p:cNvPr id="3" name="文本框 2"/>
          <p:cNvSpPr txBox="1"/>
          <p:nvPr/>
        </p:nvSpPr>
        <p:spPr>
          <a:xfrm>
            <a:off x="949175" y="3071569"/>
            <a:ext cx="10572125" cy="1754326"/>
          </a:xfrm>
          <a:prstGeom prst="rect">
            <a:avLst/>
          </a:prstGeom>
          <a:noFill/>
        </p:spPr>
        <p:txBody>
          <a:bodyPr wrap="none" rtlCol="0">
            <a:spAutoFit/>
          </a:bodyPr>
          <a:lstStyle/>
          <a:p>
            <a:pPr algn="ctr"/>
            <a:r>
              <a:rPr lang="zh-CN" altLang="en-US" sz="5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sym typeface="Arial" panose="020B0604020202020204" pitchFamily="34" charset="0"/>
              </a:rPr>
              <a:t>牢牢把握铸牢中华民族共同体意识</a:t>
            </a:r>
            <a:endParaRPr lang="en-US" altLang="zh-CN" sz="5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sym typeface="Arial" panose="020B0604020202020204" pitchFamily="34" charset="0"/>
            </a:endParaRPr>
          </a:p>
          <a:p>
            <a:pPr algn="ctr"/>
            <a:r>
              <a:rPr lang="zh-CN" altLang="en-US" sz="5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sym typeface="Arial" panose="020B0604020202020204" pitchFamily="34" charset="0"/>
              </a:rPr>
              <a:t>的实践途径</a:t>
            </a:r>
            <a:endParaRPr lang="zh-CN" altLang="en-US" sz="5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36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16" presetClass="entr" presetSubtype="21"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par>
                          <p:cTn id="15" fill="hold">
                            <p:stCondLst>
                              <p:cond delay="1500"/>
                            </p:stCondLst>
                            <p:childTnLst>
                              <p:par>
                                <p:cTn id="16" presetID="49" presetClass="entr" presetSubtype="0" decel="10000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 calcmode="lin" valueType="num">
                                      <p:cBhvr>
                                        <p:cTn id="20" dur="500" fill="hold"/>
                                        <p:tgtEl>
                                          <p:spTgt spid="3"/>
                                        </p:tgtEl>
                                        <p:attrNameLst>
                                          <p:attrName>style.rotation</p:attrName>
                                        </p:attrNameLst>
                                      </p:cBhvr>
                                      <p:tavLst>
                                        <p:tav tm="0">
                                          <p:val>
                                            <p:fltVal val="360"/>
                                          </p:val>
                                        </p:tav>
                                        <p:tav tm="100000">
                                          <p:val>
                                            <p:fltVal val="0"/>
                                          </p:val>
                                        </p:tav>
                                      </p:tavLst>
                                    </p:anim>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四、牢牢把握铸牢中华民族共同体意识的实践途径</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2" name="组合 1"/>
          <p:cNvGrpSpPr/>
          <p:nvPr/>
        </p:nvGrpSpPr>
        <p:grpSpPr>
          <a:xfrm>
            <a:off x="260984" y="1644650"/>
            <a:ext cx="4872991" cy="622300"/>
            <a:chOff x="260984" y="1644650"/>
            <a:chExt cx="6566490" cy="796290"/>
          </a:xfrm>
        </p:grpSpPr>
        <p:sp>
          <p:nvSpPr>
            <p:cNvPr id="3" name="矩形 2"/>
            <p:cNvSpPr/>
            <p:nvPr/>
          </p:nvSpPr>
          <p:spPr>
            <a:xfrm>
              <a:off x="260984" y="1644650"/>
              <a:ext cx="6566490" cy="7962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spc="100" dirty="0">
                  <a:latin typeface="微软雅黑" panose="020B0503020204020204" pitchFamily="34" charset="-122"/>
                  <a:ea typeface="微软雅黑" panose="020B0503020204020204" pitchFamily="34" charset="-122"/>
                  <a:sym typeface="+mn-lt"/>
                </a:rPr>
                <a:t>   党的二十大报告中提出</a:t>
              </a:r>
              <a:endParaRPr lang="zh-CN" altLang="en-US" sz="2800" b="1" spc="100" dirty="0">
                <a:latin typeface="微软雅黑" panose="020B0503020204020204" pitchFamily="34" charset="-122"/>
                <a:ea typeface="微软雅黑" panose="020B0503020204020204" pitchFamily="34" charset="-122"/>
              </a:endParaRPr>
            </a:p>
          </p:txBody>
        </p:sp>
        <p:sp>
          <p:nvSpPr>
            <p:cNvPr id="4" name="Freeform 5"/>
            <p:cNvSpPr/>
            <p:nvPr/>
          </p:nvSpPr>
          <p:spPr bwMode="auto">
            <a:xfrm>
              <a:off x="488445" y="1778417"/>
              <a:ext cx="406905" cy="440908"/>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F00"/>
            </a:solidFill>
            <a:ln>
              <a:noFill/>
            </a:ln>
            <a:effec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字魂58号-创中黑-Regular" panose="00000500000000000000" pitchFamily="2" charset="-122"/>
              </a:endParaRPr>
            </a:p>
          </p:txBody>
        </p:sp>
      </p:grpSp>
      <p:grpSp>
        <p:nvGrpSpPr>
          <p:cNvPr id="5" name="组合 4"/>
          <p:cNvGrpSpPr/>
          <p:nvPr/>
        </p:nvGrpSpPr>
        <p:grpSpPr>
          <a:xfrm>
            <a:off x="895351" y="2697718"/>
            <a:ext cx="10613060" cy="1893333"/>
            <a:chOff x="542908" y="1964672"/>
            <a:chExt cx="7145516" cy="2875940"/>
          </a:xfrm>
        </p:grpSpPr>
        <p:sp>
          <p:nvSpPr>
            <p:cNvPr id="6" name="13"/>
            <p:cNvSpPr/>
            <p:nvPr/>
          </p:nvSpPr>
          <p:spPr>
            <a:xfrm>
              <a:off x="542908" y="2483961"/>
              <a:ext cx="6912247" cy="2356651"/>
            </a:xfrm>
            <a:prstGeom prst="roundRect">
              <a:avLst>
                <a:gd name="adj" fmla="val 3294"/>
              </a:avLst>
            </a:prstGeom>
            <a:solidFill>
              <a:srgbClr val="D52C23"/>
            </a:solidFill>
            <a:ln w="6350" cap="flat" cmpd="sng" algn="ctr">
              <a:solidFill>
                <a:srgbClr val="D74945"/>
              </a:solidFill>
              <a:prstDash val="solid"/>
              <a:miter lim="800000"/>
            </a:ln>
            <a:effectLst>
              <a:outerShdw blurRad="317500" dist="38100" dir="2700000" algn="tl" rotWithShape="0">
                <a:srgbClr val="363636">
                  <a:lumMod val="75000"/>
                  <a:lumOff val="25000"/>
                  <a:alpha val="1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sp>
          <p:nvSpPr>
            <p:cNvPr id="7" name="14"/>
            <p:cNvSpPr/>
            <p:nvPr/>
          </p:nvSpPr>
          <p:spPr>
            <a:xfrm>
              <a:off x="689279" y="2171005"/>
              <a:ext cx="6900582" cy="2477774"/>
            </a:xfrm>
            <a:prstGeom prst="roundRect">
              <a:avLst>
                <a:gd name="adj" fmla="val 3294"/>
              </a:avLst>
            </a:prstGeom>
            <a:solidFill>
              <a:schemeClr val="accent2">
                <a:lumMod val="20000"/>
                <a:lumOff val="80000"/>
              </a:schemeClr>
            </a:solidFill>
            <a:ln w="6350" cap="flat" cmpd="sng" algn="ctr">
              <a:solidFill>
                <a:srgbClr val="D74945"/>
              </a:solidFill>
              <a:prstDash val="solid"/>
              <a:miter lim="800000"/>
            </a:ln>
            <a:effectLst>
              <a:outerShdw blurRad="317500" dist="38100" dir="2700000" algn="tl" rotWithShape="0">
                <a:srgbClr val="363636">
                  <a:lumMod val="75000"/>
                  <a:lumOff val="25000"/>
                  <a:alpha val="1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cs typeface="+mn-cs"/>
              </a:endParaRPr>
            </a:p>
          </p:txBody>
        </p:sp>
        <p:grpSp>
          <p:nvGrpSpPr>
            <p:cNvPr id="8" name="15"/>
            <p:cNvGrpSpPr/>
            <p:nvPr/>
          </p:nvGrpSpPr>
          <p:grpSpPr>
            <a:xfrm>
              <a:off x="7356730" y="1964672"/>
              <a:ext cx="331694" cy="602408"/>
              <a:chOff x="7817895" y="1547728"/>
              <a:chExt cx="361003" cy="644392"/>
            </a:xfrm>
          </p:grpSpPr>
          <p:sp>
            <p:nvSpPr>
              <p:cNvPr id="11" name="15-1"/>
              <p:cNvSpPr/>
              <p:nvPr/>
            </p:nvSpPr>
            <p:spPr>
              <a:xfrm>
                <a:off x="7817895" y="1547728"/>
                <a:ext cx="361003" cy="644392"/>
              </a:xfrm>
              <a:prstGeom prst="ellipse">
                <a:avLst/>
              </a:prstGeom>
              <a:solidFill>
                <a:srgbClr val="D52C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15-2"/>
              <p:cNvSpPr txBox="1"/>
              <p:nvPr/>
            </p:nvSpPr>
            <p:spPr>
              <a:xfrm rot="10800000">
                <a:off x="7906139" y="1707639"/>
                <a:ext cx="172519" cy="333662"/>
              </a:xfrm>
              <a:custGeom>
                <a:avLst/>
                <a:gdLst/>
                <a:ahLst/>
                <a:cxnLst/>
                <a:rect l="l" t="t" r="r" b="b"/>
                <a:pathLst>
                  <a:path w="976126" h="719770">
                    <a:moveTo>
                      <a:pt x="916967" y="0"/>
                    </a:moveTo>
                    <a:lnTo>
                      <a:pt x="966266" y="69019"/>
                    </a:lnTo>
                    <a:cubicBezTo>
                      <a:pt x="861094" y="134751"/>
                      <a:pt x="792075" y="197197"/>
                      <a:pt x="759209" y="256356"/>
                    </a:cubicBezTo>
                    <a:cubicBezTo>
                      <a:pt x="732916" y="308942"/>
                      <a:pt x="746063" y="335235"/>
                      <a:pt x="798649" y="335235"/>
                    </a:cubicBezTo>
                    <a:cubicBezTo>
                      <a:pt x="910394" y="354955"/>
                      <a:pt x="969553" y="417401"/>
                      <a:pt x="976126" y="522572"/>
                    </a:cubicBezTo>
                    <a:cubicBezTo>
                      <a:pt x="962980" y="640891"/>
                      <a:pt x="893961" y="706623"/>
                      <a:pt x="769069" y="719770"/>
                    </a:cubicBezTo>
                    <a:cubicBezTo>
                      <a:pt x="631031" y="713196"/>
                      <a:pt x="558725" y="631031"/>
                      <a:pt x="552152" y="473273"/>
                    </a:cubicBezTo>
                    <a:cubicBezTo>
                      <a:pt x="552152" y="262929"/>
                      <a:pt x="673757" y="105172"/>
                      <a:pt x="916967" y="0"/>
                    </a:cubicBezTo>
                    <a:close/>
                    <a:moveTo>
                      <a:pt x="364815" y="0"/>
                    </a:moveTo>
                    <a:lnTo>
                      <a:pt x="423974" y="69019"/>
                    </a:lnTo>
                    <a:cubicBezTo>
                      <a:pt x="305656" y="141324"/>
                      <a:pt x="233350" y="203770"/>
                      <a:pt x="207057" y="256356"/>
                    </a:cubicBezTo>
                    <a:cubicBezTo>
                      <a:pt x="193911" y="308942"/>
                      <a:pt x="207057" y="335235"/>
                      <a:pt x="246496" y="335235"/>
                    </a:cubicBezTo>
                    <a:cubicBezTo>
                      <a:pt x="358241" y="348381"/>
                      <a:pt x="417401" y="410827"/>
                      <a:pt x="423974" y="522572"/>
                    </a:cubicBezTo>
                    <a:cubicBezTo>
                      <a:pt x="417401" y="647464"/>
                      <a:pt x="348382" y="713196"/>
                      <a:pt x="216917" y="719770"/>
                    </a:cubicBezTo>
                    <a:cubicBezTo>
                      <a:pt x="78879" y="706623"/>
                      <a:pt x="6573" y="624458"/>
                      <a:pt x="0" y="473273"/>
                    </a:cubicBezTo>
                    <a:cubicBezTo>
                      <a:pt x="0" y="269503"/>
                      <a:pt x="121605" y="111745"/>
                      <a:pt x="364815"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defPPr>
                  <a:defRPr lang="en-US"/>
                </a:defPPr>
                <a:lvl1pPr>
                  <a:defRPr sz="19900">
                    <a:solidFill>
                      <a:schemeClr val="tx1">
                        <a:lumMod val="75000"/>
                        <a:lumOff val="25000"/>
                      </a:schemeClr>
                    </a:solidFill>
                    <a:latin typeface="方正颜宋简体_中" panose="02000000000000000000" pitchFamily="2" charset="-122"/>
                    <a:ea typeface="方正颜宋简体_中" panose="020000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99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9" name="16"/>
            <p:cNvSpPr/>
            <p:nvPr/>
          </p:nvSpPr>
          <p:spPr>
            <a:xfrm>
              <a:off x="857147" y="2547828"/>
              <a:ext cx="6426398" cy="1724127"/>
            </a:xfrm>
            <a:prstGeom prst="rect">
              <a:avLst/>
            </a:prstGeom>
          </p:spPr>
          <p:txBody>
            <a:bodyPr wrap="square">
              <a:spAutoFit/>
            </a:bodyPr>
            <a:lstStyle/>
            <a:p>
              <a:pPr lvl="0" algn="just">
                <a:lnSpc>
                  <a:spcPct val="150000"/>
                </a:lnSpc>
                <a:defRPr/>
              </a:pPr>
              <a:r>
                <a:rPr lang="zh-CN" altLang="en-US" sz="2400" b="1"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sym typeface="+mn-lt"/>
                </a:rPr>
                <a:t>      以铸牢中华民族共同体意识为主线，坚定不移走中国特色解决民族问题的正确道路。</a:t>
              </a:r>
              <a:endParaRPr lang="zh-CN" altLang="en-US" sz="2400" b="1"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sym typeface="+mn-lt"/>
              </a:endParaRPr>
            </a:p>
          </p:txBody>
        </p:sp>
      </p:grpSp>
      <p:sp>
        <p:nvSpPr>
          <p:cNvPr id="14" name="文本框 13"/>
          <p:cNvSpPr txBox="1"/>
          <p:nvPr/>
        </p:nvSpPr>
        <p:spPr>
          <a:xfrm>
            <a:off x="2503922" y="5007529"/>
            <a:ext cx="8965283" cy="1048172"/>
          </a:xfrm>
          <a:prstGeom prst="rect">
            <a:avLst/>
          </a:prstGeom>
        </p:spPr>
        <p:txBody>
          <a:bodyPr wrap="square">
            <a:spAutoFit/>
          </a:bodyPr>
          <a:lstStyle>
            <a:defPPr>
              <a:defRPr lang="zh-CN"/>
            </a:defPPr>
            <a:lvl1pPr lvl="0" algn="just">
              <a:lnSpc>
                <a:spcPct val="150000"/>
              </a:lnSpc>
              <a:defRPr sz="2800" b="1"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algn="ctr"/>
            <a:r>
              <a:rPr lang="zh-CN" altLang="en-US" sz="2200" dirty="0"/>
              <a:t>铸牢中华民族共同体意识、推进新时代党的民族工作高质量发展，</a:t>
            </a:r>
            <a:endParaRPr lang="en-US" altLang="zh-CN" sz="2200" dirty="0"/>
          </a:p>
          <a:p>
            <a:pPr algn="ctr"/>
            <a:r>
              <a:rPr lang="zh-CN" altLang="en-US" sz="2200" dirty="0"/>
              <a:t>是全党全国各族人民的共同任务！！</a:t>
            </a:r>
            <a:endParaRPr lang="zh-CN" altLang="en-US" sz="2200" dirty="0"/>
          </a:p>
        </p:txBody>
      </p:sp>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6641" y="4797081"/>
            <a:ext cx="1677281" cy="167728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四、牢牢把握铸牢中华民族共同体意识的实践途径</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文本框 13"/>
          <p:cNvSpPr txBox="1"/>
          <p:nvPr/>
        </p:nvSpPr>
        <p:spPr>
          <a:xfrm>
            <a:off x="735849" y="1220705"/>
            <a:ext cx="10410825" cy="2040255"/>
          </a:xfrm>
          <a:prstGeom prst="rect">
            <a:avLst/>
          </a:prstGeom>
          <a:noFill/>
        </p:spPr>
        <p:txBody>
          <a:bodyPr wrap="square">
            <a:spAutoFit/>
          </a:bodyPr>
          <a:lstStyle>
            <a:defPPr>
              <a:defRPr lang="zh-CN"/>
            </a:defPPr>
            <a:lvl1pPr indent="381000" algn="just">
              <a:lnSpc>
                <a:spcPct val="1500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a:lnSpc>
                <a:spcPts val="3800"/>
              </a:lnSpc>
            </a:pPr>
            <a:r>
              <a:rPr lang="zh-CN" altLang="en-US" sz="2000" dirty="0"/>
              <a:t>  我们要深入学习贯彻习近平总书记关于铸牢中华民族共同体意识的重要指示精神，深入学习贯彻党的二十大、二十届三中全会和二十届四中全</a:t>
            </a:r>
            <a:r>
              <a:rPr lang="zh-CN" altLang="en-US" sz="2000" dirty="0"/>
              <a:t>会精神，聚焦推进中国式现代化主题，把牢主线要求，以改革创新精神铸牢中华民族共同体意识，增强新时代中华民族凝聚力，奋力谱写中国式现代化新篇章。</a:t>
            </a:r>
            <a:endParaRPr lang="zh-CN" altLang="zh-CN" sz="2000" dirty="0"/>
          </a:p>
        </p:txBody>
      </p:sp>
      <p:pic>
        <p:nvPicPr>
          <p:cNvPr id="13314"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76262" y="4448813"/>
            <a:ext cx="3133725" cy="18582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331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06468" y="4457700"/>
            <a:ext cx="3121863" cy="18582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331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4812" y="4448813"/>
            <a:ext cx="3121862" cy="18714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箭头: 右 1"/>
          <p:cNvSpPr/>
          <p:nvPr/>
        </p:nvSpPr>
        <p:spPr>
          <a:xfrm>
            <a:off x="340518" y="3057526"/>
            <a:ext cx="11508582" cy="1511150"/>
          </a:xfrm>
          <a:prstGeom prst="rightArrow">
            <a:avLst/>
          </a:prstGeom>
          <a:ln>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3200" b="1" spc="400" dirty="0">
                <a:latin typeface="微软雅黑" panose="020B0503020204020204" pitchFamily="34" charset="-122"/>
                <a:ea typeface="微软雅黑" panose="020B0503020204020204" pitchFamily="34" charset="-122"/>
              </a:rPr>
              <a:t>铸牢中华民族共同体意识</a:t>
            </a:r>
            <a:endParaRPr lang="zh-CN" altLang="en-US" sz="3200" b="1" spc="4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四、牢牢把握铸牢中华民族共同体意识的实践途径</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14" name="组合 13"/>
          <p:cNvGrpSpPr/>
          <p:nvPr/>
        </p:nvGrpSpPr>
        <p:grpSpPr>
          <a:xfrm>
            <a:off x="632618" y="1504077"/>
            <a:ext cx="10749757" cy="635177"/>
            <a:chOff x="874712" y="1399302"/>
            <a:chExt cx="11440203" cy="635177"/>
          </a:xfrm>
        </p:grpSpPr>
        <p:sp>
          <p:nvSpPr>
            <p:cNvPr id="21" name="d17d5220-38b5-4c5b-806a-2792dfa3e0c6"/>
            <p:cNvSpPr/>
            <p:nvPr/>
          </p:nvSpPr>
          <p:spPr>
            <a:xfrm>
              <a:off x="874712" y="1399302"/>
              <a:ext cx="11440203" cy="635177"/>
            </a:xfrm>
            <a:prstGeom prst="roundRect">
              <a:avLst>
                <a:gd name="adj" fmla="val 5912"/>
              </a:avLst>
            </a:prstGeom>
            <a:solidFill>
              <a:schemeClr val="accent1"/>
            </a:solidFill>
            <a:ln w="9525" cap="flat">
              <a:noFill/>
              <a:prstDash val="solid"/>
              <a:miter/>
            </a:ln>
            <a:effectLst/>
          </p:spPr>
          <p:txBody>
            <a:bodyPr rtlCol="0" anchor="ctr"/>
            <a:lstStyle/>
            <a:p>
              <a:pPr algn="ctr"/>
              <a:endParaRPr lang="zh-CN" altLang="en-US" sz="1100" b="1" i="1" dirty="0">
                <a:solidFill>
                  <a:schemeClr val="tx1"/>
                </a:solidFill>
                <a:latin typeface="微软雅黑" panose="020B0503020204020204" pitchFamily="34" charset="-122"/>
                <a:ea typeface="微软雅黑" panose="020B0503020204020204" pitchFamily="34" charset="-122"/>
              </a:endParaRPr>
            </a:p>
          </p:txBody>
        </p:sp>
        <p:sp>
          <p:nvSpPr>
            <p:cNvPr id="22" name="矩形 21"/>
            <p:cNvSpPr/>
            <p:nvPr/>
          </p:nvSpPr>
          <p:spPr>
            <a:xfrm>
              <a:off x="1694454" y="1452305"/>
              <a:ext cx="7260963" cy="559192"/>
            </a:xfrm>
            <a:prstGeom prst="rect">
              <a:avLst/>
            </a:prstGeom>
          </p:spPr>
          <p:txBody>
            <a:bodyPr wrap="square">
              <a:spAutoFit/>
            </a:bodyPr>
            <a:lstStyle/>
            <a:p>
              <a:pPr algn="just">
                <a:lnSpc>
                  <a:spcPct val="118000"/>
                </a:lnSpc>
                <a:buClr>
                  <a:schemeClr val="accent2"/>
                </a:buClr>
              </a:pPr>
              <a:r>
                <a:rPr lang="zh-CN" altLang="en-US" sz="2700" b="1" spc="400" dirty="0">
                  <a:solidFill>
                    <a:srgbClr val="FFFF00"/>
                  </a:solidFill>
                  <a:latin typeface="微软雅黑" panose="020B0503020204020204" pitchFamily="34" charset="-122"/>
                  <a:ea typeface="微软雅黑" panose="020B0503020204020204" pitchFamily="34" charset="-122"/>
                  <a:cs typeface="+mn-ea"/>
                  <a:sym typeface="+mn-lt"/>
                </a:rPr>
                <a:t>带头坚持和加强党的全面领导</a:t>
              </a:r>
              <a:endParaRPr lang="zh-CN" altLang="en-US" sz="2700" b="1" spc="400" dirty="0">
                <a:solidFill>
                  <a:srgbClr val="FFFF00"/>
                </a:solidFill>
                <a:latin typeface="微软雅黑" panose="020B0503020204020204" pitchFamily="34" charset="-122"/>
                <a:ea typeface="微软雅黑" panose="020B0503020204020204" pitchFamily="34" charset="-122"/>
                <a:cs typeface="+mn-ea"/>
                <a:sym typeface="+mn-lt"/>
              </a:endParaRPr>
            </a:p>
          </p:txBody>
        </p:sp>
        <p:sp>
          <p:nvSpPr>
            <p:cNvPr id="23" name="矩形: 圆角 22"/>
            <p:cNvSpPr/>
            <p:nvPr/>
          </p:nvSpPr>
          <p:spPr>
            <a:xfrm>
              <a:off x="1057146" y="1485321"/>
              <a:ext cx="464400" cy="463138"/>
            </a:xfrm>
            <a:prstGeom prst="roundRect">
              <a:avLst>
                <a:gd name="adj" fmla="val 16551"/>
              </a:avLst>
            </a:prstGeom>
            <a:gradFill>
              <a:gsLst>
                <a:gs pos="100000">
                  <a:schemeClr val="accent4"/>
                </a:gs>
                <a:gs pos="56000">
                  <a:schemeClr val="accent2">
                    <a:lumMod val="90000"/>
                    <a:lumOff val="10000"/>
                  </a:schemeClr>
                </a:gs>
              </a:gsLst>
              <a:lin ang="27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n w="19050">
                    <a:noFill/>
                  </a:ln>
                  <a:solidFill>
                    <a:schemeClr val="bg1"/>
                  </a:solidFill>
                  <a:latin typeface="微软雅黑" panose="020B0503020204020204" pitchFamily="34" charset="-122"/>
                  <a:ea typeface="微软雅黑" panose="020B0503020204020204" pitchFamily="34" charset="-122"/>
                </a:rPr>
                <a:t>1</a:t>
              </a:r>
              <a:endParaRPr lang="en-US" altLang="zh-CN" sz="2800" b="1" dirty="0">
                <a:ln w="19050">
                  <a:noFill/>
                </a:ln>
                <a:solidFill>
                  <a:schemeClr val="bg1"/>
                </a:solidFill>
                <a:latin typeface="微软雅黑" panose="020B0503020204020204" pitchFamily="34" charset="-122"/>
                <a:ea typeface="微软雅黑" panose="020B0503020204020204" pitchFamily="34" charset="-122"/>
              </a:endParaRPr>
            </a:p>
          </p:txBody>
        </p:sp>
      </p:grpSp>
      <p:sp>
        <p:nvSpPr>
          <p:cNvPr id="25" name="文本框 24"/>
          <p:cNvSpPr txBox="1"/>
          <p:nvPr/>
        </p:nvSpPr>
        <p:spPr>
          <a:xfrm>
            <a:off x="4479804" y="3424087"/>
            <a:ext cx="6902572" cy="2462021"/>
          </a:xfrm>
          <a:prstGeom prst="rect">
            <a:avLst/>
          </a:prstGeom>
          <a:noFill/>
        </p:spPr>
        <p:txBody>
          <a:bodyPr wrap="square">
            <a:spAutoFit/>
          </a:bodyPr>
          <a:lstStyle>
            <a:defPPr>
              <a:defRPr lang="zh-CN"/>
            </a:defPPr>
            <a:lvl1pPr indent="381000" algn="just">
              <a:lnSpc>
                <a:spcPts val="38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r>
              <a:rPr lang="en-US" altLang="zh-CN" dirty="0"/>
              <a:t> </a:t>
            </a:r>
            <a:r>
              <a:rPr lang="zh-CN" altLang="zh-CN" dirty="0"/>
              <a:t>铸牢中华民族共同体意识，首要的就是加强党对民族工作的集中统一领导</a:t>
            </a:r>
            <a:r>
              <a:rPr lang="zh-CN" altLang="en-US" dirty="0"/>
              <a:t>，</a:t>
            </a:r>
            <a:r>
              <a:rPr lang="zh-CN" altLang="zh-CN" dirty="0"/>
              <a:t>确保中国共产党始终成为推进民族团结进步事业的中流砥柱，确保民族团结进步事业始终沿着正确轨道向前推进，不断引导和增强各族干部群众</a:t>
            </a:r>
            <a:r>
              <a:rPr lang="zh-CN" altLang="en-US" dirty="0"/>
              <a:t>“五个认同”</a:t>
            </a:r>
            <a:r>
              <a:rPr lang="zh-CN" altLang="zh-CN" dirty="0"/>
              <a:t>，切实增强听党话、感党恩、跟党走的政治自觉、思想自觉和行动自觉。</a:t>
            </a:r>
            <a:endParaRPr lang="zh-CN" altLang="zh-CN" dirty="0"/>
          </a:p>
        </p:txBody>
      </p:sp>
      <p:sp>
        <p:nvSpPr>
          <p:cNvPr id="27" name="文本框 26"/>
          <p:cNvSpPr txBox="1"/>
          <p:nvPr/>
        </p:nvSpPr>
        <p:spPr>
          <a:xfrm>
            <a:off x="632619" y="2525286"/>
            <a:ext cx="10868025" cy="512769"/>
          </a:xfrm>
          <a:prstGeom prst="rect">
            <a:avLst/>
          </a:prstGeom>
          <a:noFill/>
        </p:spPr>
        <p:txBody>
          <a:bodyPr wrap="square">
            <a:spAutoFit/>
          </a:bodyPr>
          <a:lstStyle>
            <a:defPPr>
              <a:defRPr lang="zh-CN"/>
            </a:defPPr>
            <a:lvl1pPr indent="381000" algn="just">
              <a:lnSpc>
                <a:spcPts val="38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algn="ctr"/>
            <a:r>
              <a:rPr lang="zh-CN" altLang="zh-CN" sz="1900" b="1" dirty="0"/>
              <a:t>习近平总书记强调：“民族工作能不能做好，最根本的一条是党的领导是不是坚强有力</a:t>
            </a:r>
            <a:r>
              <a:rPr lang="en-US" altLang="zh-CN" sz="1900" b="1" dirty="0"/>
              <a:t>”</a:t>
            </a:r>
            <a:r>
              <a:rPr lang="zh-CN" altLang="zh-CN" sz="1900" b="1" dirty="0"/>
              <a:t>。</a:t>
            </a:r>
            <a:endParaRPr lang="en-US" altLang="zh-CN" sz="1900" b="1" dirty="0"/>
          </a:p>
        </p:txBody>
      </p:sp>
      <p:pic>
        <p:nvPicPr>
          <p:cNvPr id="29" name="图片 2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65919" y="3605668"/>
            <a:ext cx="3609680" cy="28877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四、牢牢把握铸牢中华民族共同体意识的实践途径</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14" name="组合 13"/>
          <p:cNvGrpSpPr/>
          <p:nvPr/>
        </p:nvGrpSpPr>
        <p:grpSpPr>
          <a:xfrm>
            <a:off x="632619" y="1504077"/>
            <a:ext cx="10749758" cy="635177"/>
            <a:chOff x="874712" y="1399302"/>
            <a:chExt cx="11566067" cy="635177"/>
          </a:xfrm>
        </p:grpSpPr>
        <p:sp>
          <p:nvSpPr>
            <p:cNvPr id="21" name="d17d5220-38b5-4c5b-806a-2792dfa3e0c6"/>
            <p:cNvSpPr/>
            <p:nvPr/>
          </p:nvSpPr>
          <p:spPr>
            <a:xfrm>
              <a:off x="874712" y="1399302"/>
              <a:ext cx="11566067" cy="635177"/>
            </a:xfrm>
            <a:prstGeom prst="roundRect">
              <a:avLst>
                <a:gd name="adj" fmla="val 5912"/>
              </a:avLst>
            </a:prstGeom>
            <a:solidFill>
              <a:schemeClr val="accent1"/>
            </a:solidFill>
            <a:ln w="9525" cap="flat">
              <a:noFill/>
              <a:prstDash val="solid"/>
              <a:miter/>
            </a:ln>
            <a:effectLst/>
          </p:spPr>
          <p:txBody>
            <a:bodyPr rtlCol="0" anchor="ctr"/>
            <a:lstStyle/>
            <a:p>
              <a:pPr algn="ctr"/>
              <a:endParaRPr lang="zh-CN" altLang="en-US" sz="1100" b="1" i="1" dirty="0">
                <a:solidFill>
                  <a:schemeClr val="tx1"/>
                </a:solidFill>
                <a:latin typeface="微软雅黑" panose="020B0503020204020204" pitchFamily="34" charset="-122"/>
                <a:ea typeface="微软雅黑" panose="020B0503020204020204" pitchFamily="34" charset="-122"/>
              </a:endParaRPr>
            </a:p>
          </p:txBody>
        </p:sp>
        <p:sp>
          <p:nvSpPr>
            <p:cNvPr id="22" name="矩形 21"/>
            <p:cNvSpPr/>
            <p:nvPr/>
          </p:nvSpPr>
          <p:spPr>
            <a:xfrm>
              <a:off x="1694453" y="1452305"/>
              <a:ext cx="9576282" cy="542456"/>
            </a:xfrm>
            <a:prstGeom prst="rect">
              <a:avLst/>
            </a:prstGeom>
          </p:spPr>
          <p:txBody>
            <a:bodyPr wrap="square">
              <a:spAutoFit/>
            </a:bodyPr>
            <a:lstStyle/>
            <a:p>
              <a:pPr algn="just">
                <a:lnSpc>
                  <a:spcPct val="118000"/>
                </a:lnSpc>
                <a:buClr>
                  <a:schemeClr val="accent2"/>
                </a:buClr>
              </a:pPr>
              <a:r>
                <a:rPr lang="zh-CN" altLang="en-US" sz="2700" b="1" spc="400" dirty="0">
                  <a:solidFill>
                    <a:srgbClr val="FFFF00"/>
                  </a:solidFill>
                  <a:latin typeface="微软雅黑" panose="020B0503020204020204" pitchFamily="34" charset="-122"/>
                  <a:ea typeface="微软雅黑" panose="020B0503020204020204" pitchFamily="34" charset="-122"/>
                  <a:cs typeface="+mn-ea"/>
                  <a:sym typeface="+mn-lt"/>
                </a:rPr>
                <a:t>要构建科学完备的中华民族共同体理论体系</a:t>
              </a:r>
              <a:endParaRPr lang="zh-CN" altLang="en-US" sz="2700" b="1" spc="400" dirty="0">
                <a:solidFill>
                  <a:srgbClr val="FFFF00"/>
                </a:solidFill>
                <a:latin typeface="微软雅黑" panose="020B0503020204020204" pitchFamily="34" charset="-122"/>
                <a:ea typeface="微软雅黑" panose="020B0503020204020204" pitchFamily="34" charset="-122"/>
                <a:cs typeface="+mn-ea"/>
                <a:sym typeface="+mn-lt"/>
              </a:endParaRPr>
            </a:p>
          </p:txBody>
        </p:sp>
        <p:sp>
          <p:nvSpPr>
            <p:cNvPr id="23" name="矩形: 圆角 22"/>
            <p:cNvSpPr/>
            <p:nvPr/>
          </p:nvSpPr>
          <p:spPr>
            <a:xfrm>
              <a:off x="1057146" y="1485321"/>
              <a:ext cx="464400" cy="463138"/>
            </a:xfrm>
            <a:prstGeom prst="roundRect">
              <a:avLst>
                <a:gd name="adj" fmla="val 16551"/>
              </a:avLst>
            </a:prstGeom>
            <a:gradFill>
              <a:gsLst>
                <a:gs pos="100000">
                  <a:schemeClr val="accent4"/>
                </a:gs>
                <a:gs pos="56000">
                  <a:schemeClr val="accent2">
                    <a:lumMod val="90000"/>
                    <a:lumOff val="10000"/>
                  </a:schemeClr>
                </a:gs>
              </a:gsLst>
              <a:lin ang="27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n w="19050">
                    <a:noFill/>
                  </a:ln>
                  <a:solidFill>
                    <a:schemeClr val="bg1"/>
                  </a:solidFill>
                  <a:latin typeface="微软雅黑" panose="020B0503020204020204" pitchFamily="34" charset="-122"/>
                  <a:ea typeface="微软雅黑" panose="020B0503020204020204" pitchFamily="34" charset="-122"/>
                </a:rPr>
                <a:t>2</a:t>
              </a:r>
              <a:endParaRPr lang="en-US" altLang="zh-CN" sz="2800" b="1" dirty="0">
                <a:ln w="19050">
                  <a:noFill/>
                </a:ln>
                <a:solidFill>
                  <a:schemeClr val="bg1"/>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3733801" y="2824501"/>
            <a:ext cx="7648576" cy="3367397"/>
          </a:xfrm>
          <a:prstGeom prst="rect">
            <a:avLst/>
          </a:prstGeom>
          <a:noFill/>
        </p:spPr>
        <p:txBody>
          <a:bodyPr wrap="square">
            <a:spAutoFit/>
          </a:bodyPr>
          <a:lstStyle>
            <a:defPPr>
              <a:defRPr lang="zh-CN"/>
            </a:defPPr>
            <a:lvl1pPr indent="381000" algn="just">
              <a:lnSpc>
                <a:spcPts val="38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marL="285750" indent="-285750">
              <a:lnSpc>
                <a:spcPct val="150000"/>
              </a:lnSpc>
              <a:buFont typeface="Wingdings" panose="05000000000000000000" pitchFamily="2" charset="2"/>
              <a:buChar char="u"/>
            </a:pPr>
            <a:r>
              <a:rPr lang="zh-CN" altLang="zh-CN" dirty="0"/>
              <a:t>要立足中华民族悠久历史，把马克思主义民族理论同中国具体实际相结合、同中华优秀传统文化相结合，遵循中华民族发展的历史逻辑、理论逻辑，科学揭示中华民族形成和发展的道理、学理、哲理。</a:t>
            </a:r>
            <a:endParaRPr lang="en-US" altLang="zh-CN" dirty="0"/>
          </a:p>
          <a:p>
            <a:pPr marL="285750" indent="-285750">
              <a:lnSpc>
                <a:spcPct val="150000"/>
              </a:lnSpc>
              <a:buFont typeface="Wingdings" panose="05000000000000000000" pitchFamily="2" charset="2"/>
              <a:buChar char="u"/>
            </a:pPr>
            <a:r>
              <a:rPr lang="zh-CN" altLang="zh-CN" dirty="0"/>
              <a:t>要优化学科设置，加强学科建设，把准研究方向，深化中华民族共同体重大基础性问题研究，加快形成中国自主的中华民族共同体史料体系、话语体系、理论体系。</a:t>
            </a:r>
            <a:endParaRPr lang="en-US" altLang="zh-CN" dirty="0"/>
          </a:p>
          <a:p>
            <a:pPr marL="285750" indent="-285750">
              <a:lnSpc>
                <a:spcPct val="150000"/>
              </a:lnSpc>
              <a:buFont typeface="Wingdings" panose="05000000000000000000" pitchFamily="2" charset="2"/>
              <a:buChar char="u"/>
            </a:pPr>
            <a:r>
              <a:rPr lang="zh-CN" altLang="zh-CN" dirty="0"/>
              <a:t>注重激发广大专家学者的积极性主动性创造性，加强青年专家学者的培养。</a:t>
            </a:r>
            <a:endParaRPr lang="zh-CN" altLang="zh-CN" dirty="0"/>
          </a:p>
        </p:txBody>
      </p:sp>
      <p:pic>
        <p:nvPicPr>
          <p:cNvPr id="4" name="Picture 2" descr="D:\文档创作\PPT\图标\mmbiz.qpic副本.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251" y="2902319"/>
            <a:ext cx="4057650" cy="364824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四、牢牢把握铸牢中华民族共同体意识的实践途径</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14" name="组合 13"/>
          <p:cNvGrpSpPr/>
          <p:nvPr/>
        </p:nvGrpSpPr>
        <p:grpSpPr>
          <a:xfrm>
            <a:off x="632619" y="1504077"/>
            <a:ext cx="10749758" cy="635177"/>
            <a:chOff x="874712" y="1399302"/>
            <a:chExt cx="11566067" cy="635177"/>
          </a:xfrm>
        </p:grpSpPr>
        <p:sp>
          <p:nvSpPr>
            <p:cNvPr id="21" name="d17d5220-38b5-4c5b-806a-2792dfa3e0c6"/>
            <p:cNvSpPr/>
            <p:nvPr/>
          </p:nvSpPr>
          <p:spPr>
            <a:xfrm>
              <a:off x="874712" y="1399302"/>
              <a:ext cx="11566067" cy="635177"/>
            </a:xfrm>
            <a:prstGeom prst="roundRect">
              <a:avLst>
                <a:gd name="adj" fmla="val 5912"/>
              </a:avLst>
            </a:prstGeom>
            <a:solidFill>
              <a:schemeClr val="accent1"/>
            </a:solidFill>
            <a:ln w="9525" cap="flat">
              <a:noFill/>
              <a:prstDash val="solid"/>
              <a:miter/>
            </a:ln>
            <a:effectLst/>
          </p:spPr>
          <p:txBody>
            <a:bodyPr rtlCol="0" anchor="ctr"/>
            <a:lstStyle/>
            <a:p>
              <a:pPr algn="ctr"/>
              <a:endParaRPr lang="zh-CN" altLang="en-US" sz="1100" b="1" i="1" dirty="0">
                <a:solidFill>
                  <a:schemeClr val="tx1"/>
                </a:solidFill>
                <a:latin typeface="微软雅黑" panose="020B0503020204020204" pitchFamily="34" charset="-122"/>
                <a:ea typeface="微软雅黑" panose="020B0503020204020204" pitchFamily="34" charset="-122"/>
              </a:endParaRPr>
            </a:p>
          </p:txBody>
        </p:sp>
        <p:sp>
          <p:nvSpPr>
            <p:cNvPr id="22" name="矩形 21"/>
            <p:cNvSpPr/>
            <p:nvPr/>
          </p:nvSpPr>
          <p:spPr>
            <a:xfrm>
              <a:off x="1694452" y="1452305"/>
              <a:ext cx="10746326" cy="542456"/>
            </a:xfrm>
            <a:prstGeom prst="rect">
              <a:avLst/>
            </a:prstGeom>
          </p:spPr>
          <p:txBody>
            <a:bodyPr wrap="square">
              <a:spAutoFit/>
            </a:bodyPr>
            <a:lstStyle/>
            <a:p>
              <a:pPr algn="just">
                <a:lnSpc>
                  <a:spcPct val="118000"/>
                </a:lnSpc>
                <a:buClr>
                  <a:schemeClr val="accent2"/>
                </a:buClr>
              </a:pPr>
              <a:r>
                <a:rPr lang="zh-CN" altLang="en-US" sz="2700" b="1" dirty="0">
                  <a:solidFill>
                    <a:srgbClr val="FFFF00"/>
                  </a:solidFill>
                  <a:latin typeface="微软雅黑" panose="020B0503020204020204" pitchFamily="34" charset="-122"/>
                  <a:ea typeface="微软雅黑" panose="020B0503020204020204" pitchFamily="34" charset="-122"/>
                  <a:cs typeface="+mn-ea"/>
                  <a:sym typeface="+mn-lt"/>
                </a:rPr>
                <a:t>要着眼建设中华民族现代文明，不断构筑中华民族共有精神家园</a:t>
              </a:r>
              <a:endParaRPr lang="zh-CN" altLang="en-US" sz="2700" b="1" dirty="0">
                <a:solidFill>
                  <a:srgbClr val="FFFF00"/>
                </a:solidFill>
                <a:latin typeface="微软雅黑" panose="020B0503020204020204" pitchFamily="34" charset="-122"/>
                <a:ea typeface="微软雅黑" panose="020B0503020204020204" pitchFamily="34" charset="-122"/>
                <a:cs typeface="+mn-ea"/>
                <a:sym typeface="+mn-lt"/>
              </a:endParaRPr>
            </a:p>
          </p:txBody>
        </p:sp>
        <p:sp>
          <p:nvSpPr>
            <p:cNvPr id="23" name="矩形: 圆角 22"/>
            <p:cNvSpPr/>
            <p:nvPr/>
          </p:nvSpPr>
          <p:spPr>
            <a:xfrm>
              <a:off x="1057146" y="1485321"/>
              <a:ext cx="464400" cy="463138"/>
            </a:xfrm>
            <a:prstGeom prst="roundRect">
              <a:avLst>
                <a:gd name="adj" fmla="val 16551"/>
              </a:avLst>
            </a:prstGeom>
            <a:gradFill>
              <a:gsLst>
                <a:gs pos="100000">
                  <a:schemeClr val="accent4"/>
                </a:gs>
                <a:gs pos="56000">
                  <a:schemeClr val="accent2">
                    <a:lumMod val="90000"/>
                    <a:lumOff val="10000"/>
                  </a:schemeClr>
                </a:gs>
              </a:gsLst>
              <a:lin ang="27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n w="19050">
                    <a:noFill/>
                  </a:ln>
                  <a:solidFill>
                    <a:schemeClr val="bg1"/>
                  </a:solidFill>
                  <a:latin typeface="微软雅黑" panose="020B0503020204020204" pitchFamily="34" charset="-122"/>
                  <a:ea typeface="微软雅黑" panose="020B0503020204020204" pitchFamily="34" charset="-122"/>
                </a:rPr>
                <a:t>3</a:t>
              </a:r>
              <a:endParaRPr lang="en-US" altLang="zh-CN" sz="2800" b="1" dirty="0">
                <a:ln w="19050">
                  <a:noFill/>
                </a:ln>
                <a:solidFill>
                  <a:schemeClr val="bg1"/>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5114925" y="2951060"/>
            <a:ext cx="6267451" cy="2778774"/>
          </a:xfrm>
          <a:prstGeom prst="rect">
            <a:avLst/>
          </a:prstGeom>
          <a:noFill/>
        </p:spPr>
        <p:txBody>
          <a:bodyPr wrap="square">
            <a:spAutoFit/>
          </a:bodyPr>
          <a:lstStyle>
            <a:defPPr>
              <a:defRPr lang="zh-CN"/>
            </a:defPPr>
            <a:lvl1pPr indent="381000" algn="just">
              <a:lnSpc>
                <a:spcPts val="38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indent="0">
              <a:lnSpc>
                <a:spcPct val="200000"/>
              </a:lnSpc>
            </a:pPr>
            <a:r>
              <a:rPr lang="zh-CN" altLang="en-US" dirty="0"/>
              <a:t>      必须顺应中华民族从历史走向未来、从传统走向现代、从多元凝聚为一体的发展大趋势，深刻理解把握中华文明的突出特性，在新的历史起点上不断构筑中华民族共有精神家园，为铸牢中华民族共同体意识奠定坚实的精神和文化基础。</a:t>
            </a:r>
            <a:endParaRPr lang="zh-CN" altLang="zh-CN" dirty="0"/>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 y="3010756"/>
            <a:ext cx="5114925" cy="28185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四、牢牢把握铸牢中华民族共同体意识的实践途径</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14" name="组合 13"/>
          <p:cNvGrpSpPr/>
          <p:nvPr/>
        </p:nvGrpSpPr>
        <p:grpSpPr>
          <a:xfrm>
            <a:off x="632619" y="1504077"/>
            <a:ext cx="10749758" cy="635177"/>
            <a:chOff x="874712" y="1399302"/>
            <a:chExt cx="11566067" cy="635177"/>
          </a:xfrm>
        </p:grpSpPr>
        <p:sp>
          <p:nvSpPr>
            <p:cNvPr id="21" name="d17d5220-38b5-4c5b-806a-2792dfa3e0c6"/>
            <p:cNvSpPr/>
            <p:nvPr/>
          </p:nvSpPr>
          <p:spPr>
            <a:xfrm>
              <a:off x="874712" y="1399302"/>
              <a:ext cx="11566067" cy="635177"/>
            </a:xfrm>
            <a:prstGeom prst="roundRect">
              <a:avLst>
                <a:gd name="adj" fmla="val 5912"/>
              </a:avLst>
            </a:prstGeom>
            <a:solidFill>
              <a:schemeClr val="accent1"/>
            </a:solidFill>
            <a:ln w="9525" cap="flat">
              <a:noFill/>
              <a:prstDash val="solid"/>
              <a:miter/>
            </a:ln>
            <a:effectLst/>
          </p:spPr>
          <p:txBody>
            <a:bodyPr rtlCol="0" anchor="ctr"/>
            <a:lstStyle/>
            <a:p>
              <a:pPr algn="ctr"/>
              <a:endParaRPr lang="zh-CN" altLang="en-US" sz="1100" b="1" i="1" dirty="0">
                <a:solidFill>
                  <a:schemeClr val="tx1"/>
                </a:solidFill>
                <a:latin typeface="微软雅黑" panose="020B0503020204020204" pitchFamily="34" charset="-122"/>
                <a:ea typeface="微软雅黑" panose="020B0503020204020204" pitchFamily="34" charset="-122"/>
              </a:endParaRPr>
            </a:p>
          </p:txBody>
        </p:sp>
        <p:sp>
          <p:nvSpPr>
            <p:cNvPr id="22" name="矩形 21"/>
            <p:cNvSpPr/>
            <p:nvPr/>
          </p:nvSpPr>
          <p:spPr>
            <a:xfrm>
              <a:off x="1694452" y="1452305"/>
              <a:ext cx="10746326" cy="542456"/>
            </a:xfrm>
            <a:prstGeom prst="rect">
              <a:avLst/>
            </a:prstGeom>
          </p:spPr>
          <p:txBody>
            <a:bodyPr wrap="square">
              <a:spAutoFit/>
            </a:bodyPr>
            <a:lstStyle/>
            <a:p>
              <a:pPr algn="just">
                <a:lnSpc>
                  <a:spcPct val="118000"/>
                </a:lnSpc>
                <a:buClr>
                  <a:schemeClr val="accent2"/>
                </a:buClr>
              </a:pPr>
              <a:r>
                <a:rPr lang="zh-CN" altLang="en-US" sz="2700" b="1" dirty="0">
                  <a:solidFill>
                    <a:srgbClr val="FFFF00"/>
                  </a:solidFill>
                  <a:latin typeface="微软雅黑" panose="020B0503020204020204" pitchFamily="34" charset="-122"/>
                  <a:ea typeface="微软雅黑" panose="020B0503020204020204" pitchFamily="34" charset="-122"/>
                  <a:cs typeface="+mn-ea"/>
                  <a:sym typeface="+mn-lt"/>
                </a:rPr>
                <a:t>要着眼建设中华民族现代文明，不断构筑中华民族共有精神家园</a:t>
              </a:r>
              <a:endParaRPr lang="zh-CN" altLang="en-US" sz="2700" b="1" dirty="0">
                <a:solidFill>
                  <a:srgbClr val="FFFF00"/>
                </a:solidFill>
                <a:latin typeface="微软雅黑" panose="020B0503020204020204" pitchFamily="34" charset="-122"/>
                <a:ea typeface="微软雅黑" panose="020B0503020204020204" pitchFamily="34" charset="-122"/>
                <a:cs typeface="+mn-ea"/>
                <a:sym typeface="+mn-lt"/>
              </a:endParaRPr>
            </a:p>
          </p:txBody>
        </p:sp>
        <p:sp>
          <p:nvSpPr>
            <p:cNvPr id="23" name="矩形: 圆角 22"/>
            <p:cNvSpPr/>
            <p:nvPr/>
          </p:nvSpPr>
          <p:spPr>
            <a:xfrm>
              <a:off x="1057146" y="1485321"/>
              <a:ext cx="464400" cy="463138"/>
            </a:xfrm>
            <a:prstGeom prst="roundRect">
              <a:avLst>
                <a:gd name="adj" fmla="val 16551"/>
              </a:avLst>
            </a:prstGeom>
            <a:gradFill>
              <a:gsLst>
                <a:gs pos="100000">
                  <a:schemeClr val="accent4"/>
                </a:gs>
                <a:gs pos="56000">
                  <a:schemeClr val="accent2">
                    <a:lumMod val="90000"/>
                    <a:lumOff val="10000"/>
                  </a:schemeClr>
                </a:gs>
              </a:gsLst>
              <a:lin ang="27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n w="19050">
                    <a:noFill/>
                  </a:ln>
                  <a:solidFill>
                    <a:schemeClr val="bg1"/>
                  </a:solidFill>
                  <a:latin typeface="微软雅黑" panose="020B0503020204020204" pitchFamily="34" charset="-122"/>
                  <a:ea typeface="微软雅黑" panose="020B0503020204020204" pitchFamily="34" charset="-122"/>
                </a:rPr>
                <a:t>3</a:t>
              </a:r>
              <a:endParaRPr lang="en-US" altLang="zh-CN" sz="2800" b="1" dirty="0">
                <a:ln w="19050">
                  <a:noFill/>
                </a:ln>
                <a:solidFill>
                  <a:schemeClr val="bg1"/>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687666" y="2593611"/>
            <a:ext cx="10639664" cy="1670778"/>
          </a:xfrm>
          <a:prstGeom prst="rect">
            <a:avLst/>
          </a:prstGeom>
          <a:noFill/>
        </p:spPr>
        <p:txBody>
          <a:bodyPr wrap="square">
            <a:spAutoFit/>
          </a:bodyPr>
          <a:lstStyle>
            <a:defPPr>
              <a:defRPr lang="zh-CN"/>
            </a:defPPr>
            <a:lvl1pPr indent="381000" algn="just">
              <a:lnSpc>
                <a:spcPts val="38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indent="0">
              <a:lnSpc>
                <a:spcPct val="200000"/>
              </a:lnSpc>
            </a:pPr>
            <a:r>
              <a:rPr lang="zh-CN" altLang="en-US" dirty="0"/>
              <a:t>      要面向各族群众加强党的理论和路线方针政策教育，加强党史、新中国史、改革开放史、社会主义发展史、中华民族发展史宣传教育，用共同理想信念凝心铸魂，深入培育和践行社会主义核心价值观。</a:t>
            </a:r>
            <a:endParaRPr lang="zh-CN" altLang="zh-CN" dirty="0"/>
          </a:p>
        </p:txBody>
      </p:sp>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12265" t="12074" r="11100" b="77669"/>
          <a:stretch>
            <a:fillRect/>
          </a:stretch>
        </p:blipFill>
        <p:spPr>
          <a:xfrm>
            <a:off x="2005380" y="4377103"/>
            <a:ext cx="8181239" cy="1847633"/>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210003" y="304055"/>
            <a:ext cx="3771993" cy="646331"/>
            <a:chOff x="4771932" y="1550131"/>
            <a:chExt cx="3771993" cy="646331"/>
          </a:xfrm>
        </p:grpSpPr>
        <p:sp>
          <p:nvSpPr>
            <p:cNvPr id="5" name="文本框 4"/>
            <p:cNvSpPr txBox="1"/>
            <p:nvPr/>
          </p:nvSpPr>
          <p:spPr>
            <a:xfrm>
              <a:off x="4771932" y="1550131"/>
              <a:ext cx="1828894" cy="646331"/>
            </a:xfrm>
            <a:prstGeom prst="rect">
              <a:avLst/>
            </a:prstGeom>
            <a:noFill/>
          </p:spPr>
          <p:txBody>
            <a:bodyPr wrap="square" rtlCol="0">
              <a:spAutoFit/>
            </a:bodyPr>
            <a:lstStyle>
              <a:defPPr>
                <a:defRPr lang="zh-CN"/>
              </a:defPPr>
              <a:lvl1pPr algn="ctr">
                <a:defRPr kumimoji="0" sz="8000" b="1" i="0" u="none" strike="noStrike" cap="none" spc="0" normalizeH="0" baseline="0">
                  <a:ln>
                    <a:noFill/>
                  </a:ln>
                  <a:gradFill>
                    <a:gsLst>
                      <a:gs pos="0">
                        <a:srgbClr val="FFF4E5"/>
                      </a:gs>
                      <a:gs pos="46000">
                        <a:srgbClr val="DBAB70"/>
                      </a:gs>
                      <a:gs pos="100000">
                        <a:srgbClr val="FFF4E5"/>
                      </a:gs>
                    </a:gsLst>
                    <a:lin ang="2700000" scaled="0"/>
                  </a:gradFill>
                  <a:effectLst>
                    <a:outerShdw blurRad="50800" dist="101600" dir="5400000" algn="t" rotWithShape="0">
                      <a:prstClr val="black">
                        <a:alpha val="20000"/>
                      </a:prstClr>
                    </a:outerShdw>
                  </a:effectLst>
                  <a:uLnTx/>
                  <a:uFillTx/>
                  <a:latin typeface="思源宋体 CN Heavy" panose="02020900000000000000" pitchFamily="18" charset="-122"/>
                  <a:ea typeface="思源宋体 CN Heavy" panose="02020900000000000000" pitchFamily="18" charset="-122"/>
                </a:defRPr>
              </a:lvl1pPr>
            </a:lstStyle>
            <a:p>
              <a:r>
                <a:rPr lang="zh-CN" altLang="en-US" sz="3600" spc="-31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前    言</a:t>
              </a:r>
              <a:endParaRPr lang="zh-CN" altLang="en-US" sz="3600" spc="-31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endParaRPr>
            </a:p>
          </p:txBody>
        </p:sp>
        <p:sp>
          <p:nvSpPr>
            <p:cNvPr id="6" name="文本框 5"/>
            <p:cNvSpPr txBox="1"/>
            <p:nvPr/>
          </p:nvSpPr>
          <p:spPr>
            <a:xfrm>
              <a:off x="6568899" y="1607281"/>
              <a:ext cx="1975026" cy="553998"/>
            </a:xfrm>
            <a:prstGeom prst="rect">
              <a:avLst/>
            </a:prstGeom>
            <a:noFill/>
          </p:spPr>
          <p:txBody>
            <a:bodyPr wrap="square" rtlCol="0">
              <a:spAutoFit/>
            </a:bodyPr>
            <a:lstStyle>
              <a:defPPr>
                <a:defRPr lang="zh-CN"/>
              </a:defPPr>
              <a:lvl1pPr algn="ctr">
                <a:defRPr kumimoji="0" sz="6600" b="1" i="0" u="none" strike="noStrike" cap="none" spc="0" normalizeH="0" baseline="0">
                  <a:ln>
                    <a:noFill/>
                  </a:ln>
                  <a:gradFill>
                    <a:gsLst>
                      <a:gs pos="0">
                        <a:srgbClr val="EA2920"/>
                      </a:gs>
                      <a:gs pos="51200">
                        <a:srgbClr val="B41A20"/>
                      </a:gs>
                      <a:gs pos="100000">
                        <a:srgbClr val="EA2920"/>
                      </a:gs>
                    </a:gsLst>
                    <a:lin ang="2700000" scaled="0"/>
                  </a:gradFill>
                  <a:effectLst/>
                  <a:uLnTx/>
                  <a:uFillTx/>
                  <a:latin typeface="思源宋体 CN Heavy" panose="02020900000000000000" pitchFamily="18" charset="-122"/>
                  <a:ea typeface="思源宋体 CN Heavy" panose="02020900000000000000" pitchFamily="18" charset="-122"/>
                </a:defRPr>
              </a:lvl1pPr>
            </a:lstStyle>
            <a:p>
              <a:pPr algn="just"/>
              <a:r>
                <a:rPr lang="en-US" altLang="zh-CN" sz="30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rPr>
                <a:t>PREFACE</a:t>
              </a:r>
              <a:endParaRPr lang="en-US" altLang="zh-CN" sz="30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a:stretch>
            <a:fillRect/>
          </a:stretch>
        </p:blipFill>
        <p:spPr>
          <a:xfrm>
            <a:off x="323850" y="1441295"/>
            <a:ext cx="3352799" cy="4246097"/>
          </a:xfrm>
          <a:prstGeom prst="rect">
            <a:avLst/>
          </a:prstGeom>
        </p:spPr>
      </p:pic>
      <p:sp>
        <p:nvSpPr>
          <p:cNvPr id="10" name="文本框 9"/>
          <p:cNvSpPr txBox="1"/>
          <p:nvPr/>
        </p:nvSpPr>
        <p:spPr>
          <a:xfrm>
            <a:off x="3676649" y="1841345"/>
            <a:ext cx="7715250" cy="3692806"/>
          </a:xfrm>
          <a:prstGeom prst="rect">
            <a:avLst/>
          </a:prstGeom>
          <a:noFill/>
        </p:spPr>
        <p:txBody>
          <a:bodyPr wrap="square" rtlCol="0">
            <a:spAutoFit/>
          </a:bodyPr>
          <a:lstStyle>
            <a:defPPr>
              <a:defRPr lang="zh-CN"/>
            </a:defPPr>
            <a:lvl1pPr indent="457200" algn="just">
              <a:lnSpc>
                <a:spcPct val="200000"/>
              </a:lnSpc>
              <a:defRPr sz="2000"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r>
              <a:rPr lang="en-US" altLang="zh-CN" dirty="0"/>
              <a:t> </a:t>
            </a:r>
            <a:r>
              <a:rPr lang="zh-CN" altLang="zh-CN" dirty="0"/>
              <a:t>新时代新征程，</a:t>
            </a:r>
            <a:r>
              <a:rPr lang="zh-CN" altLang="zh-CN" b="1" dirty="0"/>
              <a:t>党和国家的中心任务是以中国式现代化全面推进强国建设、民族复兴，这需要全国各族人民共同团结奋斗。</a:t>
            </a:r>
            <a:r>
              <a:rPr lang="zh-CN" altLang="zh-CN" dirty="0"/>
              <a:t>我们要深入学习贯彻习近平总书记关于加强和改进民族工作的重要思想，铸牢中华民族共同体意识，推进新时代党的民族工作和民族地区各项事业的高质量发展，为实现中华民族伟大复兴中国梦凝聚全国各族人民和全体中华儿女的磅礴力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四、牢牢把握铸牢中华民族共同体意识的实践途径</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14" name="组合 13"/>
          <p:cNvGrpSpPr/>
          <p:nvPr/>
        </p:nvGrpSpPr>
        <p:grpSpPr>
          <a:xfrm>
            <a:off x="632619" y="1504077"/>
            <a:ext cx="10749758" cy="635177"/>
            <a:chOff x="874712" y="1399302"/>
            <a:chExt cx="11566067" cy="635177"/>
          </a:xfrm>
        </p:grpSpPr>
        <p:sp>
          <p:nvSpPr>
            <p:cNvPr id="21" name="d17d5220-38b5-4c5b-806a-2792dfa3e0c6"/>
            <p:cNvSpPr/>
            <p:nvPr/>
          </p:nvSpPr>
          <p:spPr>
            <a:xfrm>
              <a:off x="874712" y="1399302"/>
              <a:ext cx="11566067" cy="635177"/>
            </a:xfrm>
            <a:prstGeom prst="roundRect">
              <a:avLst>
                <a:gd name="adj" fmla="val 5912"/>
              </a:avLst>
            </a:prstGeom>
            <a:solidFill>
              <a:schemeClr val="accent1"/>
            </a:solidFill>
            <a:ln w="9525" cap="flat">
              <a:noFill/>
              <a:prstDash val="solid"/>
              <a:miter/>
            </a:ln>
            <a:effectLst/>
          </p:spPr>
          <p:txBody>
            <a:bodyPr rtlCol="0" anchor="ctr"/>
            <a:lstStyle/>
            <a:p>
              <a:pPr algn="ctr"/>
              <a:endParaRPr lang="zh-CN" altLang="en-US" sz="1100" b="1" i="1" dirty="0">
                <a:solidFill>
                  <a:schemeClr val="tx1"/>
                </a:solidFill>
                <a:latin typeface="微软雅黑" panose="020B0503020204020204" pitchFamily="34" charset="-122"/>
                <a:ea typeface="微软雅黑" panose="020B0503020204020204" pitchFamily="34" charset="-122"/>
              </a:endParaRPr>
            </a:p>
          </p:txBody>
        </p:sp>
        <p:sp>
          <p:nvSpPr>
            <p:cNvPr id="22" name="矩形 21"/>
            <p:cNvSpPr/>
            <p:nvPr/>
          </p:nvSpPr>
          <p:spPr>
            <a:xfrm>
              <a:off x="1694452" y="1452305"/>
              <a:ext cx="10746326" cy="542456"/>
            </a:xfrm>
            <a:prstGeom prst="rect">
              <a:avLst/>
            </a:prstGeom>
          </p:spPr>
          <p:txBody>
            <a:bodyPr wrap="square">
              <a:spAutoFit/>
            </a:bodyPr>
            <a:lstStyle/>
            <a:p>
              <a:pPr algn="just">
                <a:lnSpc>
                  <a:spcPct val="118000"/>
                </a:lnSpc>
                <a:buClr>
                  <a:schemeClr val="accent2"/>
                </a:buClr>
              </a:pPr>
              <a:r>
                <a:rPr lang="zh-CN" altLang="en-US" sz="2700" b="1" dirty="0">
                  <a:solidFill>
                    <a:srgbClr val="FFFF00"/>
                  </a:solidFill>
                  <a:latin typeface="微软雅黑" panose="020B0503020204020204" pitchFamily="34" charset="-122"/>
                  <a:ea typeface="微软雅黑" panose="020B0503020204020204" pitchFamily="34" charset="-122"/>
                  <a:cs typeface="+mn-ea"/>
                  <a:sym typeface="+mn-lt"/>
                </a:rPr>
                <a:t>要着眼建设中华民族现代文明，不断构筑中华民族共有精神家园</a:t>
              </a:r>
              <a:endParaRPr lang="zh-CN" altLang="en-US" sz="2700" b="1" dirty="0">
                <a:solidFill>
                  <a:srgbClr val="FFFF00"/>
                </a:solidFill>
                <a:latin typeface="微软雅黑" panose="020B0503020204020204" pitchFamily="34" charset="-122"/>
                <a:ea typeface="微软雅黑" panose="020B0503020204020204" pitchFamily="34" charset="-122"/>
                <a:cs typeface="+mn-ea"/>
                <a:sym typeface="+mn-lt"/>
              </a:endParaRPr>
            </a:p>
          </p:txBody>
        </p:sp>
        <p:sp>
          <p:nvSpPr>
            <p:cNvPr id="23" name="矩形: 圆角 22"/>
            <p:cNvSpPr/>
            <p:nvPr/>
          </p:nvSpPr>
          <p:spPr>
            <a:xfrm>
              <a:off x="1057146" y="1485321"/>
              <a:ext cx="464400" cy="463138"/>
            </a:xfrm>
            <a:prstGeom prst="roundRect">
              <a:avLst>
                <a:gd name="adj" fmla="val 16551"/>
              </a:avLst>
            </a:prstGeom>
            <a:gradFill>
              <a:gsLst>
                <a:gs pos="100000">
                  <a:schemeClr val="accent4"/>
                </a:gs>
                <a:gs pos="56000">
                  <a:schemeClr val="accent2">
                    <a:lumMod val="90000"/>
                    <a:lumOff val="10000"/>
                  </a:schemeClr>
                </a:gs>
              </a:gsLst>
              <a:lin ang="27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n w="19050">
                    <a:noFill/>
                  </a:ln>
                  <a:solidFill>
                    <a:schemeClr val="bg1"/>
                  </a:solidFill>
                  <a:latin typeface="微软雅黑" panose="020B0503020204020204" pitchFamily="34" charset="-122"/>
                  <a:ea typeface="微软雅黑" panose="020B0503020204020204" pitchFamily="34" charset="-122"/>
                </a:rPr>
                <a:t>3</a:t>
              </a:r>
              <a:endParaRPr lang="en-US" altLang="zh-CN" sz="2800" b="1" dirty="0">
                <a:ln w="19050">
                  <a:noFill/>
                </a:ln>
                <a:solidFill>
                  <a:schemeClr val="bg1"/>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5114924" y="3198710"/>
            <a:ext cx="6267451" cy="2224776"/>
          </a:xfrm>
          <a:prstGeom prst="rect">
            <a:avLst/>
          </a:prstGeom>
          <a:noFill/>
        </p:spPr>
        <p:txBody>
          <a:bodyPr wrap="square">
            <a:spAutoFit/>
          </a:bodyPr>
          <a:lstStyle>
            <a:defPPr>
              <a:defRPr lang="zh-CN"/>
            </a:defPPr>
            <a:lvl1pPr indent="381000" algn="just">
              <a:lnSpc>
                <a:spcPts val="38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indent="0">
              <a:lnSpc>
                <a:spcPct val="200000"/>
              </a:lnSpc>
            </a:pPr>
            <a:r>
              <a:rPr lang="zh-CN" altLang="en-US" dirty="0"/>
              <a:t>      深入实施红色基因传承工程，大力弘扬以爱国主义为核心的民族精神、以改革创新为核心的时代精神，不断增强对中华民族的认同感和自豪感，振奋各族人民奋进新征程、建功新时代的精气神。</a:t>
            </a:r>
            <a:endParaRPr lang="zh-CN" altLang="zh-CN" dirty="0"/>
          </a:p>
        </p:txBody>
      </p:sp>
      <p:pic>
        <p:nvPicPr>
          <p:cNvPr id="4" name="Picture 2" descr="D:\文档创作\策划02-法律法规\12-《新时代公民道德建设实施纲要》\u=1391818352,228704216&amp;fm=26&amp;gp=0副本.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32619" y="2705695"/>
            <a:ext cx="4114800" cy="306923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D:\文档创作\策划13-建党建国\党史\01-党史1921-2019\背景.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8302" y="4971308"/>
            <a:ext cx="2150998" cy="17293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四、牢牢把握铸牢中华民族共同体意识的实践途径</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14" name="组合 13"/>
          <p:cNvGrpSpPr/>
          <p:nvPr/>
        </p:nvGrpSpPr>
        <p:grpSpPr>
          <a:xfrm>
            <a:off x="632619" y="1504077"/>
            <a:ext cx="10749758" cy="635177"/>
            <a:chOff x="874712" y="1399302"/>
            <a:chExt cx="11566067" cy="635177"/>
          </a:xfrm>
        </p:grpSpPr>
        <p:sp>
          <p:nvSpPr>
            <p:cNvPr id="21" name="d17d5220-38b5-4c5b-806a-2792dfa3e0c6"/>
            <p:cNvSpPr/>
            <p:nvPr/>
          </p:nvSpPr>
          <p:spPr>
            <a:xfrm>
              <a:off x="874712" y="1399302"/>
              <a:ext cx="11566067" cy="635177"/>
            </a:xfrm>
            <a:prstGeom prst="roundRect">
              <a:avLst>
                <a:gd name="adj" fmla="val 5912"/>
              </a:avLst>
            </a:prstGeom>
            <a:solidFill>
              <a:schemeClr val="accent1"/>
            </a:solidFill>
            <a:ln w="9525" cap="flat">
              <a:noFill/>
              <a:prstDash val="solid"/>
              <a:miter/>
            </a:ln>
            <a:effectLst/>
          </p:spPr>
          <p:txBody>
            <a:bodyPr rtlCol="0" anchor="ctr"/>
            <a:lstStyle/>
            <a:p>
              <a:pPr algn="ctr"/>
              <a:endParaRPr lang="zh-CN" altLang="en-US" sz="1100" b="1" i="1" dirty="0">
                <a:solidFill>
                  <a:schemeClr val="tx1"/>
                </a:solidFill>
                <a:latin typeface="微软雅黑" panose="020B0503020204020204" pitchFamily="34" charset="-122"/>
                <a:ea typeface="微软雅黑" panose="020B0503020204020204" pitchFamily="34" charset="-122"/>
              </a:endParaRPr>
            </a:p>
          </p:txBody>
        </p:sp>
        <p:sp>
          <p:nvSpPr>
            <p:cNvPr id="22" name="矩形 21"/>
            <p:cNvSpPr/>
            <p:nvPr/>
          </p:nvSpPr>
          <p:spPr>
            <a:xfrm>
              <a:off x="1694452" y="1452305"/>
              <a:ext cx="10746326" cy="542456"/>
            </a:xfrm>
            <a:prstGeom prst="rect">
              <a:avLst/>
            </a:prstGeom>
          </p:spPr>
          <p:txBody>
            <a:bodyPr wrap="square">
              <a:spAutoFit/>
            </a:bodyPr>
            <a:lstStyle/>
            <a:p>
              <a:pPr algn="just">
                <a:lnSpc>
                  <a:spcPct val="118000"/>
                </a:lnSpc>
                <a:buClr>
                  <a:schemeClr val="accent2"/>
                </a:buClr>
              </a:pPr>
              <a:r>
                <a:rPr lang="zh-CN" altLang="en-US" sz="2700" b="1" dirty="0">
                  <a:solidFill>
                    <a:srgbClr val="FFFF00"/>
                  </a:solidFill>
                  <a:latin typeface="微软雅黑" panose="020B0503020204020204" pitchFamily="34" charset="-122"/>
                  <a:ea typeface="微软雅黑" panose="020B0503020204020204" pitchFamily="34" charset="-122"/>
                  <a:cs typeface="+mn-ea"/>
                  <a:sym typeface="+mn-lt"/>
                </a:rPr>
                <a:t>要着眼建设中华民族现代文明，不断构筑中华民族共有精神家园</a:t>
              </a:r>
              <a:endParaRPr lang="zh-CN" altLang="en-US" sz="2700" b="1" dirty="0">
                <a:solidFill>
                  <a:srgbClr val="FFFF00"/>
                </a:solidFill>
                <a:latin typeface="微软雅黑" panose="020B0503020204020204" pitchFamily="34" charset="-122"/>
                <a:ea typeface="微软雅黑" panose="020B0503020204020204" pitchFamily="34" charset="-122"/>
                <a:cs typeface="+mn-ea"/>
                <a:sym typeface="+mn-lt"/>
              </a:endParaRPr>
            </a:p>
          </p:txBody>
        </p:sp>
        <p:sp>
          <p:nvSpPr>
            <p:cNvPr id="23" name="矩形: 圆角 22"/>
            <p:cNvSpPr/>
            <p:nvPr/>
          </p:nvSpPr>
          <p:spPr>
            <a:xfrm>
              <a:off x="1057146" y="1485321"/>
              <a:ext cx="464400" cy="463138"/>
            </a:xfrm>
            <a:prstGeom prst="roundRect">
              <a:avLst>
                <a:gd name="adj" fmla="val 16551"/>
              </a:avLst>
            </a:prstGeom>
            <a:gradFill>
              <a:gsLst>
                <a:gs pos="100000">
                  <a:schemeClr val="accent4"/>
                </a:gs>
                <a:gs pos="56000">
                  <a:schemeClr val="accent2">
                    <a:lumMod val="90000"/>
                    <a:lumOff val="10000"/>
                  </a:schemeClr>
                </a:gs>
              </a:gsLst>
              <a:lin ang="27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n w="19050">
                    <a:noFill/>
                  </a:ln>
                  <a:solidFill>
                    <a:schemeClr val="bg1"/>
                  </a:solidFill>
                  <a:latin typeface="微软雅黑" panose="020B0503020204020204" pitchFamily="34" charset="-122"/>
                  <a:ea typeface="微软雅黑" panose="020B0503020204020204" pitchFamily="34" charset="-122"/>
                </a:rPr>
                <a:t>3</a:t>
              </a:r>
              <a:endParaRPr lang="en-US" altLang="zh-CN" sz="2800" b="1" dirty="0">
                <a:ln w="19050">
                  <a:noFill/>
                </a:ln>
                <a:solidFill>
                  <a:schemeClr val="bg1"/>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5114925" y="2920967"/>
            <a:ext cx="6267451" cy="2778774"/>
          </a:xfrm>
          <a:prstGeom prst="rect">
            <a:avLst/>
          </a:prstGeom>
          <a:noFill/>
        </p:spPr>
        <p:txBody>
          <a:bodyPr wrap="square">
            <a:spAutoFit/>
          </a:bodyPr>
          <a:lstStyle>
            <a:defPPr>
              <a:defRPr lang="zh-CN"/>
            </a:defPPr>
            <a:lvl1pPr indent="381000" algn="just">
              <a:lnSpc>
                <a:spcPts val="38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indent="0">
              <a:lnSpc>
                <a:spcPct val="200000"/>
              </a:lnSpc>
            </a:pPr>
            <a:r>
              <a:rPr lang="zh-CN" altLang="en-US" dirty="0"/>
              <a:t>      实施中华优秀传统文化传承发展工程，研究和挖掘中华传统文化的优秀基因和时代价值，推动中华优秀传统文化创造性转化、创新性发展，繁荣发展社会主义先进文化，构建和运用中华文化特征、中华民族精神、中国国家形象的表达体系，不断增强各族群众的中华文化认同。</a:t>
            </a:r>
            <a:endParaRPr lang="zh-CN" altLang="zh-CN" dirty="0"/>
          </a:p>
        </p:txBody>
      </p:sp>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t="10076" r="15496" b="5064"/>
          <a:stretch>
            <a:fillRect/>
          </a:stretch>
        </p:blipFill>
        <p:spPr>
          <a:xfrm>
            <a:off x="34225" y="3429000"/>
            <a:ext cx="5080700" cy="310515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四、牢牢把握铸牢中华民族共同体意识的实践途径</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14" name="组合 13"/>
          <p:cNvGrpSpPr/>
          <p:nvPr/>
        </p:nvGrpSpPr>
        <p:grpSpPr>
          <a:xfrm>
            <a:off x="632619" y="1504077"/>
            <a:ext cx="10749758" cy="635177"/>
            <a:chOff x="874712" y="1399302"/>
            <a:chExt cx="11566067" cy="635177"/>
          </a:xfrm>
        </p:grpSpPr>
        <p:sp>
          <p:nvSpPr>
            <p:cNvPr id="21" name="d17d5220-38b5-4c5b-806a-2792dfa3e0c6"/>
            <p:cNvSpPr/>
            <p:nvPr/>
          </p:nvSpPr>
          <p:spPr>
            <a:xfrm>
              <a:off x="874712" y="1399302"/>
              <a:ext cx="11566067" cy="635177"/>
            </a:xfrm>
            <a:prstGeom prst="roundRect">
              <a:avLst>
                <a:gd name="adj" fmla="val 5912"/>
              </a:avLst>
            </a:prstGeom>
            <a:solidFill>
              <a:schemeClr val="accent1"/>
            </a:solidFill>
            <a:ln w="9525" cap="flat">
              <a:noFill/>
              <a:prstDash val="solid"/>
              <a:miter/>
            </a:ln>
            <a:effectLst/>
          </p:spPr>
          <p:txBody>
            <a:bodyPr rtlCol="0" anchor="ctr"/>
            <a:lstStyle/>
            <a:p>
              <a:pPr algn="ctr"/>
              <a:endParaRPr lang="zh-CN" altLang="en-US" sz="1100" b="1" i="1" dirty="0">
                <a:solidFill>
                  <a:schemeClr val="tx1"/>
                </a:solidFill>
                <a:latin typeface="微软雅黑" panose="020B0503020204020204" pitchFamily="34" charset="-122"/>
                <a:ea typeface="微软雅黑" panose="020B0503020204020204" pitchFamily="34" charset="-122"/>
              </a:endParaRPr>
            </a:p>
          </p:txBody>
        </p:sp>
        <p:sp>
          <p:nvSpPr>
            <p:cNvPr id="22" name="矩形 21"/>
            <p:cNvSpPr/>
            <p:nvPr/>
          </p:nvSpPr>
          <p:spPr>
            <a:xfrm>
              <a:off x="1694452" y="1452305"/>
              <a:ext cx="10746326" cy="542456"/>
            </a:xfrm>
            <a:prstGeom prst="rect">
              <a:avLst/>
            </a:prstGeom>
          </p:spPr>
          <p:txBody>
            <a:bodyPr wrap="square">
              <a:spAutoFit/>
            </a:bodyPr>
            <a:lstStyle/>
            <a:p>
              <a:pPr algn="just">
                <a:lnSpc>
                  <a:spcPct val="118000"/>
                </a:lnSpc>
                <a:buClr>
                  <a:schemeClr val="accent2"/>
                </a:buClr>
              </a:pPr>
              <a:r>
                <a:rPr lang="zh-CN" altLang="en-US" sz="2700" b="1" dirty="0">
                  <a:solidFill>
                    <a:srgbClr val="FFFF00"/>
                  </a:solidFill>
                  <a:latin typeface="微软雅黑" panose="020B0503020204020204" pitchFamily="34" charset="-122"/>
                  <a:ea typeface="微软雅黑" panose="020B0503020204020204" pitchFamily="34" charset="-122"/>
                  <a:cs typeface="+mn-ea"/>
                  <a:sym typeface="+mn-lt"/>
                </a:rPr>
                <a:t>要着眼建设中华民族现代文明，不断构筑中华民族共有精神家园</a:t>
              </a:r>
              <a:endParaRPr lang="zh-CN" altLang="en-US" sz="2700" b="1" dirty="0">
                <a:solidFill>
                  <a:srgbClr val="FFFF00"/>
                </a:solidFill>
                <a:latin typeface="微软雅黑" panose="020B0503020204020204" pitchFamily="34" charset="-122"/>
                <a:ea typeface="微软雅黑" panose="020B0503020204020204" pitchFamily="34" charset="-122"/>
                <a:cs typeface="+mn-ea"/>
                <a:sym typeface="+mn-lt"/>
              </a:endParaRPr>
            </a:p>
          </p:txBody>
        </p:sp>
        <p:sp>
          <p:nvSpPr>
            <p:cNvPr id="23" name="矩形: 圆角 22"/>
            <p:cNvSpPr/>
            <p:nvPr/>
          </p:nvSpPr>
          <p:spPr>
            <a:xfrm>
              <a:off x="1057146" y="1485321"/>
              <a:ext cx="464400" cy="463138"/>
            </a:xfrm>
            <a:prstGeom prst="roundRect">
              <a:avLst>
                <a:gd name="adj" fmla="val 16551"/>
              </a:avLst>
            </a:prstGeom>
            <a:gradFill>
              <a:gsLst>
                <a:gs pos="100000">
                  <a:schemeClr val="accent4"/>
                </a:gs>
                <a:gs pos="56000">
                  <a:schemeClr val="accent2">
                    <a:lumMod val="90000"/>
                    <a:lumOff val="10000"/>
                  </a:schemeClr>
                </a:gs>
              </a:gsLst>
              <a:lin ang="27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n w="19050">
                    <a:noFill/>
                  </a:ln>
                  <a:solidFill>
                    <a:schemeClr val="bg1"/>
                  </a:solidFill>
                  <a:latin typeface="微软雅黑" panose="020B0503020204020204" pitchFamily="34" charset="-122"/>
                  <a:ea typeface="微软雅黑" panose="020B0503020204020204" pitchFamily="34" charset="-122"/>
                </a:rPr>
                <a:t>3</a:t>
              </a:r>
              <a:endParaRPr lang="en-US" altLang="zh-CN" sz="2800" b="1" dirty="0">
                <a:ln w="19050">
                  <a:noFill/>
                </a:ln>
                <a:solidFill>
                  <a:schemeClr val="bg1"/>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658358" y="2630416"/>
            <a:ext cx="10724018" cy="1116781"/>
          </a:xfrm>
          <a:prstGeom prst="rect">
            <a:avLst/>
          </a:prstGeom>
          <a:noFill/>
        </p:spPr>
        <p:txBody>
          <a:bodyPr wrap="square">
            <a:spAutoFit/>
          </a:bodyPr>
          <a:lstStyle>
            <a:defPPr>
              <a:defRPr lang="zh-CN"/>
            </a:defPPr>
            <a:lvl1pPr indent="381000" algn="just">
              <a:lnSpc>
                <a:spcPts val="38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indent="0">
              <a:lnSpc>
                <a:spcPct val="200000"/>
              </a:lnSpc>
            </a:pPr>
            <a:r>
              <a:rPr lang="zh-CN" altLang="en-US" dirty="0"/>
              <a:t>     全面推广普及国家通用语言文字，全面推行使用国家统编教材，以语言相通促进心灵相通、命运相通。</a:t>
            </a:r>
            <a:endParaRPr lang="zh-CN" altLang="zh-CN" dirty="0"/>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423938" y="4143108"/>
            <a:ext cx="3284568" cy="1630119"/>
          </a:xfrm>
          <a:prstGeom prst="rect">
            <a:avLst/>
          </a:prstGeom>
          <a:ln>
            <a:noFill/>
          </a:ln>
          <a:effectLst>
            <a:outerShdw blurRad="292100" dist="139700" dir="2700000" algn="tl" rotWithShape="0">
              <a:srgbClr val="333333">
                <a:alpha val="65000"/>
              </a:srgbClr>
            </a:outerShdw>
          </a:effectLst>
        </p:spPr>
      </p:pic>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177" y="4143112"/>
            <a:ext cx="3284568" cy="16301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5699" y="4143109"/>
            <a:ext cx="3284568" cy="16301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四、牢牢把握铸牢中华民族共同体意识的实践途径</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14" name="组合 13"/>
          <p:cNvGrpSpPr/>
          <p:nvPr/>
        </p:nvGrpSpPr>
        <p:grpSpPr>
          <a:xfrm>
            <a:off x="632619" y="1504077"/>
            <a:ext cx="10749758" cy="635177"/>
            <a:chOff x="874712" y="1399302"/>
            <a:chExt cx="11566067" cy="635177"/>
          </a:xfrm>
        </p:grpSpPr>
        <p:sp>
          <p:nvSpPr>
            <p:cNvPr id="21" name="d17d5220-38b5-4c5b-806a-2792dfa3e0c6"/>
            <p:cNvSpPr/>
            <p:nvPr/>
          </p:nvSpPr>
          <p:spPr>
            <a:xfrm>
              <a:off x="874712" y="1399302"/>
              <a:ext cx="11566067" cy="635177"/>
            </a:xfrm>
            <a:prstGeom prst="roundRect">
              <a:avLst>
                <a:gd name="adj" fmla="val 5912"/>
              </a:avLst>
            </a:prstGeom>
            <a:solidFill>
              <a:schemeClr val="accent1"/>
            </a:solidFill>
            <a:ln w="9525" cap="flat">
              <a:noFill/>
              <a:prstDash val="solid"/>
              <a:miter/>
            </a:ln>
            <a:effectLst/>
          </p:spPr>
          <p:txBody>
            <a:bodyPr rtlCol="0" anchor="ctr"/>
            <a:lstStyle/>
            <a:p>
              <a:pPr algn="ctr"/>
              <a:endParaRPr lang="zh-CN" altLang="en-US" sz="1100" b="1" i="1" dirty="0">
                <a:solidFill>
                  <a:schemeClr val="tx1"/>
                </a:solidFill>
                <a:latin typeface="微软雅黑" panose="020B0503020204020204" pitchFamily="34" charset="-122"/>
                <a:ea typeface="微软雅黑" panose="020B0503020204020204" pitchFamily="34" charset="-122"/>
              </a:endParaRPr>
            </a:p>
          </p:txBody>
        </p:sp>
        <p:sp>
          <p:nvSpPr>
            <p:cNvPr id="22" name="矩形 21"/>
            <p:cNvSpPr/>
            <p:nvPr/>
          </p:nvSpPr>
          <p:spPr>
            <a:xfrm>
              <a:off x="1694452" y="1452305"/>
              <a:ext cx="10746326" cy="525785"/>
            </a:xfrm>
            <a:prstGeom prst="rect">
              <a:avLst/>
            </a:prstGeom>
          </p:spPr>
          <p:txBody>
            <a:bodyPr wrap="square">
              <a:spAutoFit/>
            </a:bodyPr>
            <a:lstStyle/>
            <a:p>
              <a:pPr algn="just">
                <a:lnSpc>
                  <a:spcPct val="118000"/>
                </a:lnSpc>
                <a:buClr>
                  <a:schemeClr val="accent2"/>
                </a:buClr>
              </a:pPr>
              <a:r>
                <a:rPr lang="zh-CN" altLang="en-US" sz="2600" b="1" spc="-110" dirty="0">
                  <a:solidFill>
                    <a:srgbClr val="FFFF00"/>
                  </a:solidFill>
                  <a:latin typeface="微软雅黑" panose="020B0503020204020204" pitchFamily="34" charset="-122"/>
                  <a:ea typeface="微软雅黑" panose="020B0503020204020204" pitchFamily="34" charset="-122"/>
                  <a:cs typeface="+mn-ea"/>
                  <a:sym typeface="+mn-lt"/>
                </a:rPr>
                <a:t>要促进各民族广泛交往交流交融，以中华民族大团结促进中国式现代化</a:t>
              </a:r>
              <a:endParaRPr lang="zh-CN" altLang="en-US" sz="2600" b="1" spc="-110" dirty="0">
                <a:solidFill>
                  <a:srgbClr val="FFFF00"/>
                </a:solidFill>
                <a:latin typeface="微软雅黑" panose="020B0503020204020204" pitchFamily="34" charset="-122"/>
                <a:ea typeface="微软雅黑" panose="020B0503020204020204" pitchFamily="34" charset="-122"/>
                <a:cs typeface="+mn-ea"/>
                <a:sym typeface="+mn-lt"/>
              </a:endParaRPr>
            </a:p>
          </p:txBody>
        </p:sp>
        <p:sp>
          <p:nvSpPr>
            <p:cNvPr id="23" name="矩形: 圆角 22"/>
            <p:cNvSpPr/>
            <p:nvPr/>
          </p:nvSpPr>
          <p:spPr>
            <a:xfrm>
              <a:off x="1057146" y="1485321"/>
              <a:ext cx="464400" cy="463138"/>
            </a:xfrm>
            <a:prstGeom prst="roundRect">
              <a:avLst>
                <a:gd name="adj" fmla="val 16551"/>
              </a:avLst>
            </a:prstGeom>
            <a:gradFill>
              <a:gsLst>
                <a:gs pos="100000">
                  <a:schemeClr val="accent4"/>
                </a:gs>
                <a:gs pos="56000">
                  <a:schemeClr val="accent2">
                    <a:lumMod val="90000"/>
                    <a:lumOff val="10000"/>
                  </a:schemeClr>
                </a:gs>
              </a:gsLst>
              <a:lin ang="27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n w="19050">
                    <a:noFill/>
                  </a:ln>
                  <a:solidFill>
                    <a:schemeClr val="bg1"/>
                  </a:solidFill>
                  <a:latin typeface="微软雅黑" panose="020B0503020204020204" pitchFamily="34" charset="-122"/>
                  <a:ea typeface="微软雅黑" panose="020B0503020204020204" pitchFamily="34" charset="-122"/>
                </a:rPr>
                <a:t>4</a:t>
              </a:r>
              <a:endParaRPr lang="en-US" altLang="zh-CN" sz="2800" b="1" dirty="0">
                <a:ln w="19050">
                  <a:noFill/>
                </a:ln>
                <a:solidFill>
                  <a:schemeClr val="bg1"/>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4962525" y="2935216"/>
            <a:ext cx="6419851" cy="2778774"/>
          </a:xfrm>
          <a:prstGeom prst="rect">
            <a:avLst/>
          </a:prstGeom>
          <a:noFill/>
        </p:spPr>
        <p:txBody>
          <a:bodyPr wrap="square">
            <a:spAutoFit/>
          </a:bodyPr>
          <a:lstStyle>
            <a:defPPr>
              <a:defRPr lang="zh-CN"/>
            </a:defPPr>
            <a:lvl1pPr indent="381000" algn="just">
              <a:lnSpc>
                <a:spcPts val="38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indent="0">
              <a:lnSpc>
                <a:spcPct val="200000"/>
              </a:lnSpc>
            </a:pPr>
            <a:r>
              <a:rPr lang="zh-CN" altLang="en-US" dirty="0"/>
              <a:t>      强国建设、民族复兴的进程，必然是各民族广泛交往交流交融的过程，必然是各民族共同团结奋斗、共同繁荣发展的过程。必须高举中华民族大团结旗帜，把推动各民族为全面建设社会主义现代化国家共同奋斗，作为新征程党的民族工作的重要任务。</a:t>
            </a:r>
            <a:endParaRPr lang="zh-CN" altLang="zh-CN" dirty="0"/>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44941" y="2749803"/>
            <a:ext cx="2857500" cy="1574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6822" y="4438650"/>
            <a:ext cx="2857500" cy="157328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四、牢牢把握铸牢中华民族共同体意识的实践途径</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14" name="组合 13"/>
          <p:cNvGrpSpPr/>
          <p:nvPr/>
        </p:nvGrpSpPr>
        <p:grpSpPr>
          <a:xfrm>
            <a:off x="632619" y="1504077"/>
            <a:ext cx="10749758" cy="635177"/>
            <a:chOff x="874712" y="1399302"/>
            <a:chExt cx="11566067" cy="635177"/>
          </a:xfrm>
        </p:grpSpPr>
        <p:sp>
          <p:nvSpPr>
            <p:cNvPr id="21" name="d17d5220-38b5-4c5b-806a-2792dfa3e0c6"/>
            <p:cNvSpPr/>
            <p:nvPr/>
          </p:nvSpPr>
          <p:spPr>
            <a:xfrm>
              <a:off x="874712" y="1399302"/>
              <a:ext cx="11566067" cy="635177"/>
            </a:xfrm>
            <a:prstGeom prst="roundRect">
              <a:avLst>
                <a:gd name="adj" fmla="val 5912"/>
              </a:avLst>
            </a:prstGeom>
            <a:solidFill>
              <a:schemeClr val="accent1"/>
            </a:solidFill>
            <a:ln w="9525" cap="flat">
              <a:noFill/>
              <a:prstDash val="solid"/>
              <a:miter/>
            </a:ln>
            <a:effectLst/>
          </p:spPr>
          <p:txBody>
            <a:bodyPr rtlCol="0" anchor="ctr"/>
            <a:lstStyle/>
            <a:p>
              <a:pPr algn="ctr"/>
              <a:endParaRPr lang="zh-CN" altLang="en-US" sz="1100" b="1" i="1" dirty="0">
                <a:solidFill>
                  <a:schemeClr val="tx1"/>
                </a:solidFill>
                <a:latin typeface="微软雅黑" panose="020B0503020204020204" pitchFamily="34" charset="-122"/>
                <a:ea typeface="微软雅黑" panose="020B0503020204020204" pitchFamily="34" charset="-122"/>
              </a:endParaRPr>
            </a:p>
          </p:txBody>
        </p:sp>
        <p:sp>
          <p:nvSpPr>
            <p:cNvPr id="22" name="矩形 21"/>
            <p:cNvSpPr/>
            <p:nvPr/>
          </p:nvSpPr>
          <p:spPr>
            <a:xfrm>
              <a:off x="1694452" y="1452305"/>
              <a:ext cx="10746326" cy="525785"/>
            </a:xfrm>
            <a:prstGeom prst="rect">
              <a:avLst/>
            </a:prstGeom>
          </p:spPr>
          <p:txBody>
            <a:bodyPr wrap="square">
              <a:spAutoFit/>
            </a:bodyPr>
            <a:lstStyle/>
            <a:p>
              <a:pPr algn="just">
                <a:lnSpc>
                  <a:spcPct val="118000"/>
                </a:lnSpc>
                <a:buClr>
                  <a:schemeClr val="accent2"/>
                </a:buClr>
              </a:pPr>
              <a:r>
                <a:rPr lang="zh-CN" altLang="en-US" sz="2600" b="1" spc="-110" dirty="0">
                  <a:solidFill>
                    <a:srgbClr val="FFFF00"/>
                  </a:solidFill>
                  <a:latin typeface="微软雅黑" panose="020B0503020204020204" pitchFamily="34" charset="-122"/>
                  <a:ea typeface="微软雅黑" panose="020B0503020204020204" pitchFamily="34" charset="-122"/>
                  <a:cs typeface="+mn-ea"/>
                  <a:sym typeface="+mn-lt"/>
                </a:rPr>
                <a:t>要促进各民族广泛交往交流交融，以中华民族大团结促进中国式现代化</a:t>
              </a:r>
              <a:endParaRPr lang="zh-CN" altLang="en-US" sz="2600" b="1" spc="-110" dirty="0">
                <a:solidFill>
                  <a:srgbClr val="FFFF00"/>
                </a:solidFill>
                <a:latin typeface="微软雅黑" panose="020B0503020204020204" pitchFamily="34" charset="-122"/>
                <a:ea typeface="微软雅黑" panose="020B0503020204020204" pitchFamily="34" charset="-122"/>
                <a:cs typeface="+mn-ea"/>
                <a:sym typeface="+mn-lt"/>
              </a:endParaRPr>
            </a:p>
          </p:txBody>
        </p:sp>
        <p:sp>
          <p:nvSpPr>
            <p:cNvPr id="23" name="矩形: 圆角 22"/>
            <p:cNvSpPr/>
            <p:nvPr/>
          </p:nvSpPr>
          <p:spPr>
            <a:xfrm>
              <a:off x="1057146" y="1485321"/>
              <a:ext cx="464400" cy="463138"/>
            </a:xfrm>
            <a:prstGeom prst="roundRect">
              <a:avLst>
                <a:gd name="adj" fmla="val 16551"/>
              </a:avLst>
            </a:prstGeom>
            <a:gradFill>
              <a:gsLst>
                <a:gs pos="100000">
                  <a:schemeClr val="accent4"/>
                </a:gs>
                <a:gs pos="56000">
                  <a:schemeClr val="accent2">
                    <a:lumMod val="90000"/>
                    <a:lumOff val="10000"/>
                  </a:schemeClr>
                </a:gs>
              </a:gsLst>
              <a:lin ang="27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n w="19050">
                    <a:noFill/>
                  </a:ln>
                  <a:solidFill>
                    <a:schemeClr val="bg1"/>
                  </a:solidFill>
                  <a:latin typeface="微软雅黑" panose="020B0503020204020204" pitchFamily="34" charset="-122"/>
                  <a:ea typeface="微软雅黑" panose="020B0503020204020204" pitchFamily="34" charset="-122"/>
                </a:rPr>
                <a:t>4</a:t>
              </a:r>
              <a:endParaRPr lang="en-US" altLang="zh-CN" sz="2800" b="1" dirty="0">
                <a:ln w="19050">
                  <a:noFill/>
                </a:ln>
                <a:solidFill>
                  <a:schemeClr val="bg1"/>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5029200" y="2976988"/>
            <a:ext cx="6210300" cy="2951898"/>
          </a:xfrm>
          <a:prstGeom prst="rect">
            <a:avLst/>
          </a:prstGeom>
          <a:noFill/>
        </p:spPr>
        <p:txBody>
          <a:bodyPr wrap="square">
            <a:spAutoFit/>
          </a:bodyPr>
          <a:lstStyle>
            <a:defPPr>
              <a:defRPr lang="zh-CN"/>
            </a:defPPr>
            <a:lvl1pPr indent="381000" algn="just">
              <a:lnSpc>
                <a:spcPts val="38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marL="285750" indent="-285750">
              <a:lnSpc>
                <a:spcPct val="150000"/>
              </a:lnSpc>
              <a:buFont typeface="Wingdings" panose="05000000000000000000" pitchFamily="2" charset="2"/>
              <a:buChar char="u"/>
            </a:pPr>
            <a:r>
              <a:rPr lang="zh-CN" altLang="en-US" dirty="0"/>
              <a:t>要推进各民族人口流动融居，构建互嵌式社会结构和社区环境，持续深化民族团结进步创建工作。</a:t>
            </a:r>
            <a:endParaRPr lang="en-US" altLang="zh-CN" dirty="0"/>
          </a:p>
          <a:p>
            <a:pPr marL="285750" indent="-285750">
              <a:lnSpc>
                <a:spcPct val="150000"/>
              </a:lnSpc>
              <a:buFont typeface="Wingdings" panose="05000000000000000000" pitchFamily="2" charset="2"/>
              <a:buChar char="u"/>
            </a:pPr>
            <a:r>
              <a:rPr lang="zh-CN" altLang="en-US" dirty="0"/>
              <a:t>把改善民生、凝聚人心作为民族地区经济社会发展的出发点和落脚点，推动民族地区融入新发展格局、实现高质量发展。</a:t>
            </a:r>
            <a:endParaRPr lang="en-US" altLang="zh-CN" dirty="0"/>
          </a:p>
          <a:p>
            <a:pPr marL="285750" indent="-285750">
              <a:lnSpc>
                <a:spcPct val="150000"/>
              </a:lnSpc>
              <a:buFont typeface="Wingdings" panose="05000000000000000000" pitchFamily="2" charset="2"/>
              <a:buChar char="u"/>
            </a:pPr>
            <a:r>
              <a:rPr lang="zh-CN" altLang="en-US" dirty="0"/>
              <a:t>坚持和完善民族区域自治制度，健全民族政策和法律法规体系，推动民族事务治理体系和治理能力现代化。</a:t>
            </a:r>
            <a:endParaRPr lang="zh-CN" altLang="zh-CN" dirty="0"/>
          </a:p>
        </p:txBody>
      </p:sp>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32619" y="3162301"/>
            <a:ext cx="4248150" cy="265509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四、牢牢把握铸牢中华民族共同体意识的实践途径</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14" name="组合 13"/>
          <p:cNvGrpSpPr/>
          <p:nvPr/>
        </p:nvGrpSpPr>
        <p:grpSpPr>
          <a:xfrm>
            <a:off x="632619" y="1504077"/>
            <a:ext cx="10749758" cy="635177"/>
            <a:chOff x="874712" y="1399302"/>
            <a:chExt cx="11566067" cy="635177"/>
          </a:xfrm>
        </p:grpSpPr>
        <p:sp>
          <p:nvSpPr>
            <p:cNvPr id="21" name="d17d5220-38b5-4c5b-806a-2792dfa3e0c6"/>
            <p:cNvSpPr/>
            <p:nvPr/>
          </p:nvSpPr>
          <p:spPr>
            <a:xfrm>
              <a:off x="874712" y="1399302"/>
              <a:ext cx="11566067" cy="635177"/>
            </a:xfrm>
            <a:prstGeom prst="roundRect">
              <a:avLst>
                <a:gd name="adj" fmla="val 5912"/>
              </a:avLst>
            </a:prstGeom>
            <a:solidFill>
              <a:schemeClr val="accent1"/>
            </a:solidFill>
            <a:ln w="9525" cap="flat">
              <a:noFill/>
              <a:prstDash val="solid"/>
              <a:miter/>
            </a:ln>
            <a:effectLst/>
          </p:spPr>
          <p:txBody>
            <a:bodyPr rtlCol="0" anchor="ctr"/>
            <a:lstStyle/>
            <a:p>
              <a:pPr algn="ctr"/>
              <a:endParaRPr lang="zh-CN" altLang="en-US" sz="1100" b="1" i="1" dirty="0">
                <a:solidFill>
                  <a:schemeClr val="tx1"/>
                </a:solidFill>
                <a:latin typeface="微软雅黑" panose="020B0503020204020204" pitchFamily="34" charset="-122"/>
                <a:ea typeface="微软雅黑" panose="020B0503020204020204" pitchFamily="34" charset="-122"/>
              </a:endParaRPr>
            </a:p>
          </p:txBody>
        </p:sp>
        <p:sp>
          <p:nvSpPr>
            <p:cNvPr id="22" name="矩形 21"/>
            <p:cNvSpPr/>
            <p:nvPr/>
          </p:nvSpPr>
          <p:spPr>
            <a:xfrm>
              <a:off x="1694453" y="1452305"/>
              <a:ext cx="10285151" cy="542456"/>
            </a:xfrm>
            <a:prstGeom prst="rect">
              <a:avLst/>
            </a:prstGeom>
          </p:spPr>
          <p:txBody>
            <a:bodyPr wrap="square">
              <a:spAutoFit/>
            </a:bodyPr>
            <a:lstStyle/>
            <a:p>
              <a:pPr algn="just">
                <a:lnSpc>
                  <a:spcPct val="118000"/>
                </a:lnSpc>
                <a:buClr>
                  <a:schemeClr val="accent2"/>
                </a:buClr>
              </a:pPr>
              <a:r>
                <a:rPr lang="zh-CN" altLang="en-US" sz="2700" b="1" spc="400" dirty="0">
                  <a:solidFill>
                    <a:srgbClr val="FFFF00"/>
                  </a:solidFill>
                  <a:latin typeface="微软雅黑" panose="020B0503020204020204" pitchFamily="34" charset="-122"/>
                  <a:ea typeface="微软雅黑" panose="020B0503020204020204" pitchFamily="34" charset="-122"/>
                  <a:cs typeface="+mn-ea"/>
                  <a:sym typeface="+mn-lt"/>
                </a:rPr>
                <a:t>要讲好中华民族故事，大力宣介中华民族共同体意识</a:t>
              </a:r>
              <a:endParaRPr lang="zh-CN" altLang="en-US" sz="2700" b="1" spc="400" dirty="0">
                <a:solidFill>
                  <a:srgbClr val="FFFF00"/>
                </a:solidFill>
                <a:latin typeface="微软雅黑" panose="020B0503020204020204" pitchFamily="34" charset="-122"/>
                <a:ea typeface="微软雅黑" panose="020B0503020204020204" pitchFamily="34" charset="-122"/>
                <a:cs typeface="+mn-ea"/>
                <a:sym typeface="+mn-lt"/>
              </a:endParaRPr>
            </a:p>
          </p:txBody>
        </p:sp>
        <p:sp>
          <p:nvSpPr>
            <p:cNvPr id="23" name="矩形: 圆角 22"/>
            <p:cNvSpPr/>
            <p:nvPr/>
          </p:nvSpPr>
          <p:spPr>
            <a:xfrm>
              <a:off x="1057146" y="1485321"/>
              <a:ext cx="464400" cy="463138"/>
            </a:xfrm>
            <a:prstGeom prst="roundRect">
              <a:avLst>
                <a:gd name="adj" fmla="val 16551"/>
              </a:avLst>
            </a:prstGeom>
            <a:gradFill>
              <a:gsLst>
                <a:gs pos="100000">
                  <a:schemeClr val="accent4"/>
                </a:gs>
                <a:gs pos="56000">
                  <a:schemeClr val="accent2">
                    <a:lumMod val="90000"/>
                    <a:lumOff val="10000"/>
                  </a:schemeClr>
                </a:gs>
              </a:gsLst>
              <a:lin ang="27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n w="19050">
                    <a:noFill/>
                  </a:ln>
                  <a:solidFill>
                    <a:schemeClr val="bg1"/>
                  </a:solidFill>
                  <a:latin typeface="微软雅黑" panose="020B0503020204020204" pitchFamily="34" charset="-122"/>
                  <a:ea typeface="微软雅黑" panose="020B0503020204020204" pitchFamily="34" charset="-122"/>
                </a:rPr>
                <a:t>5</a:t>
              </a:r>
              <a:endParaRPr lang="en-US" altLang="zh-CN" sz="2800" b="1" dirty="0">
                <a:ln w="19050">
                  <a:noFill/>
                </a:ln>
                <a:solidFill>
                  <a:schemeClr val="bg1"/>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5610226" y="3262497"/>
            <a:ext cx="5772152" cy="2224776"/>
          </a:xfrm>
          <a:prstGeom prst="rect">
            <a:avLst/>
          </a:prstGeom>
          <a:noFill/>
        </p:spPr>
        <p:txBody>
          <a:bodyPr wrap="square">
            <a:spAutoFit/>
          </a:bodyPr>
          <a:lstStyle>
            <a:defPPr>
              <a:defRPr lang="zh-CN"/>
            </a:defPPr>
            <a:lvl1pPr indent="381000" algn="just">
              <a:lnSpc>
                <a:spcPts val="38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indent="0">
              <a:lnSpc>
                <a:spcPct val="200000"/>
              </a:lnSpc>
            </a:pPr>
            <a:r>
              <a:rPr lang="zh-CN" altLang="en-US" dirty="0"/>
              <a:t>      要大力宣传中华民族的历史，大力宣传中华民族共同体理论，大力宣传新时代党的民族工作取得的历史性成就，大力宣传中华民族同世界各国人民携手构建人类命运共同体的美好愿景。</a:t>
            </a:r>
            <a:endParaRPr lang="zh-CN" altLang="zh-CN" dirty="0"/>
          </a:p>
        </p:txBody>
      </p:sp>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9644"/>
          <a:stretch>
            <a:fillRect/>
          </a:stretch>
        </p:blipFill>
        <p:spPr>
          <a:xfrm>
            <a:off x="381000" y="2705695"/>
            <a:ext cx="5086664" cy="2914141"/>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33"/>
          <p:cNvSpPr/>
          <p:nvPr/>
        </p:nvSpPr>
        <p:spPr>
          <a:xfrm>
            <a:off x="632619" y="2705695"/>
            <a:ext cx="5075788" cy="3633269"/>
          </a:xfrm>
          <a:prstGeom prst="roundRect">
            <a:avLst/>
          </a:prstGeom>
          <a:noFill/>
          <a:ln>
            <a:noFill/>
          </a:ln>
        </p:spPr>
        <p:style>
          <a:lnRef idx="0">
            <a:scrgbClr r="0" g="0" b="0"/>
          </a:lnRef>
          <a:fillRef idx="0">
            <a:scrgbClr r="0" g="0" b="0"/>
          </a:fillRef>
          <a:effectRef idx="0">
            <a:scrgbClr r="0" g="0" b="0"/>
          </a:effectRef>
          <a:fontRef idx="minor">
            <a:schemeClr val="accent3"/>
          </a:fontRef>
        </p:style>
        <p:txBody>
          <a:bodyPr rtlCol="0" anchor="ctr"/>
          <a:lstStyle/>
          <a:p>
            <a:pPr algn="ctr" fontAlgn="base"/>
            <a:endParaRPr lang="zh-CN" altLang="en-US" sz="2000" b="1" spc="300" dirty="0">
              <a:solidFill>
                <a:srgbClr val="FFFF00"/>
              </a:solidFill>
              <a:latin typeface="微软雅黑" panose="020B0503020204020204" pitchFamily="34" charset="-122"/>
              <a:ea typeface="微软雅黑" panose="020B0503020204020204" pitchFamily="34" charset="-122"/>
            </a:endParaRPr>
          </a:p>
        </p:txBody>
      </p:sp>
      <p:sp>
        <p:nvSpPr>
          <p:cNvPr id="10" name="矩形 9"/>
          <p:cNvSpPr/>
          <p:nvPr/>
        </p:nvSpPr>
        <p:spPr>
          <a:xfrm>
            <a:off x="1726822" y="383638"/>
            <a:ext cx="8998328" cy="553998"/>
          </a:xfrm>
          <a:prstGeom prst="rect">
            <a:avLst/>
          </a:prstGeom>
          <a:noFill/>
        </p:spPr>
        <p:txBody>
          <a:bodyPr wrap="square" rtlCol="0">
            <a:spAutoFit/>
          </a:bodyPr>
          <a:lstStyle/>
          <a:p>
            <a:pPr algn="ctr"/>
            <a:r>
              <a:rPr lang="zh-CN" altLang="en-US" sz="3000" b="1" spc="10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四、牢牢把握铸牢中华民族共同体意识的实践途径</a:t>
            </a:r>
            <a:endParaRPr lang="en-US" altLang="zh-CN" sz="3000" b="1" spc="100"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14" name="组合 13"/>
          <p:cNvGrpSpPr/>
          <p:nvPr/>
        </p:nvGrpSpPr>
        <p:grpSpPr>
          <a:xfrm>
            <a:off x="632619" y="1504077"/>
            <a:ext cx="10749758" cy="635177"/>
            <a:chOff x="874712" y="1399302"/>
            <a:chExt cx="11566067" cy="635177"/>
          </a:xfrm>
        </p:grpSpPr>
        <p:sp>
          <p:nvSpPr>
            <p:cNvPr id="21" name="d17d5220-38b5-4c5b-806a-2792dfa3e0c6"/>
            <p:cNvSpPr/>
            <p:nvPr/>
          </p:nvSpPr>
          <p:spPr>
            <a:xfrm>
              <a:off x="874712" y="1399302"/>
              <a:ext cx="11566067" cy="635177"/>
            </a:xfrm>
            <a:prstGeom prst="roundRect">
              <a:avLst>
                <a:gd name="adj" fmla="val 5912"/>
              </a:avLst>
            </a:prstGeom>
            <a:solidFill>
              <a:schemeClr val="accent1"/>
            </a:solidFill>
            <a:ln w="9525" cap="flat">
              <a:noFill/>
              <a:prstDash val="solid"/>
              <a:miter/>
            </a:ln>
            <a:effectLst/>
          </p:spPr>
          <p:txBody>
            <a:bodyPr rtlCol="0" anchor="ctr"/>
            <a:lstStyle/>
            <a:p>
              <a:pPr algn="ctr"/>
              <a:endParaRPr lang="zh-CN" altLang="en-US" sz="1100" b="1" i="1" dirty="0">
                <a:solidFill>
                  <a:schemeClr val="tx1"/>
                </a:solidFill>
                <a:latin typeface="微软雅黑" panose="020B0503020204020204" pitchFamily="34" charset="-122"/>
                <a:ea typeface="微软雅黑" panose="020B0503020204020204" pitchFamily="34" charset="-122"/>
              </a:endParaRPr>
            </a:p>
          </p:txBody>
        </p:sp>
        <p:sp>
          <p:nvSpPr>
            <p:cNvPr id="22" name="矩形 21"/>
            <p:cNvSpPr/>
            <p:nvPr/>
          </p:nvSpPr>
          <p:spPr>
            <a:xfrm>
              <a:off x="1694453" y="1452305"/>
              <a:ext cx="10285151" cy="542456"/>
            </a:xfrm>
            <a:prstGeom prst="rect">
              <a:avLst/>
            </a:prstGeom>
          </p:spPr>
          <p:txBody>
            <a:bodyPr wrap="square">
              <a:spAutoFit/>
            </a:bodyPr>
            <a:lstStyle/>
            <a:p>
              <a:pPr algn="just">
                <a:lnSpc>
                  <a:spcPct val="118000"/>
                </a:lnSpc>
                <a:buClr>
                  <a:schemeClr val="accent2"/>
                </a:buClr>
              </a:pPr>
              <a:r>
                <a:rPr lang="zh-CN" altLang="en-US" sz="2700" b="1" spc="400" dirty="0">
                  <a:solidFill>
                    <a:srgbClr val="FFFF00"/>
                  </a:solidFill>
                  <a:latin typeface="微软雅黑" panose="020B0503020204020204" pitchFamily="34" charset="-122"/>
                  <a:ea typeface="微软雅黑" panose="020B0503020204020204" pitchFamily="34" charset="-122"/>
                  <a:cs typeface="+mn-ea"/>
                  <a:sym typeface="+mn-lt"/>
                </a:rPr>
                <a:t>要讲好中华民族故事，大力宣介中华民族共同体意识</a:t>
              </a:r>
              <a:endParaRPr lang="zh-CN" altLang="en-US" sz="2700" b="1" spc="400" dirty="0">
                <a:solidFill>
                  <a:srgbClr val="FFFF00"/>
                </a:solidFill>
                <a:latin typeface="微软雅黑" panose="020B0503020204020204" pitchFamily="34" charset="-122"/>
                <a:ea typeface="微软雅黑" panose="020B0503020204020204" pitchFamily="34" charset="-122"/>
                <a:cs typeface="+mn-ea"/>
                <a:sym typeface="+mn-lt"/>
              </a:endParaRPr>
            </a:p>
          </p:txBody>
        </p:sp>
        <p:sp>
          <p:nvSpPr>
            <p:cNvPr id="23" name="矩形: 圆角 22"/>
            <p:cNvSpPr/>
            <p:nvPr/>
          </p:nvSpPr>
          <p:spPr>
            <a:xfrm>
              <a:off x="1057146" y="1485321"/>
              <a:ext cx="464400" cy="463138"/>
            </a:xfrm>
            <a:prstGeom prst="roundRect">
              <a:avLst>
                <a:gd name="adj" fmla="val 16551"/>
              </a:avLst>
            </a:prstGeom>
            <a:gradFill>
              <a:gsLst>
                <a:gs pos="100000">
                  <a:schemeClr val="accent4"/>
                </a:gs>
                <a:gs pos="56000">
                  <a:schemeClr val="accent2">
                    <a:lumMod val="90000"/>
                    <a:lumOff val="10000"/>
                  </a:schemeClr>
                </a:gs>
              </a:gsLst>
              <a:lin ang="2700000" scaled="0"/>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n w="19050">
                    <a:noFill/>
                  </a:ln>
                  <a:solidFill>
                    <a:schemeClr val="bg1"/>
                  </a:solidFill>
                  <a:latin typeface="微软雅黑" panose="020B0503020204020204" pitchFamily="34" charset="-122"/>
                  <a:ea typeface="微软雅黑" panose="020B0503020204020204" pitchFamily="34" charset="-122"/>
                </a:rPr>
                <a:t>5</a:t>
              </a:r>
              <a:endParaRPr lang="en-US" altLang="zh-CN" sz="2800" b="1" dirty="0">
                <a:ln w="19050">
                  <a:noFill/>
                </a:ln>
                <a:solidFill>
                  <a:schemeClr val="bg1"/>
                </a:solidFill>
                <a:latin typeface="微软雅黑" panose="020B0503020204020204" pitchFamily="34" charset="-122"/>
                <a:ea typeface="微软雅黑" panose="020B0503020204020204" pitchFamily="34" charset="-122"/>
              </a:endParaRPr>
            </a:p>
          </p:txBody>
        </p:sp>
      </p:grpSp>
      <p:sp>
        <p:nvSpPr>
          <p:cNvPr id="3" name="文本框 2"/>
          <p:cNvSpPr txBox="1"/>
          <p:nvPr/>
        </p:nvSpPr>
        <p:spPr>
          <a:xfrm>
            <a:off x="5715000" y="3334345"/>
            <a:ext cx="5448302" cy="1670778"/>
          </a:xfrm>
          <a:prstGeom prst="rect">
            <a:avLst/>
          </a:prstGeom>
          <a:noFill/>
        </p:spPr>
        <p:txBody>
          <a:bodyPr wrap="square">
            <a:spAutoFit/>
          </a:bodyPr>
          <a:lstStyle>
            <a:defPPr>
              <a:defRPr lang="zh-CN"/>
            </a:defPPr>
            <a:lvl1pPr indent="381000" algn="just">
              <a:lnSpc>
                <a:spcPts val="38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indent="0">
              <a:lnSpc>
                <a:spcPct val="200000"/>
              </a:lnSpc>
            </a:pPr>
            <a:r>
              <a:rPr lang="zh-CN" altLang="en-US" dirty="0"/>
              <a:t>      创新涉民族宣传的传播方式，丰富传播内容，拓宽传播渠道，做到“</a:t>
            </a:r>
            <a:r>
              <a:rPr lang="zh-CN" altLang="en-US" b="1" dirty="0"/>
              <a:t>一个讲好，三个讲清楚</a:t>
            </a:r>
            <a:r>
              <a:rPr lang="zh-CN" altLang="en-US" dirty="0"/>
              <a:t>”。</a:t>
            </a:r>
            <a:endParaRPr lang="en-US" altLang="zh-CN" dirty="0"/>
          </a:p>
          <a:p>
            <a:pPr indent="0">
              <a:lnSpc>
                <a:spcPct val="200000"/>
              </a:lnSpc>
            </a:pPr>
            <a:r>
              <a:rPr lang="en-US" altLang="zh-CN" dirty="0"/>
              <a:t>      </a:t>
            </a:r>
            <a:r>
              <a:rPr lang="zh-CN" altLang="en-US" dirty="0"/>
              <a:t>积极推动中外学术界、民间团体交流互动。</a:t>
            </a:r>
            <a:endParaRPr lang="zh-CN" altLang="zh-CN" dirty="0"/>
          </a:p>
        </p:txBody>
      </p:sp>
      <p:sp>
        <p:nvSpPr>
          <p:cNvPr id="2" name="矩形 1"/>
          <p:cNvSpPr/>
          <p:nvPr/>
        </p:nvSpPr>
        <p:spPr>
          <a:xfrm flipV="1">
            <a:off x="737394" y="2569962"/>
            <a:ext cx="4742744" cy="3769002"/>
          </a:xfrm>
          <a:prstGeom prst="rect">
            <a:avLst/>
          </a:prstGeom>
          <a:gradFill>
            <a:gsLst>
              <a:gs pos="100000">
                <a:schemeClr val="bg1"/>
              </a:gs>
              <a:gs pos="0">
                <a:srgbClr val="FFF3D7">
                  <a:alpha val="0"/>
                </a:srgbClr>
              </a:gs>
              <a:gs pos="55000">
                <a:srgbClr val="FFF3D7"/>
              </a:gs>
            </a:gsLst>
            <a:lin ang="5400000" scaled="1"/>
          </a:gradFill>
          <a:ln w="19050">
            <a:gradFill>
              <a:gsLst>
                <a:gs pos="0">
                  <a:srgbClr val="E74134">
                    <a:alpha val="0"/>
                  </a:srgbClr>
                </a:gs>
                <a:gs pos="100000">
                  <a:srgbClr val="E74134"/>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
        <p:nvSpPr>
          <p:cNvPr id="5" name="文本框 4"/>
          <p:cNvSpPr txBox="1"/>
          <p:nvPr/>
        </p:nvSpPr>
        <p:spPr>
          <a:xfrm>
            <a:off x="894164" y="2705695"/>
            <a:ext cx="4481199" cy="3367397"/>
          </a:xfrm>
          <a:prstGeom prst="rect">
            <a:avLst/>
          </a:prstGeom>
          <a:noFill/>
        </p:spPr>
        <p:txBody>
          <a:bodyPr wrap="square">
            <a:spAutoFit/>
          </a:bodyPr>
          <a:lstStyle>
            <a:defPPr>
              <a:defRPr lang="zh-CN"/>
            </a:defPPr>
            <a:lvl1pPr indent="0" algn="just">
              <a:lnSpc>
                <a:spcPct val="2000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marL="285750" indent="-285750">
              <a:lnSpc>
                <a:spcPct val="150000"/>
              </a:lnSpc>
              <a:buFont typeface="Wingdings" panose="05000000000000000000" pitchFamily="2" charset="2"/>
              <a:buChar char="Ø"/>
            </a:pPr>
            <a:r>
              <a:rPr lang="zh-CN" altLang="en-US" b="1" dirty="0"/>
              <a:t>讲好</a:t>
            </a:r>
            <a:r>
              <a:rPr lang="zh-CN" altLang="en-US" dirty="0"/>
              <a:t>中华民族共同体故事</a:t>
            </a:r>
            <a:endParaRPr lang="en-US" altLang="zh-CN" dirty="0"/>
          </a:p>
          <a:p>
            <a:pPr marL="285750" indent="-285750">
              <a:lnSpc>
                <a:spcPct val="150000"/>
              </a:lnSpc>
              <a:buFont typeface="Wingdings" panose="05000000000000000000" pitchFamily="2" charset="2"/>
              <a:buChar char="Ø"/>
            </a:pPr>
            <a:r>
              <a:rPr lang="zh-CN" altLang="en-US" b="1" dirty="0"/>
              <a:t>讲清楚</a:t>
            </a:r>
            <a:r>
              <a:rPr lang="zh-CN" altLang="en-US" dirty="0"/>
              <a:t>中国共产党领导和社会主义制度是我国各民族共同发展进步的可靠保障</a:t>
            </a:r>
            <a:endParaRPr lang="en-US" altLang="zh-CN" dirty="0"/>
          </a:p>
          <a:p>
            <a:pPr marL="285750" indent="-285750">
              <a:lnSpc>
                <a:spcPct val="150000"/>
              </a:lnSpc>
              <a:buFont typeface="Wingdings" panose="05000000000000000000" pitchFamily="2" charset="2"/>
              <a:buChar char="Ø"/>
            </a:pPr>
            <a:r>
              <a:rPr lang="zh-CN" altLang="en-US" b="1" dirty="0"/>
              <a:t>讲清楚</a:t>
            </a:r>
            <a:r>
              <a:rPr lang="zh-CN" altLang="en-US" dirty="0"/>
              <a:t>中华民族是具有强大认同度和凝聚力的命运共同体</a:t>
            </a:r>
            <a:endParaRPr lang="en-US" altLang="zh-CN" dirty="0"/>
          </a:p>
          <a:p>
            <a:pPr marL="285750" indent="-285750">
              <a:lnSpc>
                <a:spcPct val="150000"/>
              </a:lnSpc>
              <a:buFont typeface="Wingdings" panose="05000000000000000000" pitchFamily="2" charset="2"/>
              <a:buChar char="Ø"/>
            </a:pPr>
            <a:r>
              <a:rPr lang="zh-CN" altLang="en-US" b="1" dirty="0"/>
              <a:t>讲清楚</a:t>
            </a:r>
            <a:r>
              <a:rPr lang="zh-CN" altLang="en-US" dirty="0"/>
              <a:t>中国特色解决民族问题的正确道路所具有的明显优越性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509562" y="2573932"/>
            <a:ext cx="10526827" cy="3519068"/>
            <a:chOff x="5933752" y="1417662"/>
            <a:chExt cx="5972669" cy="4823256"/>
          </a:xfrm>
        </p:grpSpPr>
        <p:grpSp>
          <p:nvGrpSpPr>
            <p:cNvPr id="29" name="组合 28"/>
            <p:cNvGrpSpPr/>
            <p:nvPr/>
          </p:nvGrpSpPr>
          <p:grpSpPr>
            <a:xfrm>
              <a:off x="5933752" y="1417662"/>
              <a:ext cx="5972669" cy="4823256"/>
              <a:chOff x="1924494" y="1233376"/>
              <a:chExt cx="8390333" cy="5040528"/>
            </a:xfrm>
          </p:grpSpPr>
          <p:sp>
            <p:nvSpPr>
              <p:cNvPr id="31" name="圆角矩形 33"/>
              <p:cNvSpPr/>
              <p:nvPr/>
            </p:nvSpPr>
            <p:spPr>
              <a:xfrm>
                <a:off x="2032065" y="1404193"/>
                <a:ext cx="8282762" cy="4869711"/>
              </a:xfrm>
              <a:prstGeom prst="roundRect">
                <a:avLst>
                  <a:gd name="adj" fmla="val 2693"/>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5" dirty="0">
                  <a:ea typeface="微软雅黑" panose="020B0503020204020204" pitchFamily="34" charset="-122"/>
                </a:endParaRPr>
              </a:p>
            </p:txBody>
          </p:sp>
          <p:sp>
            <p:nvSpPr>
              <p:cNvPr id="32" name="圆角矩形 34"/>
              <p:cNvSpPr/>
              <p:nvPr/>
            </p:nvSpPr>
            <p:spPr>
              <a:xfrm>
                <a:off x="1924494" y="1233376"/>
                <a:ext cx="8282761" cy="4869711"/>
              </a:xfrm>
              <a:prstGeom prst="roundRect">
                <a:avLst>
                  <a:gd name="adj" fmla="val 2693"/>
                </a:avLst>
              </a:prstGeom>
              <a:solidFill>
                <a:schemeClr val="accent2">
                  <a:lumMod val="20000"/>
                  <a:lumOff val="80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5" dirty="0">
                  <a:ea typeface="微软雅黑" panose="020B0503020204020204" pitchFamily="34" charset="-122"/>
                </a:endParaRPr>
              </a:p>
            </p:txBody>
          </p:sp>
        </p:grpSp>
        <p:sp>
          <p:nvSpPr>
            <p:cNvPr id="30" name="矩形 29"/>
            <p:cNvSpPr/>
            <p:nvPr/>
          </p:nvSpPr>
          <p:spPr>
            <a:xfrm>
              <a:off x="6145209" y="1683601"/>
              <a:ext cx="5604766" cy="627664"/>
            </a:xfrm>
            <a:prstGeom prst="rect">
              <a:avLst/>
            </a:prstGeom>
            <a:noFill/>
          </p:spPr>
          <p:txBody>
            <a:bodyPr wrap="square" rtlCol="0">
              <a:spAutoFit/>
            </a:bodyPr>
            <a:lstStyle/>
            <a:p>
              <a:pPr indent="455930" algn="just">
                <a:lnSpc>
                  <a:spcPct val="150000"/>
                </a:lnSpc>
              </a:pPr>
              <a:endParaRPr lang="zh-CN" altLang="en-US" sz="1795"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sym typeface="+mn-lt"/>
              </a:endParaRPr>
            </a:p>
          </p:txBody>
        </p:sp>
      </p:grpSp>
      <p:sp>
        <p:nvSpPr>
          <p:cNvPr id="2" name="矩形 1"/>
          <p:cNvSpPr/>
          <p:nvPr/>
        </p:nvSpPr>
        <p:spPr>
          <a:xfrm>
            <a:off x="15522" y="6651566"/>
            <a:ext cx="12160956" cy="197931"/>
          </a:xfrm>
          <a:prstGeom prst="rect">
            <a:avLst/>
          </a:prstGeom>
          <a:solidFill>
            <a:srgbClr val="C00000"/>
          </a:solidFill>
          <a:ln>
            <a:noFill/>
          </a:ln>
          <a:effectLst/>
        </p:spPr>
        <p:style>
          <a:lnRef idx="3">
            <a:schemeClr val="lt1"/>
          </a:lnRef>
          <a:fillRef idx="1">
            <a:schemeClr val="accent5"/>
          </a:fillRef>
          <a:effectRef idx="1">
            <a:schemeClr val="accent5"/>
          </a:effectRef>
          <a:fontRef idx="minor">
            <a:schemeClr val="lt1"/>
          </a:fontRef>
        </p:style>
        <p:txBody>
          <a:bodyPr rtlCol="0" anchor="ctr"/>
          <a:lstStyle/>
          <a:p>
            <a:pPr algn="ctr" defTabSz="911860">
              <a:defRPr/>
            </a:pPr>
            <a:endParaRPr lang="zh-CN" altLang="en-US" sz="1795" dirty="0">
              <a:solidFill>
                <a:prstClr val="white"/>
              </a:solidFill>
              <a:latin typeface="Calibri" panose="020F0502020204030204"/>
              <a:ea typeface="宋体" panose="02010600030101010101" pitchFamily="2" charset="-122"/>
              <a:cs typeface="+mn-ea"/>
              <a:sym typeface="+mn-lt"/>
            </a:endParaRPr>
          </a:p>
        </p:txBody>
      </p:sp>
      <p:sp>
        <p:nvSpPr>
          <p:cNvPr id="13" name="矩形 12"/>
          <p:cNvSpPr/>
          <p:nvPr/>
        </p:nvSpPr>
        <p:spPr>
          <a:xfrm>
            <a:off x="788693" y="2902681"/>
            <a:ext cx="8309139" cy="2801151"/>
          </a:xfrm>
          <a:prstGeom prst="rect">
            <a:avLst/>
          </a:prstGeom>
        </p:spPr>
        <p:txBody>
          <a:bodyPr wrap="square">
            <a:spAutoFit/>
          </a:bodyPr>
          <a:lstStyle/>
          <a:p>
            <a:pPr algn="just">
              <a:lnSpc>
                <a:spcPct val="150000"/>
              </a:lnSpc>
            </a:pPr>
            <a:r>
              <a:rPr lang="zh-CN" altLang="en-US" sz="1995"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rPr>
              <a:t>      迈向中国式现代化的新征程，我们要紧密团结在以习近平同志为核心的党中央周围，深入学习领会习近平总书记关于加强和改进民族工作的重要思想，坚定不移走中国特色解决民族问题的正确道路，坚持以铸牢中华民族共同体意识为主线，推进新时代党的民族工作高质量发展，为强国建设、民族复兴伟业凝聚团结奋进的磅礴力量，书写同心共筑中国梦的崭新篇章！</a:t>
            </a:r>
            <a:endParaRPr lang="zh-CN" altLang="en-US" sz="1995" spc="100" dirty="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rotWithShape="1">
          <a:blip r:embed="rId1" cstate="print">
            <a:extLst>
              <a:ext uri="{28A0092B-C50C-407E-A947-70E740481C1C}">
                <a14:useLocalDpi xmlns:a14="http://schemas.microsoft.com/office/drawing/2010/main" val="0"/>
              </a:ext>
            </a:extLst>
          </a:blip>
          <a:srcRect t="11453" r="38126"/>
          <a:stretch>
            <a:fillRect/>
          </a:stretch>
        </p:blipFill>
        <p:spPr>
          <a:xfrm>
            <a:off x="9294330" y="2205000"/>
            <a:ext cx="2863146" cy="4353154"/>
          </a:xfrm>
          <a:prstGeom prst="rect">
            <a:avLst/>
          </a:prstGeom>
        </p:spPr>
      </p:pic>
      <p:sp>
        <p:nvSpPr>
          <p:cNvPr id="26" name="PA-文本框 15"/>
          <p:cNvSpPr txBox="1"/>
          <p:nvPr>
            <p:custDataLst>
              <p:tags r:id="rId2"/>
            </p:custDataLst>
          </p:nvPr>
        </p:nvSpPr>
        <p:spPr>
          <a:xfrm>
            <a:off x="3760729" y="325355"/>
            <a:ext cx="6021446" cy="646331"/>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Tx/>
              <a:buSzTx/>
              <a:buFontTx/>
              <a:buNone/>
              <a:defRPr/>
            </a:pPr>
            <a:r>
              <a:rPr lang="zh-CN" altLang="en-US" sz="40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sym typeface="汉仪北魏写经W" panose="00020600040101010101" charset="-122"/>
              </a:rPr>
              <a:t>结 束 语      </a:t>
            </a:r>
            <a:r>
              <a:rPr lang="en-US" altLang="zh-CN" sz="2800" b="1"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sym typeface="汉仪北魏写经W" panose="00020600040101010101" charset="-122"/>
              </a:rPr>
              <a:t>CONCLUSION</a:t>
            </a:r>
            <a:endParaRPr lang="en-US" altLang="zh-CN" sz="2800" b="1"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sym typeface="汉仪北魏写经W" panose="00020600040101010101" charset="-122"/>
            </a:endParaRPr>
          </a:p>
        </p:txBody>
      </p:sp>
      <p:grpSp>
        <p:nvGrpSpPr>
          <p:cNvPr id="22" name="组合 21"/>
          <p:cNvGrpSpPr/>
          <p:nvPr/>
        </p:nvGrpSpPr>
        <p:grpSpPr>
          <a:xfrm>
            <a:off x="1769496" y="1648207"/>
            <a:ext cx="844412" cy="782803"/>
            <a:chOff x="-718574" y="2471579"/>
            <a:chExt cx="327978" cy="1492804"/>
          </a:xfrm>
        </p:grpSpPr>
        <p:sp>
          <p:nvSpPr>
            <p:cNvPr id="28" name="Rectangle 11"/>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a楷体" panose="02000500000000000000" pitchFamily="2" charset="-122"/>
                <a:sym typeface="Calibri" panose="020F0502020204030204" pitchFamily="34" charset="0"/>
              </a:endParaRPr>
            </a:p>
          </p:txBody>
        </p:sp>
        <p:sp>
          <p:nvSpPr>
            <p:cNvPr id="33" name="矩形 32"/>
            <p:cNvSpPr>
              <a:spLocks noChangeArrowheads="1"/>
            </p:cNvSpPr>
            <p:nvPr/>
          </p:nvSpPr>
          <p:spPr bwMode="auto">
            <a:xfrm>
              <a:off x="-695358" y="2556336"/>
              <a:ext cx="281543"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b="1" dirty="0">
                  <a:gradFill>
                    <a:gsLst>
                      <a:gs pos="0">
                        <a:prstClr val="white"/>
                      </a:gs>
                      <a:gs pos="100000">
                        <a:srgbClr val="FFFF00"/>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志</a:t>
              </a:r>
              <a:endParaRPr kumimoji="0" 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endParaRPr>
            </a:p>
          </p:txBody>
        </p:sp>
      </p:grpSp>
      <p:grpSp>
        <p:nvGrpSpPr>
          <p:cNvPr id="34" name="组合 33"/>
          <p:cNvGrpSpPr/>
          <p:nvPr/>
        </p:nvGrpSpPr>
        <p:grpSpPr>
          <a:xfrm>
            <a:off x="2765178" y="1648206"/>
            <a:ext cx="844412" cy="782803"/>
            <a:chOff x="-718574" y="2471579"/>
            <a:chExt cx="327978" cy="1492804"/>
          </a:xfrm>
        </p:grpSpPr>
        <p:sp>
          <p:nvSpPr>
            <p:cNvPr id="35" name="Rectangle 11"/>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a楷体" panose="02000500000000000000" pitchFamily="2" charset="-122"/>
                <a:sym typeface="Calibri" panose="020F0502020204030204" pitchFamily="34" charset="0"/>
              </a:endParaRPr>
            </a:p>
          </p:txBody>
        </p:sp>
        <p:sp>
          <p:nvSpPr>
            <p:cNvPr id="36" name="矩形 38"/>
            <p:cNvSpPr>
              <a:spLocks noChangeArrowheads="1"/>
            </p:cNvSpPr>
            <p:nvPr/>
          </p:nvSpPr>
          <p:spPr bwMode="auto">
            <a:xfrm>
              <a:off x="-690065" y="2556336"/>
              <a:ext cx="270958"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rPr>
                <a:t>同</a:t>
              </a:r>
              <a:endParaRPr kumimoji="0" 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endParaRPr>
            </a:p>
          </p:txBody>
        </p:sp>
      </p:grpSp>
      <p:grpSp>
        <p:nvGrpSpPr>
          <p:cNvPr id="37" name="组合 36"/>
          <p:cNvGrpSpPr/>
          <p:nvPr/>
        </p:nvGrpSpPr>
        <p:grpSpPr>
          <a:xfrm>
            <a:off x="3771019" y="1655188"/>
            <a:ext cx="844412" cy="782803"/>
            <a:chOff x="-718574" y="2471579"/>
            <a:chExt cx="327978" cy="1492804"/>
          </a:xfrm>
        </p:grpSpPr>
        <p:sp>
          <p:nvSpPr>
            <p:cNvPr id="38" name="Rectangle 11"/>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a楷体" panose="02000500000000000000" pitchFamily="2" charset="-122"/>
                <a:sym typeface="Calibri" panose="020F0502020204030204" pitchFamily="34" charset="0"/>
              </a:endParaRPr>
            </a:p>
          </p:txBody>
        </p:sp>
        <p:sp>
          <p:nvSpPr>
            <p:cNvPr id="39" name="矩形 38"/>
            <p:cNvSpPr>
              <a:spLocks noChangeArrowheads="1"/>
            </p:cNvSpPr>
            <p:nvPr/>
          </p:nvSpPr>
          <p:spPr bwMode="auto">
            <a:xfrm>
              <a:off x="-690063" y="2556336"/>
              <a:ext cx="270958"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rPr>
                <a:t>心</a:t>
              </a:r>
              <a:endParaRPr kumimoji="0" 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endParaRPr>
            </a:p>
          </p:txBody>
        </p:sp>
      </p:grpSp>
      <p:grpSp>
        <p:nvGrpSpPr>
          <p:cNvPr id="40" name="组合 39"/>
          <p:cNvGrpSpPr/>
          <p:nvPr/>
        </p:nvGrpSpPr>
        <p:grpSpPr>
          <a:xfrm>
            <a:off x="4794900" y="1655188"/>
            <a:ext cx="844412" cy="782803"/>
            <a:chOff x="-718574" y="2471579"/>
            <a:chExt cx="327978" cy="1492804"/>
          </a:xfrm>
        </p:grpSpPr>
        <p:sp>
          <p:nvSpPr>
            <p:cNvPr id="41" name="Rectangle 11"/>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a楷体" panose="02000500000000000000" pitchFamily="2" charset="-122"/>
                <a:sym typeface="Calibri" panose="020F0502020204030204" pitchFamily="34" charset="0"/>
              </a:endParaRPr>
            </a:p>
          </p:txBody>
        </p:sp>
        <p:sp>
          <p:nvSpPr>
            <p:cNvPr id="42" name="矩形 38"/>
            <p:cNvSpPr>
              <a:spLocks noChangeArrowheads="1"/>
            </p:cNvSpPr>
            <p:nvPr/>
          </p:nvSpPr>
          <p:spPr bwMode="auto">
            <a:xfrm>
              <a:off x="-688932" y="2556336"/>
              <a:ext cx="268692"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rPr>
                <a:t>同</a:t>
              </a:r>
              <a:endParaRPr kumimoji="0" 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endParaRPr>
            </a:p>
          </p:txBody>
        </p:sp>
      </p:grpSp>
      <p:sp>
        <p:nvSpPr>
          <p:cNvPr id="43" name="图形 3"/>
          <p:cNvSpPr/>
          <p:nvPr/>
        </p:nvSpPr>
        <p:spPr>
          <a:xfrm>
            <a:off x="1145501" y="1636531"/>
            <a:ext cx="434367" cy="857745"/>
          </a:xfrm>
          <a:custGeom>
            <a:avLst/>
            <a:gdLst>
              <a:gd name="connsiteX0" fmla="*/ 204069 w 262699"/>
              <a:gd name="connsiteY0" fmla="*/ 57491 h 518751"/>
              <a:gd name="connsiteX1" fmla="*/ 192545 w 262699"/>
              <a:gd name="connsiteY1" fmla="*/ 60910 h 518751"/>
              <a:gd name="connsiteX2" fmla="*/ 181022 w 262699"/>
              <a:gd name="connsiteY2" fmla="*/ 62050 h 518751"/>
              <a:gd name="connsiteX3" fmla="*/ 162596 w 262699"/>
              <a:gd name="connsiteY3" fmla="*/ 59771 h 518751"/>
              <a:gd name="connsiteX4" fmla="*/ 160317 w 262699"/>
              <a:gd name="connsiteY4" fmla="*/ 57491 h 518751"/>
              <a:gd name="connsiteX5" fmla="*/ 161457 w 262699"/>
              <a:gd name="connsiteY5" fmla="*/ 54072 h 518751"/>
              <a:gd name="connsiteX6" fmla="*/ 171777 w 262699"/>
              <a:gd name="connsiteY6" fmla="*/ 37990 h 518751"/>
              <a:gd name="connsiteX7" fmla="*/ 182098 w 262699"/>
              <a:gd name="connsiteY7" fmla="*/ 31088 h 518751"/>
              <a:gd name="connsiteX8" fmla="*/ 194761 w 262699"/>
              <a:gd name="connsiteY8" fmla="*/ 25327 h 518751"/>
              <a:gd name="connsiteX9" fmla="*/ 240792 w 262699"/>
              <a:gd name="connsiteY9" fmla="*/ 29949 h 518751"/>
              <a:gd name="connsiteX10" fmla="*/ 243072 w 262699"/>
              <a:gd name="connsiteY10" fmla="*/ 32228 h 518751"/>
              <a:gd name="connsiteX11" fmla="*/ 241932 w 262699"/>
              <a:gd name="connsiteY11" fmla="*/ 35710 h 518751"/>
              <a:gd name="connsiteX12" fmla="*/ 204069 w 262699"/>
              <a:gd name="connsiteY12" fmla="*/ 57491 h 518751"/>
              <a:gd name="connsiteX13" fmla="*/ 204069 w 262699"/>
              <a:gd name="connsiteY13" fmla="*/ 57491 h 518751"/>
              <a:gd name="connsiteX14" fmla="*/ 192545 w 262699"/>
              <a:gd name="connsiteY14" fmla="*/ 79399 h 518751"/>
              <a:gd name="connsiteX15" fmla="*/ 178742 w 262699"/>
              <a:gd name="connsiteY15" fmla="*/ 70218 h 518751"/>
              <a:gd name="connsiteX16" fmla="*/ 162660 w 262699"/>
              <a:gd name="connsiteY16" fmla="*/ 67939 h 518751"/>
              <a:gd name="connsiteX17" fmla="*/ 145438 w 262699"/>
              <a:gd name="connsiteY17" fmla="*/ 73700 h 518751"/>
              <a:gd name="connsiteX18" fmla="*/ 128216 w 262699"/>
              <a:gd name="connsiteY18" fmla="*/ 87503 h 518751"/>
              <a:gd name="connsiteX19" fmla="*/ 147780 w 262699"/>
              <a:gd name="connsiteY19" fmla="*/ 90922 h 518751"/>
              <a:gd name="connsiteX20" fmla="*/ 161583 w 262699"/>
              <a:gd name="connsiteY20" fmla="*/ 97824 h 518751"/>
              <a:gd name="connsiteX21" fmla="*/ 176526 w 262699"/>
              <a:gd name="connsiteY21" fmla="*/ 100103 h 518751"/>
              <a:gd name="connsiteX22" fmla="*/ 186847 w 262699"/>
              <a:gd name="connsiteY22" fmla="*/ 97824 h 518751"/>
              <a:gd name="connsiteX23" fmla="*/ 192608 w 262699"/>
              <a:gd name="connsiteY23" fmla="*/ 95545 h 518751"/>
              <a:gd name="connsiteX24" fmla="*/ 198370 w 262699"/>
              <a:gd name="connsiteY24" fmla="*/ 92125 h 518751"/>
              <a:gd name="connsiteX25" fmla="*/ 206411 w 262699"/>
              <a:gd name="connsiteY25" fmla="*/ 88706 h 518751"/>
              <a:gd name="connsiteX26" fmla="*/ 192545 w 262699"/>
              <a:gd name="connsiteY26" fmla="*/ 79399 h 518751"/>
              <a:gd name="connsiteX27" fmla="*/ 169561 w 262699"/>
              <a:gd name="connsiteY27" fmla="*/ 18425 h 518751"/>
              <a:gd name="connsiteX28" fmla="*/ 177602 w 262699"/>
              <a:gd name="connsiteY28" fmla="*/ 0 h 518751"/>
              <a:gd name="connsiteX29" fmla="*/ 164939 w 262699"/>
              <a:gd name="connsiteY29" fmla="*/ 4622 h 518751"/>
              <a:gd name="connsiteX30" fmla="*/ 153416 w 262699"/>
              <a:gd name="connsiteY30" fmla="*/ 9244 h 518751"/>
              <a:gd name="connsiteX31" fmla="*/ 145374 w 262699"/>
              <a:gd name="connsiteY31" fmla="*/ 15006 h 518751"/>
              <a:gd name="connsiteX32" fmla="*/ 132711 w 262699"/>
              <a:gd name="connsiteY32" fmla="*/ 24187 h 518751"/>
              <a:gd name="connsiteX33" fmla="*/ 123530 w 262699"/>
              <a:gd name="connsiteY33" fmla="*/ 41409 h 518751"/>
              <a:gd name="connsiteX34" fmla="*/ 123530 w 262699"/>
              <a:gd name="connsiteY34" fmla="*/ 57491 h 518751"/>
              <a:gd name="connsiteX35" fmla="*/ 121251 w 262699"/>
              <a:gd name="connsiteY35" fmla="*/ 78196 h 518751"/>
              <a:gd name="connsiteX36" fmla="*/ 138473 w 262699"/>
              <a:gd name="connsiteY36" fmla="*/ 64393 h 518751"/>
              <a:gd name="connsiteX37" fmla="*/ 153416 w 262699"/>
              <a:gd name="connsiteY37" fmla="*/ 50590 h 518751"/>
              <a:gd name="connsiteX38" fmla="*/ 163736 w 262699"/>
              <a:gd name="connsiteY38" fmla="*/ 35647 h 518751"/>
              <a:gd name="connsiteX39" fmla="*/ 169561 w 262699"/>
              <a:gd name="connsiteY39" fmla="*/ 18425 h 518751"/>
              <a:gd name="connsiteX40" fmla="*/ 87946 w 262699"/>
              <a:gd name="connsiteY40" fmla="*/ 129989 h 518751"/>
              <a:gd name="connsiteX41" fmla="*/ 107511 w 262699"/>
              <a:gd name="connsiteY41" fmla="*/ 127709 h 518751"/>
              <a:gd name="connsiteX42" fmla="*/ 122454 w 262699"/>
              <a:gd name="connsiteY42" fmla="*/ 129989 h 518751"/>
              <a:gd name="connsiteX43" fmla="*/ 156961 w 262699"/>
              <a:gd name="connsiteY43" fmla="*/ 113906 h 518751"/>
              <a:gd name="connsiteX44" fmla="*/ 160380 w 262699"/>
              <a:gd name="connsiteY44" fmla="*/ 111627 h 518751"/>
              <a:gd name="connsiteX45" fmla="*/ 163800 w 262699"/>
              <a:gd name="connsiteY45" fmla="*/ 109347 h 518751"/>
              <a:gd name="connsiteX46" fmla="*/ 155758 w 262699"/>
              <a:gd name="connsiteY46" fmla="*/ 107068 h 518751"/>
              <a:gd name="connsiteX47" fmla="*/ 147717 w 262699"/>
              <a:gd name="connsiteY47" fmla="*/ 103649 h 518751"/>
              <a:gd name="connsiteX48" fmla="*/ 131635 w 262699"/>
              <a:gd name="connsiteY48" fmla="*/ 99027 h 518751"/>
              <a:gd name="connsiteX49" fmla="*/ 115552 w 262699"/>
              <a:gd name="connsiteY49" fmla="*/ 102446 h 518751"/>
              <a:gd name="connsiteX50" fmla="*/ 108651 w 262699"/>
              <a:gd name="connsiteY50" fmla="*/ 105865 h 518751"/>
              <a:gd name="connsiteX51" fmla="*/ 101749 w 262699"/>
              <a:gd name="connsiteY51" fmla="*/ 112767 h 518751"/>
              <a:gd name="connsiteX52" fmla="*/ 94848 w 262699"/>
              <a:gd name="connsiteY52" fmla="*/ 120808 h 518751"/>
              <a:gd name="connsiteX53" fmla="*/ 87946 w 262699"/>
              <a:gd name="connsiteY53" fmla="*/ 129989 h 518751"/>
              <a:gd name="connsiteX54" fmla="*/ 108651 w 262699"/>
              <a:gd name="connsiteY54" fmla="*/ 51793 h 518751"/>
              <a:gd name="connsiteX55" fmla="*/ 108651 w 262699"/>
              <a:gd name="connsiteY55" fmla="*/ 42549 h 518751"/>
              <a:gd name="connsiteX56" fmla="*/ 112070 w 262699"/>
              <a:gd name="connsiteY56" fmla="*/ 32228 h 518751"/>
              <a:gd name="connsiteX57" fmla="*/ 109791 w 262699"/>
              <a:gd name="connsiteY57" fmla="*/ 33368 h 518751"/>
              <a:gd name="connsiteX58" fmla="*/ 106372 w 262699"/>
              <a:gd name="connsiteY58" fmla="*/ 36787 h 518751"/>
              <a:gd name="connsiteX59" fmla="*/ 100610 w 262699"/>
              <a:gd name="connsiteY59" fmla="*/ 40206 h 518751"/>
              <a:gd name="connsiteX60" fmla="*/ 75283 w 262699"/>
              <a:gd name="connsiteY60" fmla="*/ 68952 h 518751"/>
              <a:gd name="connsiteX61" fmla="*/ 70661 w 262699"/>
              <a:gd name="connsiteY61" fmla="*/ 87377 h 518751"/>
              <a:gd name="connsiteX62" fmla="*/ 75283 w 262699"/>
              <a:gd name="connsiteY62" fmla="*/ 103459 h 518751"/>
              <a:gd name="connsiteX63" fmla="*/ 78702 w 262699"/>
              <a:gd name="connsiteY63" fmla="*/ 124164 h 518751"/>
              <a:gd name="connsiteX64" fmla="*/ 85604 w 262699"/>
              <a:gd name="connsiteY64" fmla="*/ 114983 h 518751"/>
              <a:gd name="connsiteX65" fmla="*/ 92505 w 262699"/>
              <a:gd name="connsiteY65" fmla="*/ 105802 h 518751"/>
              <a:gd name="connsiteX66" fmla="*/ 98267 w 262699"/>
              <a:gd name="connsiteY66" fmla="*/ 96621 h 518751"/>
              <a:gd name="connsiteX67" fmla="*/ 102889 w 262699"/>
              <a:gd name="connsiteY67" fmla="*/ 88580 h 518751"/>
              <a:gd name="connsiteX68" fmla="*/ 108651 w 262699"/>
              <a:gd name="connsiteY68" fmla="*/ 71358 h 518751"/>
              <a:gd name="connsiteX69" fmla="*/ 108651 w 262699"/>
              <a:gd name="connsiteY69" fmla="*/ 51793 h 518751"/>
              <a:gd name="connsiteX70" fmla="*/ 63760 w 262699"/>
              <a:gd name="connsiteY70" fmla="*/ 182858 h 518751"/>
              <a:gd name="connsiteX71" fmla="*/ 82185 w 262699"/>
              <a:gd name="connsiteY71" fmla="*/ 174817 h 518751"/>
              <a:gd name="connsiteX72" fmla="*/ 97127 w 262699"/>
              <a:gd name="connsiteY72" fmla="*/ 172537 h 518751"/>
              <a:gd name="connsiteX73" fmla="*/ 110930 w 262699"/>
              <a:gd name="connsiteY73" fmla="*/ 165636 h 518751"/>
              <a:gd name="connsiteX74" fmla="*/ 117832 w 262699"/>
              <a:gd name="connsiteY74" fmla="*/ 157595 h 518751"/>
              <a:gd name="connsiteX75" fmla="*/ 127013 w 262699"/>
              <a:gd name="connsiteY75" fmla="*/ 146071 h 518751"/>
              <a:gd name="connsiteX76" fmla="*/ 129292 w 262699"/>
              <a:gd name="connsiteY76" fmla="*/ 142589 h 518751"/>
              <a:gd name="connsiteX77" fmla="*/ 131571 w 262699"/>
              <a:gd name="connsiteY77" fmla="*/ 139170 h 518751"/>
              <a:gd name="connsiteX78" fmla="*/ 114349 w 262699"/>
              <a:gd name="connsiteY78" fmla="*/ 138030 h 518751"/>
              <a:gd name="connsiteX79" fmla="*/ 83324 w 262699"/>
              <a:gd name="connsiteY79" fmla="*/ 146071 h 518751"/>
              <a:gd name="connsiteX80" fmla="*/ 76423 w 262699"/>
              <a:gd name="connsiteY80" fmla="*/ 154112 h 518751"/>
              <a:gd name="connsiteX81" fmla="*/ 70661 w 262699"/>
              <a:gd name="connsiteY81" fmla="*/ 162153 h 518751"/>
              <a:gd name="connsiteX82" fmla="*/ 66039 w 262699"/>
              <a:gd name="connsiteY82" fmla="*/ 172474 h 518751"/>
              <a:gd name="connsiteX83" fmla="*/ 63760 w 262699"/>
              <a:gd name="connsiteY83" fmla="*/ 182858 h 518751"/>
              <a:gd name="connsiteX84" fmla="*/ 61480 w 262699"/>
              <a:gd name="connsiteY84" fmla="*/ 102383 h 518751"/>
              <a:gd name="connsiteX85" fmla="*/ 58061 w 262699"/>
              <a:gd name="connsiteY85" fmla="*/ 82818 h 518751"/>
              <a:gd name="connsiteX86" fmla="*/ 53439 w 262699"/>
              <a:gd name="connsiteY86" fmla="*/ 88580 h 518751"/>
              <a:gd name="connsiteX87" fmla="*/ 50020 w 262699"/>
              <a:gd name="connsiteY87" fmla="*/ 94342 h 518751"/>
              <a:gd name="connsiteX88" fmla="*/ 33938 w 262699"/>
              <a:gd name="connsiteY88" fmla="*/ 128849 h 518751"/>
              <a:gd name="connsiteX89" fmla="*/ 35077 w 262699"/>
              <a:gd name="connsiteY89" fmla="*/ 148414 h 518751"/>
              <a:gd name="connsiteX90" fmla="*/ 43118 w 262699"/>
              <a:gd name="connsiteY90" fmla="*/ 162217 h 518751"/>
              <a:gd name="connsiteX91" fmla="*/ 52299 w 262699"/>
              <a:gd name="connsiteY91" fmla="*/ 180642 h 518751"/>
              <a:gd name="connsiteX92" fmla="*/ 56921 w 262699"/>
              <a:gd name="connsiteY92" fmla="*/ 169118 h 518751"/>
              <a:gd name="connsiteX93" fmla="*/ 60341 w 262699"/>
              <a:gd name="connsiteY93" fmla="*/ 157595 h 518751"/>
              <a:gd name="connsiteX94" fmla="*/ 62620 w 262699"/>
              <a:gd name="connsiteY94" fmla="*/ 147274 h 518751"/>
              <a:gd name="connsiteX95" fmla="*/ 64899 w 262699"/>
              <a:gd name="connsiteY95" fmla="*/ 138093 h 518751"/>
              <a:gd name="connsiteX96" fmla="*/ 61480 w 262699"/>
              <a:gd name="connsiteY96" fmla="*/ 102383 h 518751"/>
              <a:gd name="connsiteX97" fmla="*/ 52236 w 262699"/>
              <a:gd name="connsiteY97" fmla="*/ 241552 h 518751"/>
              <a:gd name="connsiteX98" fmla="*/ 82121 w 262699"/>
              <a:gd name="connsiteY98" fmla="*/ 224330 h 518751"/>
              <a:gd name="connsiteX99" fmla="*/ 93645 w 262699"/>
              <a:gd name="connsiteY99" fmla="*/ 214010 h 518751"/>
              <a:gd name="connsiteX100" fmla="*/ 98267 w 262699"/>
              <a:gd name="connsiteY100" fmla="*/ 204829 h 518751"/>
              <a:gd name="connsiteX101" fmla="*/ 104029 w 262699"/>
              <a:gd name="connsiteY101" fmla="*/ 189886 h 518751"/>
              <a:gd name="connsiteX102" fmla="*/ 105169 w 262699"/>
              <a:gd name="connsiteY102" fmla="*/ 185264 h 518751"/>
              <a:gd name="connsiteX103" fmla="*/ 107448 w 262699"/>
              <a:gd name="connsiteY103" fmla="*/ 180642 h 518751"/>
              <a:gd name="connsiteX104" fmla="*/ 91366 w 262699"/>
              <a:gd name="connsiteY104" fmla="*/ 185264 h 518751"/>
              <a:gd name="connsiteX105" fmla="*/ 62620 w 262699"/>
              <a:gd name="connsiteY105" fmla="*/ 201346 h 518751"/>
              <a:gd name="connsiteX106" fmla="*/ 57998 w 262699"/>
              <a:gd name="connsiteY106" fmla="*/ 209387 h 518751"/>
              <a:gd name="connsiteX107" fmla="*/ 54579 w 262699"/>
              <a:gd name="connsiteY107" fmla="*/ 218568 h 518751"/>
              <a:gd name="connsiteX108" fmla="*/ 52299 w 262699"/>
              <a:gd name="connsiteY108" fmla="*/ 228889 h 518751"/>
              <a:gd name="connsiteX109" fmla="*/ 52299 w 262699"/>
              <a:gd name="connsiteY109" fmla="*/ 241552 h 518751"/>
              <a:gd name="connsiteX110" fmla="*/ 29252 w 262699"/>
              <a:gd name="connsiteY110" fmla="*/ 164496 h 518751"/>
              <a:gd name="connsiteX111" fmla="*/ 21211 w 262699"/>
              <a:gd name="connsiteY111" fmla="*/ 146071 h 518751"/>
              <a:gd name="connsiteX112" fmla="*/ 18932 w 262699"/>
              <a:gd name="connsiteY112" fmla="*/ 151833 h 518751"/>
              <a:gd name="connsiteX113" fmla="*/ 16652 w 262699"/>
              <a:gd name="connsiteY113" fmla="*/ 158734 h 518751"/>
              <a:gd name="connsiteX114" fmla="*/ 10890 w 262699"/>
              <a:gd name="connsiteY114" fmla="*/ 180579 h 518751"/>
              <a:gd name="connsiteX115" fmla="*/ 9751 w 262699"/>
              <a:gd name="connsiteY115" fmla="*/ 195521 h 518751"/>
              <a:gd name="connsiteX116" fmla="*/ 16652 w 262699"/>
              <a:gd name="connsiteY116" fmla="*/ 213946 h 518751"/>
              <a:gd name="connsiteX117" fmla="*/ 41979 w 262699"/>
              <a:gd name="connsiteY117" fmla="*/ 240413 h 518751"/>
              <a:gd name="connsiteX118" fmla="*/ 43055 w 262699"/>
              <a:gd name="connsiteY118" fmla="*/ 228889 h 518751"/>
              <a:gd name="connsiteX119" fmla="*/ 44195 w 262699"/>
              <a:gd name="connsiteY119" fmla="*/ 217365 h 518751"/>
              <a:gd name="connsiteX120" fmla="*/ 44195 w 262699"/>
              <a:gd name="connsiteY120" fmla="*/ 197801 h 518751"/>
              <a:gd name="connsiteX121" fmla="*/ 29252 w 262699"/>
              <a:gd name="connsiteY121" fmla="*/ 164496 h 518751"/>
              <a:gd name="connsiteX122" fmla="*/ 55718 w 262699"/>
              <a:gd name="connsiteY122" fmla="*/ 300183 h 518751"/>
              <a:gd name="connsiteX123" fmla="*/ 81045 w 262699"/>
              <a:gd name="connsiteY123" fmla="*/ 276060 h 518751"/>
              <a:gd name="connsiteX124" fmla="*/ 90226 w 262699"/>
              <a:gd name="connsiteY124" fmla="*/ 263396 h 518751"/>
              <a:gd name="connsiteX125" fmla="*/ 92505 w 262699"/>
              <a:gd name="connsiteY125" fmla="*/ 253076 h 518751"/>
              <a:gd name="connsiteX126" fmla="*/ 94785 w 262699"/>
              <a:gd name="connsiteY126" fmla="*/ 238133 h 518751"/>
              <a:gd name="connsiteX127" fmla="*/ 94785 w 262699"/>
              <a:gd name="connsiteY127" fmla="*/ 233511 h 518751"/>
              <a:gd name="connsiteX128" fmla="*/ 95924 w 262699"/>
              <a:gd name="connsiteY128" fmla="*/ 228889 h 518751"/>
              <a:gd name="connsiteX129" fmla="*/ 80982 w 262699"/>
              <a:gd name="connsiteY129" fmla="*/ 236930 h 518751"/>
              <a:gd name="connsiteX130" fmla="*/ 56858 w 262699"/>
              <a:gd name="connsiteY130" fmla="*/ 259914 h 518751"/>
              <a:gd name="connsiteX131" fmla="*/ 54579 w 262699"/>
              <a:gd name="connsiteY131" fmla="*/ 269095 h 518751"/>
              <a:gd name="connsiteX132" fmla="*/ 53439 w 262699"/>
              <a:gd name="connsiteY132" fmla="*/ 279415 h 518751"/>
              <a:gd name="connsiteX133" fmla="*/ 53439 w 262699"/>
              <a:gd name="connsiteY133" fmla="*/ 289736 h 518751"/>
              <a:gd name="connsiteX134" fmla="*/ 55718 w 262699"/>
              <a:gd name="connsiteY134" fmla="*/ 300183 h 518751"/>
              <a:gd name="connsiteX135" fmla="*/ 15449 w 262699"/>
              <a:gd name="connsiteY135" fmla="*/ 231168 h 518751"/>
              <a:gd name="connsiteX136" fmla="*/ 2786 w 262699"/>
              <a:gd name="connsiteY136" fmla="*/ 216226 h 518751"/>
              <a:gd name="connsiteX137" fmla="*/ 1646 w 262699"/>
              <a:gd name="connsiteY137" fmla="*/ 223127 h 518751"/>
              <a:gd name="connsiteX138" fmla="*/ 507 w 262699"/>
              <a:gd name="connsiteY138" fmla="*/ 230029 h 518751"/>
              <a:gd name="connsiteX139" fmla="*/ 507 w 262699"/>
              <a:gd name="connsiteY139" fmla="*/ 251873 h 518751"/>
              <a:gd name="connsiteX140" fmla="*/ 2786 w 262699"/>
              <a:gd name="connsiteY140" fmla="*/ 266816 h 518751"/>
              <a:gd name="connsiteX141" fmla="*/ 13106 w 262699"/>
              <a:gd name="connsiteY141" fmla="*/ 282898 h 518751"/>
              <a:gd name="connsiteX142" fmla="*/ 44132 w 262699"/>
              <a:gd name="connsiteY142" fmla="*/ 303602 h 518751"/>
              <a:gd name="connsiteX143" fmla="*/ 42992 w 262699"/>
              <a:gd name="connsiteY143" fmla="*/ 292079 h 518751"/>
              <a:gd name="connsiteX144" fmla="*/ 41852 w 262699"/>
              <a:gd name="connsiteY144" fmla="*/ 280555 h 518751"/>
              <a:gd name="connsiteX145" fmla="*/ 39573 w 262699"/>
              <a:gd name="connsiteY145" fmla="*/ 270235 h 518751"/>
              <a:gd name="connsiteX146" fmla="*/ 37293 w 262699"/>
              <a:gd name="connsiteY146" fmla="*/ 261054 h 518751"/>
              <a:gd name="connsiteX147" fmla="*/ 15449 w 262699"/>
              <a:gd name="connsiteY147" fmla="*/ 231168 h 518751"/>
              <a:gd name="connsiteX148" fmla="*/ 74143 w 262699"/>
              <a:gd name="connsiteY148" fmla="*/ 356535 h 518751"/>
              <a:gd name="connsiteX149" fmla="*/ 92569 w 262699"/>
              <a:gd name="connsiteY149" fmla="*/ 326650 h 518751"/>
              <a:gd name="connsiteX150" fmla="*/ 98330 w 262699"/>
              <a:gd name="connsiteY150" fmla="*/ 312847 h 518751"/>
              <a:gd name="connsiteX151" fmla="*/ 98330 w 262699"/>
              <a:gd name="connsiteY151" fmla="*/ 302526 h 518751"/>
              <a:gd name="connsiteX152" fmla="*/ 96051 w 262699"/>
              <a:gd name="connsiteY152" fmla="*/ 287583 h 518751"/>
              <a:gd name="connsiteX153" fmla="*/ 94911 w 262699"/>
              <a:gd name="connsiteY153" fmla="*/ 282961 h 518751"/>
              <a:gd name="connsiteX154" fmla="*/ 94911 w 262699"/>
              <a:gd name="connsiteY154" fmla="*/ 278339 h 518751"/>
              <a:gd name="connsiteX155" fmla="*/ 89149 w 262699"/>
              <a:gd name="connsiteY155" fmla="*/ 285241 h 518751"/>
              <a:gd name="connsiteX156" fmla="*/ 81108 w 262699"/>
              <a:gd name="connsiteY156" fmla="*/ 288660 h 518751"/>
              <a:gd name="connsiteX157" fmla="*/ 63886 w 262699"/>
              <a:gd name="connsiteY157" fmla="*/ 316266 h 518751"/>
              <a:gd name="connsiteX158" fmla="*/ 63886 w 262699"/>
              <a:gd name="connsiteY158" fmla="*/ 325447 h 518751"/>
              <a:gd name="connsiteX159" fmla="*/ 65026 w 262699"/>
              <a:gd name="connsiteY159" fmla="*/ 334627 h 518751"/>
              <a:gd name="connsiteX160" fmla="*/ 68508 w 262699"/>
              <a:gd name="connsiteY160" fmla="*/ 344948 h 518751"/>
              <a:gd name="connsiteX161" fmla="*/ 74143 w 262699"/>
              <a:gd name="connsiteY161" fmla="*/ 356535 h 518751"/>
              <a:gd name="connsiteX162" fmla="*/ 16589 w 262699"/>
              <a:gd name="connsiteY162" fmla="*/ 299044 h 518751"/>
              <a:gd name="connsiteX163" fmla="*/ 8548 w 262699"/>
              <a:gd name="connsiteY163" fmla="*/ 294421 h 518751"/>
              <a:gd name="connsiteX164" fmla="*/ 1646 w 262699"/>
              <a:gd name="connsiteY164" fmla="*/ 287520 h 518751"/>
              <a:gd name="connsiteX165" fmla="*/ 2786 w 262699"/>
              <a:gd name="connsiteY165" fmla="*/ 294421 h 518751"/>
              <a:gd name="connsiteX166" fmla="*/ 3926 w 262699"/>
              <a:gd name="connsiteY166" fmla="*/ 301323 h 518751"/>
              <a:gd name="connsiteX167" fmla="*/ 8548 w 262699"/>
              <a:gd name="connsiteY167" fmla="*/ 323167 h 518751"/>
              <a:gd name="connsiteX168" fmla="*/ 15449 w 262699"/>
              <a:gd name="connsiteY168" fmla="*/ 336970 h 518751"/>
              <a:gd name="connsiteX169" fmla="*/ 29252 w 262699"/>
              <a:gd name="connsiteY169" fmla="*/ 349633 h 518751"/>
              <a:gd name="connsiteX170" fmla="*/ 63760 w 262699"/>
              <a:gd name="connsiteY170" fmla="*/ 362297 h 518751"/>
              <a:gd name="connsiteX171" fmla="*/ 59138 w 262699"/>
              <a:gd name="connsiteY171" fmla="*/ 350773 h 518751"/>
              <a:gd name="connsiteX172" fmla="*/ 54515 w 262699"/>
              <a:gd name="connsiteY172" fmla="*/ 340453 h 518751"/>
              <a:gd name="connsiteX173" fmla="*/ 49893 w 262699"/>
              <a:gd name="connsiteY173" fmla="*/ 331272 h 518751"/>
              <a:gd name="connsiteX174" fmla="*/ 45271 w 262699"/>
              <a:gd name="connsiteY174" fmla="*/ 322091 h 518751"/>
              <a:gd name="connsiteX175" fmla="*/ 16589 w 262699"/>
              <a:gd name="connsiteY175" fmla="*/ 299044 h 518751"/>
              <a:gd name="connsiteX176" fmla="*/ 105169 w 262699"/>
              <a:gd name="connsiteY176" fmla="*/ 404845 h 518751"/>
              <a:gd name="connsiteX177" fmla="*/ 108588 w 262699"/>
              <a:gd name="connsiteY177" fmla="*/ 385281 h 518751"/>
              <a:gd name="connsiteX178" fmla="*/ 115489 w 262699"/>
              <a:gd name="connsiteY178" fmla="*/ 371478 h 518751"/>
              <a:gd name="connsiteX179" fmla="*/ 116629 w 262699"/>
              <a:gd name="connsiteY179" fmla="*/ 356535 h 518751"/>
              <a:gd name="connsiteX180" fmla="*/ 114349 w 262699"/>
              <a:gd name="connsiteY180" fmla="*/ 346214 h 518751"/>
              <a:gd name="connsiteX181" fmla="*/ 108588 w 262699"/>
              <a:gd name="connsiteY181" fmla="*/ 332411 h 518751"/>
              <a:gd name="connsiteX182" fmla="*/ 106308 w 262699"/>
              <a:gd name="connsiteY182" fmla="*/ 327789 h 518751"/>
              <a:gd name="connsiteX183" fmla="*/ 105169 w 262699"/>
              <a:gd name="connsiteY183" fmla="*/ 323167 h 518751"/>
              <a:gd name="connsiteX184" fmla="*/ 100546 w 262699"/>
              <a:gd name="connsiteY184" fmla="*/ 331208 h 518751"/>
              <a:gd name="connsiteX185" fmla="*/ 94785 w 262699"/>
              <a:gd name="connsiteY185" fmla="*/ 338110 h 518751"/>
              <a:gd name="connsiteX186" fmla="*/ 84464 w 262699"/>
              <a:gd name="connsiteY186" fmla="*/ 369135 h 518751"/>
              <a:gd name="connsiteX187" fmla="*/ 86743 w 262699"/>
              <a:gd name="connsiteY187" fmla="*/ 378316 h 518751"/>
              <a:gd name="connsiteX188" fmla="*/ 91366 w 262699"/>
              <a:gd name="connsiteY188" fmla="*/ 387497 h 518751"/>
              <a:gd name="connsiteX189" fmla="*/ 97127 w 262699"/>
              <a:gd name="connsiteY189" fmla="*/ 396678 h 518751"/>
              <a:gd name="connsiteX190" fmla="*/ 105169 w 262699"/>
              <a:gd name="connsiteY190" fmla="*/ 404845 h 518751"/>
              <a:gd name="connsiteX191" fmla="*/ 35014 w 262699"/>
              <a:gd name="connsiteY191" fmla="*/ 364576 h 518751"/>
              <a:gd name="connsiteX192" fmla="*/ 25833 w 262699"/>
              <a:gd name="connsiteY192" fmla="*/ 362297 h 518751"/>
              <a:gd name="connsiteX193" fmla="*/ 17792 w 262699"/>
              <a:gd name="connsiteY193" fmla="*/ 356535 h 518751"/>
              <a:gd name="connsiteX194" fmla="*/ 20071 w 262699"/>
              <a:gd name="connsiteY194" fmla="*/ 363436 h 518751"/>
              <a:gd name="connsiteX195" fmla="*/ 22351 w 262699"/>
              <a:gd name="connsiteY195" fmla="*/ 369198 h 518751"/>
              <a:gd name="connsiteX196" fmla="*/ 32671 w 262699"/>
              <a:gd name="connsiteY196" fmla="*/ 388763 h 518751"/>
              <a:gd name="connsiteX197" fmla="*/ 42992 w 262699"/>
              <a:gd name="connsiteY197" fmla="*/ 401426 h 518751"/>
              <a:gd name="connsiteX198" fmla="*/ 60214 w 262699"/>
              <a:gd name="connsiteY198" fmla="*/ 410607 h 518751"/>
              <a:gd name="connsiteX199" fmla="*/ 76296 w 262699"/>
              <a:gd name="connsiteY199" fmla="*/ 410607 h 518751"/>
              <a:gd name="connsiteX200" fmla="*/ 97001 w 262699"/>
              <a:gd name="connsiteY200" fmla="*/ 412887 h 518751"/>
              <a:gd name="connsiteX201" fmla="*/ 90099 w 262699"/>
              <a:gd name="connsiteY201" fmla="*/ 403706 h 518751"/>
              <a:gd name="connsiteX202" fmla="*/ 83198 w 262699"/>
              <a:gd name="connsiteY202" fmla="*/ 394525 h 518751"/>
              <a:gd name="connsiteX203" fmla="*/ 76296 w 262699"/>
              <a:gd name="connsiteY203" fmla="*/ 386484 h 518751"/>
              <a:gd name="connsiteX204" fmla="*/ 69395 w 262699"/>
              <a:gd name="connsiteY204" fmla="*/ 379582 h 518751"/>
              <a:gd name="connsiteX205" fmla="*/ 35014 w 262699"/>
              <a:gd name="connsiteY205" fmla="*/ 364576 h 518751"/>
              <a:gd name="connsiteX206" fmla="*/ 149997 w 262699"/>
              <a:gd name="connsiteY206" fmla="*/ 442772 h 518751"/>
              <a:gd name="connsiteX207" fmla="*/ 146577 w 262699"/>
              <a:gd name="connsiteY207" fmla="*/ 423207 h 518751"/>
              <a:gd name="connsiteX208" fmla="*/ 148857 w 262699"/>
              <a:gd name="connsiteY208" fmla="*/ 408264 h 518751"/>
              <a:gd name="connsiteX209" fmla="*/ 132774 w 262699"/>
              <a:gd name="connsiteY209" fmla="*/ 373757 h 518751"/>
              <a:gd name="connsiteX210" fmla="*/ 130495 w 262699"/>
              <a:gd name="connsiteY210" fmla="*/ 370338 h 518751"/>
              <a:gd name="connsiteX211" fmla="*/ 128216 w 262699"/>
              <a:gd name="connsiteY211" fmla="*/ 366919 h 518751"/>
              <a:gd name="connsiteX212" fmla="*/ 122454 w 262699"/>
              <a:gd name="connsiteY212" fmla="*/ 383001 h 518751"/>
              <a:gd name="connsiteX213" fmla="*/ 121314 w 262699"/>
              <a:gd name="connsiteY213" fmla="*/ 415229 h 518751"/>
              <a:gd name="connsiteX214" fmla="*/ 125936 w 262699"/>
              <a:gd name="connsiteY214" fmla="*/ 423270 h 518751"/>
              <a:gd name="connsiteX215" fmla="*/ 132838 w 262699"/>
              <a:gd name="connsiteY215" fmla="*/ 430172 h 518751"/>
              <a:gd name="connsiteX216" fmla="*/ 140879 w 262699"/>
              <a:gd name="connsiteY216" fmla="*/ 437073 h 518751"/>
              <a:gd name="connsiteX217" fmla="*/ 149997 w 262699"/>
              <a:gd name="connsiteY217" fmla="*/ 442772 h 518751"/>
              <a:gd name="connsiteX218" fmla="*/ 70661 w 262699"/>
              <a:gd name="connsiteY218" fmla="*/ 424410 h 518751"/>
              <a:gd name="connsiteX219" fmla="*/ 51096 w 262699"/>
              <a:gd name="connsiteY219" fmla="*/ 422131 h 518751"/>
              <a:gd name="connsiteX220" fmla="*/ 54515 w 262699"/>
              <a:gd name="connsiteY220" fmla="*/ 427893 h 518751"/>
              <a:gd name="connsiteX221" fmla="*/ 59138 w 262699"/>
              <a:gd name="connsiteY221" fmla="*/ 433654 h 518751"/>
              <a:gd name="connsiteX222" fmla="*/ 75220 w 262699"/>
              <a:gd name="connsiteY222" fmla="*/ 449737 h 518751"/>
              <a:gd name="connsiteX223" fmla="*/ 87883 w 262699"/>
              <a:gd name="connsiteY223" fmla="*/ 458918 h 518751"/>
              <a:gd name="connsiteX224" fmla="*/ 107448 w 262699"/>
              <a:gd name="connsiteY224" fmla="*/ 462337 h 518751"/>
              <a:gd name="connsiteX225" fmla="*/ 122391 w 262699"/>
              <a:gd name="connsiteY225" fmla="*/ 457715 h 518751"/>
              <a:gd name="connsiteX226" fmla="*/ 143095 w 262699"/>
              <a:gd name="connsiteY226" fmla="*/ 453092 h 518751"/>
              <a:gd name="connsiteX227" fmla="*/ 132774 w 262699"/>
              <a:gd name="connsiteY227" fmla="*/ 446191 h 518751"/>
              <a:gd name="connsiteX228" fmla="*/ 123594 w 262699"/>
              <a:gd name="connsiteY228" fmla="*/ 439289 h 518751"/>
              <a:gd name="connsiteX229" fmla="*/ 114413 w 262699"/>
              <a:gd name="connsiteY229" fmla="*/ 434667 h 518751"/>
              <a:gd name="connsiteX230" fmla="*/ 106372 w 262699"/>
              <a:gd name="connsiteY230" fmla="*/ 430045 h 518751"/>
              <a:gd name="connsiteX231" fmla="*/ 70661 w 262699"/>
              <a:gd name="connsiteY231" fmla="*/ 424410 h 518751"/>
              <a:gd name="connsiteX232" fmla="*/ 204069 w 262699"/>
              <a:gd name="connsiteY232" fmla="*/ 464616 h 518751"/>
              <a:gd name="connsiteX233" fmla="*/ 192545 w 262699"/>
              <a:gd name="connsiteY233" fmla="*/ 432388 h 518751"/>
              <a:gd name="connsiteX234" fmla="*/ 190266 w 262699"/>
              <a:gd name="connsiteY234" fmla="*/ 425487 h 518751"/>
              <a:gd name="connsiteX235" fmla="*/ 187986 w 262699"/>
              <a:gd name="connsiteY235" fmla="*/ 422067 h 518751"/>
              <a:gd name="connsiteX236" fmla="*/ 185707 w 262699"/>
              <a:gd name="connsiteY236" fmla="*/ 418648 h 518751"/>
              <a:gd name="connsiteX237" fmla="*/ 177666 w 262699"/>
              <a:gd name="connsiteY237" fmla="*/ 411747 h 518751"/>
              <a:gd name="connsiteX238" fmla="*/ 166142 w 262699"/>
              <a:gd name="connsiteY238" fmla="*/ 403706 h 518751"/>
              <a:gd name="connsiteX239" fmla="*/ 162723 w 262699"/>
              <a:gd name="connsiteY239" fmla="*/ 401426 h 518751"/>
              <a:gd name="connsiteX240" fmla="*/ 159304 w 262699"/>
              <a:gd name="connsiteY240" fmla="*/ 399147 h 518751"/>
              <a:gd name="connsiteX241" fmla="*/ 159304 w 262699"/>
              <a:gd name="connsiteY241" fmla="*/ 416369 h 518751"/>
              <a:gd name="connsiteX242" fmla="*/ 168485 w 262699"/>
              <a:gd name="connsiteY242" fmla="*/ 447394 h 518751"/>
              <a:gd name="connsiteX243" fmla="*/ 175386 w 262699"/>
              <a:gd name="connsiteY243" fmla="*/ 453156 h 518751"/>
              <a:gd name="connsiteX244" fmla="*/ 183428 w 262699"/>
              <a:gd name="connsiteY244" fmla="*/ 457778 h 518751"/>
              <a:gd name="connsiteX245" fmla="*/ 193748 w 262699"/>
              <a:gd name="connsiteY245" fmla="*/ 461197 h 518751"/>
              <a:gd name="connsiteX246" fmla="*/ 204069 w 262699"/>
              <a:gd name="connsiteY246" fmla="*/ 464616 h 518751"/>
              <a:gd name="connsiteX247" fmla="*/ 123594 w 262699"/>
              <a:gd name="connsiteY247" fmla="*/ 471518 h 518751"/>
              <a:gd name="connsiteX248" fmla="*/ 104029 w 262699"/>
              <a:gd name="connsiteY248" fmla="*/ 474937 h 518751"/>
              <a:gd name="connsiteX249" fmla="*/ 109791 w 262699"/>
              <a:gd name="connsiteY249" fmla="*/ 479559 h 518751"/>
              <a:gd name="connsiteX250" fmla="*/ 114413 w 262699"/>
              <a:gd name="connsiteY250" fmla="*/ 482978 h 518751"/>
              <a:gd name="connsiteX251" fmla="*/ 135117 w 262699"/>
              <a:gd name="connsiteY251" fmla="*/ 493298 h 518751"/>
              <a:gd name="connsiteX252" fmla="*/ 150060 w 262699"/>
              <a:gd name="connsiteY252" fmla="*/ 497921 h 518751"/>
              <a:gd name="connsiteX253" fmla="*/ 155822 w 262699"/>
              <a:gd name="connsiteY253" fmla="*/ 499060 h 518751"/>
              <a:gd name="connsiteX254" fmla="*/ 160444 w 262699"/>
              <a:gd name="connsiteY254" fmla="*/ 499060 h 518751"/>
              <a:gd name="connsiteX255" fmla="*/ 168485 w 262699"/>
              <a:gd name="connsiteY255" fmla="*/ 496781 h 518751"/>
              <a:gd name="connsiteX256" fmla="*/ 199510 w 262699"/>
              <a:gd name="connsiteY256" fmla="*/ 477216 h 518751"/>
              <a:gd name="connsiteX257" fmla="*/ 187986 w 262699"/>
              <a:gd name="connsiteY257" fmla="*/ 473797 h 518751"/>
              <a:gd name="connsiteX258" fmla="*/ 177666 w 262699"/>
              <a:gd name="connsiteY258" fmla="*/ 470378 h 518751"/>
              <a:gd name="connsiteX259" fmla="*/ 167345 w 262699"/>
              <a:gd name="connsiteY259" fmla="*/ 468098 h 518751"/>
              <a:gd name="connsiteX260" fmla="*/ 158164 w 262699"/>
              <a:gd name="connsiteY260" fmla="*/ 466959 h 518751"/>
              <a:gd name="connsiteX261" fmla="*/ 123594 w 262699"/>
              <a:gd name="connsiteY261" fmla="*/ 471518 h 518751"/>
              <a:gd name="connsiteX262" fmla="*/ 261560 w 262699"/>
              <a:gd name="connsiteY262" fmla="*/ 469238 h 518751"/>
              <a:gd name="connsiteX263" fmla="*/ 240856 w 262699"/>
              <a:gd name="connsiteY263" fmla="*/ 441632 h 518751"/>
              <a:gd name="connsiteX264" fmla="*/ 229332 w 262699"/>
              <a:gd name="connsiteY264" fmla="*/ 431312 h 518751"/>
              <a:gd name="connsiteX265" fmla="*/ 220151 w 262699"/>
              <a:gd name="connsiteY265" fmla="*/ 427893 h 518751"/>
              <a:gd name="connsiteX266" fmla="*/ 206348 w 262699"/>
              <a:gd name="connsiteY266" fmla="*/ 423270 h 518751"/>
              <a:gd name="connsiteX267" fmla="*/ 198307 w 262699"/>
              <a:gd name="connsiteY267" fmla="*/ 420991 h 518751"/>
              <a:gd name="connsiteX268" fmla="*/ 202929 w 262699"/>
              <a:gd name="connsiteY268" fmla="*/ 437073 h 518751"/>
              <a:gd name="connsiteX269" fmla="*/ 208691 w 262699"/>
              <a:gd name="connsiteY269" fmla="*/ 453156 h 518751"/>
              <a:gd name="connsiteX270" fmla="*/ 221354 w 262699"/>
              <a:gd name="connsiteY270" fmla="*/ 464679 h 518751"/>
              <a:gd name="connsiteX271" fmla="*/ 238576 w 262699"/>
              <a:gd name="connsiteY271" fmla="*/ 470441 h 518751"/>
              <a:gd name="connsiteX272" fmla="*/ 261560 w 262699"/>
              <a:gd name="connsiteY272" fmla="*/ 469238 h 518751"/>
              <a:gd name="connsiteX273" fmla="*/ 186847 w 262699"/>
              <a:gd name="connsiteY273" fmla="*/ 500327 h 518751"/>
              <a:gd name="connsiteX274" fmla="*/ 169625 w 262699"/>
              <a:gd name="connsiteY274" fmla="*/ 509507 h 518751"/>
              <a:gd name="connsiteX275" fmla="*/ 183428 w 262699"/>
              <a:gd name="connsiteY275" fmla="*/ 514130 h 518751"/>
              <a:gd name="connsiteX276" fmla="*/ 205272 w 262699"/>
              <a:gd name="connsiteY276" fmla="*/ 518752 h 518751"/>
              <a:gd name="connsiteX277" fmla="*/ 221354 w 262699"/>
              <a:gd name="connsiteY277" fmla="*/ 517612 h 518751"/>
              <a:gd name="connsiteX278" fmla="*/ 238576 w 262699"/>
              <a:gd name="connsiteY278" fmla="*/ 509571 h 518751"/>
              <a:gd name="connsiteX279" fmla="*/ 262700 w 262699"/>
              <a:gd name="connsiteY279" fmla="*/ 481965 h 518751"/>
              <a:gd name="connsiteX280" fmla="*/ 186847 w 262699"/>
              <a:gd name="connsiteY280" fmla="*/ 500327 h 518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Lst>
            <a:rect l="l" t="t" r="r" b="b"/>
            <a:pathLst>
              <a:path w="262699" h="518751">
                <a:moveTo>
                  <a:pt x="204069" y="57491"/>
                </a:moveTo>
                <a:cubicBezTo>
                  <a:pt x="199447" y="58631"/>
                  <a:pt x="196028" y="59771"/>
                  <a:pt x="192545" y="60910"/>
                </a:cubicBezTo>
                <a:cubicBezTo>
                  <a:pt x="189126" y="62050"/>
                  <a:pt x="184504" y="62050"/>
                  <a:pt x="181022" y="62050"/>
                </a:cubicBezTo>
                <a:cubicBezTo>
                  <a:pt x="174120" y="62050"/>
                  <a:pt x="168358" y="62050"/>
                  <a:pt x="162596" y="59771"/>
                </a:cubicBezTo>
                <a:lnTo>
                  <a:pt x="160317" y="57491"/>
                </a:lnTo>
                <a:lnTo>
                  <a:pt x="161457" y="54072"/>
                </a:lnTo>
                <a:cubicBezTo>
                  <a:pt x="162596" y="48310"/>
                  <a:pt x="166079" y="42549"/>
                  <a:pt x="171777" y="37990"/>
                </a:cubicBezTo>
                <a:lnTo>
                  <a:pt x="182098" y="31088"/>
                </a:lnTo>
                <a:cubicBezTo>
                  <a:pt x="185517" y="28809"/>
                  <a:pt x="190139" y="26466"/>
                  <a:pt x="194761" y="25327"/>
                </a:cubicBezTo>
                <a:cubicBezTo>
                  <a:pt x="215466" y="19565"/>
                  <a:pt x="233891" y="23047"/>
                  <a:pt x="240792" y="29949"/>
                </a:cubicBezTo>
                <a:lnTo>
                  <a:pt x="243072" y="32228"/>
                </a:lnTo>
                <a:lnTo>
                  <a:pt x="241932" y="35710"/>
                </a:lnTo>
                <a:cubicBezTo>
                  <a:pt x="236297" y="44891"/>
                  <a:pt x="221354" y="51793"/>
                  <a:pt x="204069" y="57491"/>
                </a:cubicBezTo>
                <a:lnTo>
                  <a:pt x="204069" y="57491"/>
                </a:lnTo>
                <a:close/>
                <a:moveTo>
                  <a:pt x="192545" y="79399"/>
                </a:moveTo>
                <a:cubicBezTo>
                  <a:pt x="187923" y="74777"/>
                  <a:pt x="183364" y="71358"/>
                  <a:pt x="178742" y="70218"/>
                </a:cubicBezTo>
                <a:cubicBezTo>
                  <a:pt x="174120" y="69078"/>
                  <a:pt x="168422" y="67939"/>
                  <a:pt x="162660" y="67939"/>
                </a:cubicBezTo>
                <a:cubicBezTo>
                  <a:pt x="156898" y="67939"/>
                  <a:pt x="151136" y="70218"/>
                  <a:pt x="145438" y="73700"/>
                </a:cubicBezTo>
                <a:cubicBezTo>
                  <a:pt x="139676" y="75980"/>
                  <a:pt x="133914" y="81742"/>
                  <a:pt x="128216" y="87503"/>
                </a:cubicBezTo>
                <a:cubicBezTo>
                  <a:pt x="136257" y="87503"/>
                  <a:pt x="142019" y="88643"/>
                  <a:pt x="147780" y="90922"/>
                </a:cubicBezTo>
                <a:lnTo>
                  <a:pt x="161583" y="97824"/>
                </a:lnTo>
                <a:cubicBezTo>
                  <a:pt x="166206" y="100103"/>
                  <a:pt x="170764" y="100103"/>
                  <a:pt x="176526" y="100103"/>
                </a:cubicBezTo>
                <a:cubicBezTo>
                  <a:pt x="179945" y="100103"/>
                  <a:pt x="183428" y="98964"/>
                  <a:pt x="186847" y="97824"/>
                </a:cubicBezTo>
                <a:cubicBezTo>
                  <a:pt x="189126" y="96684"/>
                  <a:pt x="190266" y="96684"/>
                  <a:pt x="192608" y="95545"/>
                </a:cubicBezTo>
                <a:cubicBezTo>
                  <a:pt x="192608" y="93265"/>
                  <a:pt x="196028" y="93265"/>
                  <a:pt x="198370" y="92125"/>
                </a:cubicBezTo>
                <a:lnTo>
                  <a:pt x="206411" y="88706"/>
                </a:lnTo>
                <a:cubicBezTo>
                  <a:pt x="200650" y="86300"/>
                  <a:pt x="197167" y="82818"/>
                  <a:pt x="192545" y="79399"/>
                </a:cubicBezTo>
                <a:moveTo>
                  <a:pt x="169561" y="18425"/>
                </a:moveTo>
                <a:cubicBezTo>
                  <a:pt x="170701" y="11524"/>
                  <a:pt x="172980" y="6901"/>
                  <a:pt x="177602" y="0"/>
                </a:cubicBezTo>
                <a:lnTo>
                  <a:pt x="164939" y="4622"/>
                </a:lnTo>
                <a:cubicBezTo>
                  <a:pt x="160317" y="5762"/>
                  <a:pt x="156898" y="8041"/>
                  <a:pt x="153416" y="9244"/>
                </a:cubicBezTo>
                <a:cubicBezTo>
                  <a:pt x="149933" y="11524"/>
                  <a:pt x="147654" y="12663"/>
                  <a:pt x="145374" y="15006"/>
                </a:cubicBezTo>
                <a:cubicBezTo>
                  <a:pt x="139613" y="18425"/>
                  <a:pt x="136194" y="21907"/>
                  <a:pt x="132711" y="24187"/>
                </a:cubicBezTo>
                <a:cubicBezTo>
                  <a:pt x="126949" y="31088"/>
                  <a:pt x="124670" y="35710"/>
                  <a:pt x="123530" y="41409"/>
                </a:cubicBezTo>
                <a:cubicBezTo>
                  <a:pt x="122391" y="47171"/>
                  <a:pt x="123530" y="51730"/>
                  <a:pt x="123530" y="57491"/>
                </a:cubicBezTo>
                <a:cubicBezTo>
                  <a:pt x="123530" y="63253"/>
                  <a:pt x="123530" y="70155"/>
                  <a:pt x="121251" y="78196"/>
                </a:cubicBezTo>
                <a:cubicBezTo>
                  <a:pt x="127013" y="73574"/>
                  <a:pt x="132774" y="67875"/>
                  <a:pt x="138473" y="64393"/>
                </a:cubicBezTo>
                <a:cubicBezTo>
                  <a:pt x="144235" y="59771"/>
                  <a:pt x="148794" y="55212"/>
                  <a:pt x="153416" y="50590"/>
                </a:cubicBezTo>
                <a:cubicBezTo>
                  <a:pt x="158038" y="45968"/>
                  <a:pt x="161457" y="41409"/>
                  <a:pt x="163736" y="35647"/>
                </a:cubicBezTo>
                <a:cubicBezTo>
                  <a:pt x="166142" y="29885"/>
                  <a:pt x="168422" y="24187"/>
                  <a:pt x="169561" y="18425"/>
                </a:cubicBezTo>
                <a:moveTo>
                  <a:pt x="87946" y="129989"/>
                </a:moveTo>
                <a:cubicBezTo>
                  <a:pt x="95988" y="127709"/>
                  <a:pt x="101749" y="126570"/>
                  <a:pt x="107511" y="127709"/>
                </a:cubicBezTo>
                <a:cubicBezTo>
                  <a:pt x="113273" y="128849"/>
                  <a:pt x="117832" y="129989"/>
                  <a:pt x="122454" y="129989"/>
                </a:cubicBezTo>
                <a:cubicBezTo>
                  <a:pt x="131635" y="131128"/>
                  <a:pt x="139676" y="127709"/>
                  <a:pt x="156961" y="113906"/>
                </a:cubicBezTo>
                <a:cubicBezTo>
                  <a:pt x="156961" y="113906"/>
                  <a:pt x="158101" y="112767"/>
                  <a:pt x="160380" y="111627"/>
                </a:cubicBezTo>
                <a:cubicBezTo>
                  <a:pt x="161520" y="110487"/>
                  <a:pt x="163800" y="109347"/>
                  <a:pt x="163800" y="109347"/>
                </a:cubicBezTo>
                <a:cubicBezTo>
                  <a:pt x="160380" y="108208"/>
                  <a:pt x="158038" y="108208"/>
                  <a:pt x="155758" y="107068"/>
                </a:cubicBezTo>
                <a:cubicBezTo>
                  <a:pt x="153479" y="105928"/>
                  <a:pt x="151136" y="104789"/>
                  <a:pt x="147717" y="103649"/>
                </a:cubicBezTo>
                <a:cubicBezTo>
                  <a:pt x="141955" y="101370"/>
                  <a:pt x="137397" y="99027"/>
                  <a:pt x="131635" y="99027"/>
                </a:cubicBezTo>
                <a:cubicBezTo>
                  <a:pt x="125873" y="99027"/>
                  <a:pt x="121314" y="100167"/>
                  <a:pt x="115552" y="102446"/>
                </a:cubicBezTo>
                <a:cubicBezTo>
                  <a:pt x="114413" y="102446"/>
                  <a:pt x="110930" y="104725"/>
                  <a:pt x="108651" y="105865"/>
                </a:cubicBezTo>
                <a:lnTo>
                  <a:pt x="101749" y="112767"/>
                </a:lnTo>
                <a:cubicBezTo>
                  <a:pt x="99470" y="115046"/>
                  <a:pt x="97127" y="117389"/>
                  <a:pt x="94848" y="120808"/>
                </a:cubicBezTo>
                <a:cubicBezTo>
                  <a:pt x="92505" y="123087"/>
                  <a:pt x="90226" y="126506"/>
                  <a:pt x="87946" y="129989"/>
                </a:cubicBezTo>
                <a:moveTo>
                  <a:pt x="108651" y="51793"/>
                </a:moveTo>
                <a:lnTo>
                  <a:pt x="108651" y="42549"/>
                </a:lnTo>
                <a:cubicBezTo>
                  <a:pt x="108651" y="39130"/>
                  <a:pt x="109791" y="35647"/>
                  <a:pt x="112070" y="32228"/>
                </a:cubicBezTo>
                <a:cubicBezTo>
                  <a:pt x="112070" y="32228"/>
                  <a:pt x="110930" y="32228"/>
                  <a:pt x="109791" y="33368"/>
                </a:cubicBezTo>
                <a:lnTo>
                  <a:pt x="106372" y="36787"/>
                </a:lnTo>
                <a:cubicBezTo>
                  <a:pt x="104092" y="37927"/>
                  <a:pt x="100610" y="40206"/>
                  <a:pt x="100610" y="40206"/>
                </a:cubicBezTo>
                <a:cubicBezTo>
                  <a:pt x="86807" y="51730"/>
                  <a:pt x="79905" y="60910"/>
                  <a:pt x="75283" y="68952"/>
                </a:cubicBezTo>
                <a:cubicBezTo>
                  <a:pt x="70661" y="75853"/>
                  <a:pt x="70661" y="82755"/>
                  <a:pt x="70661" y="87377"/>
                </a:cubicBezTo>
                <a:cubicBezTo>
                  <a:pt x="71801" y="93138"/>
                  <a:pt x="74080" y="97697"/>
                  <a:pt x="75283" y="103459"/>
                </a:cubicBezTo>
                <a:cubicBezTo>
                  <a:pt x="77563" y="109221"/>
                  <a:pt x="78702" y="116122"/>
                  <a:pt x="78702" y="124164"/>
                </a:cubicBezTo>
                <a:cubicBezTo>
                  <a:pt x="80982" y="120744"/>
                  <a:pt x="83324" y="117262"/>
                  <a:pt x="85604" y="114983"/>
                </a:cubicBezTo>
                <a:cubicBezTo>
                  <a:pt x="87883" y="111564"/>
                  <a:pt x="91366" y="108081"/>
                  <a:pt x="92505" y="105802"/>
                </a:cubicBezTo>
                <a:cubicBezTo>
                  <a:pt x="94785" y="102383"/>
                  <a:pt x="95924" y="100040"/>
                  <a:pt x="98267" y="96621"/>
                </a:cubicBezTo>
                <a:cubicBezTo>
                  <a:pt x="99407" y="94342"/>
                  <a:pt x="101686" y="90859"/>
                  <a:pt x="102889" y="88580"/>
                </a:cubicBezTo>
                <a:cubicBezTo>
                  <a:pt x="105169" y="82818"/>
                  <a:pt x="107511" y="77056"/>
                  <a:pt x="108651" y="71358"/>
                </a:cubicBezTo>
                <a:cubicBezTo>
                  <a:pt x="109791" y="64393"/>
                  <a:pt x="109791" y="58694"/>
                  <a:pt x="108651" y="51793"/>
                </a:cubicBezTo>
                <a:moveTo>
                  <a:pt x="63760" y="182858"/>
                </a:moveTo>
                <a:cubicBezTo>
                  <a:pt x="70661" y="178236"/>
                  <a:pt x="76423" y="175956"/>
                  <a:pt x="82185" y="174817"/>
                </a:cubicBezTo>
                <a:cubicBezTo>
                  <a:pt x="87946" y="173677"/>
                  <a:pt x="92505" y="173677"/>
                  <a:pt x="97127" y="172537"/>
                </a:cubicBezTo>
                <a:cubicBezTo>
                  <a:pt x="101749" y="171398"/>
                  <a:pt x="106308" y="169118"/>
                  <a:pt x="110930" y="165636"/>
                </a:cubicBezTo>
                <a:cubicBezTo>
                  <a:pt x="113210" y="163356"/>
                  <a:pt x="115552" y="161014"/>
                  <a:pt x="117832" y="157595"/>
                </a:cubicBezTo>
                <a:cubicBezTo>
                  <a:pt x="120111" y="154112"/>
                  <a:pt x="123594" y="150693"/>
                  <a:pt x="127013" y="146071"/>
                </a:cubicBezTo>
                <a:cubicBezTo>
                  <a:pt x="127013" y="146071"/>
                  <a:pt x="128152" y="143792"/>
                  <a:pt x="129292" y="142589"/>
                </a:cubicBezTo>
                <a:cubicBezTo>
                  <a:pt x="130432" y="141449"/>
                  <a:pt x="131571" y="139170"/>
                  <a:pt x="131571" y="139170"/>
                </a:cubicBezTo>
                <a:cubicBezTo>
                  <a:pt x="124670" y="140309"/>
                  <a:pt x="121251" y="139170"/>
                  <a:pt x="114349" y="138030"/>
                </a:cubicBezTo>
                <a:cubicBezTo>
                  <a:pt x="102826" y="135750"/>
                  <a:pt x="91366" y="138030"/>
                  <a:pt x="83324" y="146071"/>
                </a:cubicBezTo>
                <a:cubicBezTo>
                  <a:pt x="81045" y="149490"/>
                  <a:pt x="78702" y="151833"/>
                  <a:pt x="76423" y="154112"/>
                </a:cubicBezTo>
                <a:cubicBezTo>
                  <a:pt x="74143" y="156392"/>
                  <a:pt x="73004" y="159874"/>
                  <a:pt x="70661" y="162153"/>
                </a:cubicBezTo>
                <a:cubicBezTo>
                  <a:pt x="69521" y="165573"/>
                  <a:pt x="67242" y="169055"/>
                  <a:pt x="66039" y="172474"/>
                </a:cubicBezTo>
                <a:cubicBezTo>
                  <a:pt x="64899" y="175956"/>
                  <a:pt x="63760" y="179439"/>
                  <a:pt x="63760" y="182858"/>
                </a:cubicBezTo>
                <a:moveTo>
                  <a:pt x="61480" y="102383"/>
                </a:moveTo>
                <a:cubicBezTo>
                  <a:pt x="58061" y="96621"/>
                  <a:pt x="56858" y="90859"/>
                  <a:pt x="58061" y="82818"/>
                </a:cubicBezTo>
                <a:cubicBezTo>
                  <a:pt x="58061" y="82818"/>
                  <a:pt x="55782" y="85097"/>
                  <a:pt x="53439" y="88580"/>
                </a:cubicBezTo>
                <a:cubicBezTo>
                  <a:pt x="52299" y="90859"/>
                  <a:pt x="50020" y="94342"/>
                  <a:pt x="50020" y="94342"/>
                </a:cubicBezTo>
                <a:cubicBezTo>
                  <a:pt x="39699" y="109284"/>
                  <a:pt x="35077" y="119668"/>
                  <a:pt x="33938" y="128849"/>
                </a:cubicBezTo>
                <a:cubicBezTo>
                  <a:pt x="31658" y="136890"/>
                  <a:pt x="33938" y="142652"/>
                  <a:pt x="35077" y="148414"/>
                </a:cubicBezTo>
                <a:cubicBezTo>
                  <a:pt x="37357" y="153036"/>
                  <a:pt x="40839" y="157595"/>
                  <a:pt x="43118" y="162217"/>
                </a:cubicBezTo>
                <a:cubicBezTo>
                  <a:pt x="46538" y="166839"/>
                  <a:pt x="50020" y="172537"/>
                  <a:pt x="52299" y="180642"/>
                </a:cubicBezTo>
                <a:cubicBezTo>
                  <a:pt x="53439" y="177223"/>
                  <a:pt x="55718" y="172601"/>
                  <a:pt x="56921" y="169118"/>
                </a:cubicBezTo>
                <a:cubicBezTo>
                  <a:pt x="58061" y="164496"/>
                  <a:pt x="59201" y="161077"/>
                  <a:pt x="60341" y="157595"/>
                </a:cubicBezTo>
                <a:cubicBezTo>
                  <a:pt x="61480" y="154112"/>
                  <a:pt x="62620" y="150693"/>
                  <a:pt x="62620" y="147274"/>
                </a:cubicBezTo>
                <a:cubicBezTo>
                  <a:pt x="63760" y="143855"/>
                  <a:pt x="63760" y="141512"/>
                  <a:pt x="64899" y="138093"/>
                </a:cubicBezTo>
                <a:cubicBezTo>
                  <a:pt x="67242" y="126506"/>
                  <a:pt x="66039" y="113843"/>
                  <a:pt x="61480" y="102383"/>
                </a:cubicBezTo>
                <a:moveTo>
                  <a:pt x="52236" y="241552"/>
                </a:moveTo>
                <a:cubicBezTo>
                  <a:pt x="62557" y="228889"/>
                  <a:pt x="72940" y="227749"/>
                  <a:pt x="82121" y="224330"/>
                </a:cubicBezTo>
                <a:cubicBezTo>
                  <a:pt x="86743" y="222051"/>
                  <a:pt x="90163" y="219708"/>
                  <a:pt x="93645" y="214010"/>
                </a:cubicBezTo>
                <a:cubicBezTo>
                  <a:pt x="95924" y="211730"/>
                  <a:pt x="97064" y="208248"/>
                  <a:pt x="98267" y="204829"/>
                </a:cubicBezTo>
                <a:cubicBezTo>
                  <a:pt x="100546" y="200207"/>
                  <a:pt x="102889" y="195648"/>
                  <a:pt x="104029" y="189886"/>
                </a:cubicBezTo>
                <a:cubicBezTo>
                  <a:pt x="104029" y="189886"/>
                  <a:pt x="105169" y="187607"/>
                  <a:pt x="105169" y="185264"/>
                </a:cubicBezTo>
                <a:lnTo>
                  <a:pt x="107448" y="180642"/>
                </a:lnTo>
                <a:cubicBezTo>
                  <a:pt x="101686" y="182921"/>
                  <a:pt x="97127" y="184061"/>
                  <a:pt x="91366" y="185264"/>
                </a:cubicBezTo>
                <a:cubicBezTo>
                  <a:pt x="79842" y="186404"/>
                  <a:pt x="69521" y="191026"/>
                  <a:pt x="62620" y="201346"/>
                </a:cubicBezTo>
                <a:cubicBezTo>
                  <a:pt x="60341" y="204765"/>
                  <a:pt x="59138" y="207108"/>
                  <a:pt x="57998" y="209387"/>
                </a:cubicBezTo>
                <a:cubicBezTo>
                  <a:pt x="56858" y="212807"/>
                  <a:pt x="55718" y="215149"/>
                  <a:pt x="54579" y="218568"/>
                </a:cubicBezTo>
                <a:cubicBezTo>
                  <a:pt x="53439" y="221987"/>
                  <a:pt x="53439" y="225470"/>
                  <a:pt x="52299" y="228889"/>
                </a:cubicBezTo>
                <a:lnTo>
                  <a:pt x="52299" y="241552"/>
                </a:lnTo>
                <a:moveTo>
                  <a:pt x="29252" y="164496"/>
                </a:moveTo>
                <a:cubicBezTo>
                  <a:pt x="24630" y="159874"/>
                  <a:pt x="22351" y="155315"/>
                  <a:pt x="21211" y="146071"/>
                </a:cubicBezTo>
                <a:cubicBezTo>
                  <a:pt x="21211" y="146071"/>
                  <a:pt x="20071" y="149490"/>
                  <a:pt x="18932" y="151833"/>
                </a:cubicBezTo>
                <a:lnTo>
                  <a:pt x="16652" y="158734"/>
                </a:lnTo>
                <a:cubicBezTo>
                  <a:pt x="14373" y="166776"/>
                  <a:pt x="12030" y="173677"/>
                  <a:pt x="10890" y="180579"/>
                </a:cubicBezTo>
                <a:cubicBezTo>
                  <a:pt x="9751" y="186340"/>
                  <a:pt x="9751" y="192102"/>
                  <a:pt x="9751" y="195521"/>
                </a:cubicBezTo>
                <a:cubicBezTo>
                  <a:pt x="9751" y="203562"/>
                  <a:pt x="13170" y="209324"/>
                  <a:pt x="16652" y="213946"/>
                </a:cubicBezTo>
                <a:cubicBezTo>
                  <a:pt x="23554" y="221987"/>
                  <a:pt x="32735" y="226610"/>
                  <a:pt x="41979" y="240413"/>
                </a:cubicBezTo>
                <a:cubicBezTo>
                  <a:pt x="43055" y="235790"/>
                  <a:pt x="43055" y="232308"/>
                  <a:pt x="43055" y="228889"/>
                </a:cubicBezTo>
                <a:cubicBezTo>
                  <a:pt x="43055" y="225470"/>
                  <a:pt x="44195" y="220848"/>
                  <a:pt x="44195" y="217365"/>
                </a:cubicBezTo>
                <a:lnTo>
                  <a:pt x="44195" y="197801"/>
                </a:lnTo>
                <a:cubicBezTo>
                  <a:pt x="41915" y="185201"/>
                  <a:pt x="37293" y="173677"/>
                  <a:pt x="29252" y="164496"/>
                </a:cubicBezTo>
                <a:moveTo>
                  <a:pt x="55718" y="300183"/>
                </a:moveTo>
                <a:cubicBezTo>
                  <a:pt x="63760" y="285241"/>
                  <a:pt x="74143" y="281758"/>
                  <a:pt x="81045" y="276060"/>
                </a:cubicBezTo>
                <a:cubicBezTo>
                  <a:pt x="84464" y="272641"/>
                  <a:pt x="86807" y="269158"/>
                  <a:pt x="90226" y="263396"/>
                </a:cubicBezTo>
                <a:cubicBezTo>
                  <a:pt x="90226" y="259977"/>
                  <a:pt x="91366" y="256495"/>
                  <a:pt x="92505" y="253076"/>
                </a:cubicBezTo>
                <a:cubicBezTo>
                  <a:pt x="92505" y="248454"/>
                  <a:pt x="93645" y="243895"/>
                  <a:pt x="94785" y="238133"/>
                </a:cubicBezTo>
                <a:lnTo>
                  <a:pt x="94785" y="233511"/>
                </a:lnTo>
                <a:cubicBezTo>
                  <a:pt x="94785" y="231232"/>
                  <a:pt x="95924" y="228889"/>
                  <a:pt x="95924" y="228889"/>
                </a:cubicBezTo>
                <a:cubicBezTo>
                  <a:pt x="91302" y="233511"/>
                  <a:pt x="86743" y="234651"/>
                  <a:pt x="80982" y="236930"/>
                </a:cubicBezTo>
                <a:cubicBezTo>
                  <a:pt x="69458" y="240349"/>
                  <a:pt x="61417" y="248454"/>
                  <a:pt x="56858" y="259914"/>
                </a:cubicBezTo>
                <a:cubicBezTo>
                  <a:pt x="55718" y="262193"/>
                  <a:pt x="54579" y="265676"/>
                  <a:pt x="54579" y="269095"/>
                </a:cubicBezTo>
                <a:cubicBezTo>
                  <a:pt x="54579" y="272514"/>
                  <a:pt x="53439" y="275996"/>
                  <a:pt x="53439" y="279415"/>
                </a:cubicBezTo>
                <a:lnTo>
                  <a:pt x="53439" y="289736"/>
                </a:lnTo>
                <a:cubicBezTo>
                  <a:pt x="54579" y="292142"/>
                  <a:pt x="54579" y="295561"/>
                  <a:pt x="55718" y="300183"/>
                </a:cubicBezTo>
                <a:moveTo>
                  <a:pt x="15449" y="231168"/>
                </a:moveTo>
                <a:cubicBezTo>
                  <a:pt x="9687" y="227686"/>
                  <a:pt x="6268" y="223127"/>
                  <a:pt x="2786" y="216226"/>
                </a:cubicBezTo>
                <a:cubicBezTo>
                  <a:pt x="2786" y="216226"/>
                  <a:pt x="2786" y="219708"/>
                  <a:pt x="1646" y="223127"/>
                </a:cubicBezTo>
                <a:cubicBezTo>
                  <a:pt x="1646" y="226546"/>
                  <a:pt x="507" y="230029"/>
                  <a:pt x="507" y="230029"/>
                </a:cubicBezTo>
                <a:cubicBezTo>
                  <a:pt x="507" y="238070"/>
                  <a:pt x="-633" y="246111"/>
                  <a:pt x="507" y="251873"/>
                </a:cubicBezTo>
                <a:cubicBezTo>
                  <a:pt x="1646" y="257635"/>
                  <a:pt x="1646" y="263396"/>
                  <a:pt x="2786" y="266816"/>
                </a:cubicBezTo>
                <a:cubicBezTo>
                  <a:pt x="5065" y="274857"/>
                  <a:pt x="9687" y="279479"/>
                  <a:pt x="13106" y="282898"/>
                </a:cubicBezTo>
                <a:cubicBezTo>
                  <a:pt x="21148" y="288660"/>
                  <a:pt x="31532" y="290939"/>
                  <a:pt x="44132" y="303602"/>
                </a:cubicBezTo>
                <a:cubicBezTo>
                  <a:pt x="44132" y="298980"/>
                  <a:pt x="42992" y="295561"/>
                  <a:pt x="42992" y="292079"/>
                </a:cubicBezTo>
                <a:cubicBezTo>
                  <a:pt x="42992" y="288660"/>
                  <a:pt x="41852" y="284038"/>
                  <a:pt x="41852" y="280555"/>
                </a:cubicBezTo>
                <a:cubicBezTo>
                  <a:pt x="40712" y="277136"/>
                  <a:pt x="40712" y="273654"/>
                  <a:pt x="39573" y="270235"/>
                </a:cubicBezTo>
                <a:cubicBezTo>
                  <a:pt x="38433" y="266816"/>
                  <a:pt x="38433" y="264473"/>
                  <a:pt x="37293" y="261054"/>
                </a:cubicBezTo>
                <a:cubicBezTo>
                  <a:pt x="31595" y="247251"/>
                  <a:pt x="25833" y="238070"/>
                  <a:pt x="15449" y="231168"/>
                </a:cubicBezTo>
                <a:moveTo>
                  <a:pt x="74143" y="356535"/>
                </a:moveTo>
                <a:cubicBezTo>
                  <a:pt x="77563" y="340453"/>
                  <a:pt x="86807" y="334691"/>
                  <a:pt x="92569" y="326650"/>
                </a:cubicBezTo>
                <a:cubicBezTo>
                  <a:pt x="95988" y="323230"/>
                  <a:pt x="97191" y="318608"/>
                  <a:pt x="98330" y="312847"/>
                </a:cubicBezTo>
                <a:lnTo>
                  <a:pt x="98330" y="302526"/>
                </a:lnTo>
                <a:cubicBezTo>
                  <a:pt x="98330" y="297904"/>
                  <a:pt x="97191" y="293345"/>
                  <a:pt x="96051" y="287583"/>
                </a:cubicBezTo>
                <a:cubicBezTo>
                  <a:pt x="96051" y="287583"/>
                  <a:pt x="96051" y="285304"/>
                  <a:pt x="94911" y="282961"/>
                </a:cubicBezTo>
                <a:lnTo>
                  <a:pt x="94911" y="278339"/>
                </a:lnTo>
                <a:cubicBezTo>
                  <a:pt x="92632" y="280619"/>
                  <a:pt x="91492" y="282961"/>
                  <a:pt x="89149" y="285241"/>
                </a:cubicBezTo>
                <a:cubicBezTo>
                  <a:pt x="85730" y="286380"/>
                  <a:pt x="84527" y="287520"/>
                  <a:pt x="81108" y="288660"/>
                </a:cubicBezTo>
                <a:cubicBezTo>
                  <a:pt x="70788" y="295561"/>
                  <a:pt x="65026" y="304742"/>
                  <a:pt x="63886" y="316266"/>
                </a:cubicBezTo>
                <a:lnTo>
                  <a:pt x="63886" y="325447"/>
                </a:lnTo>
                <a:cubicBezTo>
                  <a:pt x="63886" y="328866"/>
                  <a:pt x="65026" y="332348"/>
                  <a:pt x="65026" y="334627"/>
                </a:cubicBezTo>
                <a:lnTo>
                  <a:pt x="68508" y="344948"/>
                </a:lnTo>
                <a:cubicBezTo>
                  <a:pt x="69521" y="349633"/>
                  <a:pt x="71801" y="353116"/>
                  <a:pt x="74143" y="356535"/>
                </a:cubicBezTo>
                <a:moveTo>
                  <a:pt x="16589" y="299044"/>
                </a:moveTo>
                <a:cubicBezTo>
                  <a:pt x="13170" y="297904"/>
                  <a:pt x="10827" y="296764"/>
                  <a:pt x="8548" y="294421"/>
                </a:cubicBezTo>
                <a:lnTo>
                  <a:pt x="1646" y="287520"/>
                </a:lnTo>
                <a:cubicBezTo>
                  <a:pt x="1646" y="287520"/>
                  <a:pt x="1646" y="290939"/>
                  <a:pt x="2786" y="294421"/>
                </a:cubicBezTo>
                <a:cubicBezTo>
                  <a:pt x="2786" y="297841"/>
                  <a:pt x="3926" y="301323"/>
                  <a:pt x="3926" y="301323"/>
                </a:cubicBezTo>
                <a:cubicBezTo>
                  <a:pt x="5065" y="309364"/>
                  <a:pt x="6205" y="317405"/>
                  <a:pt x="8548" y="323167"/>
                </a:cubicBezTo>
                <a:cubicBezTo>
                  <a:pt x="10827" y="328929"/>
                  <a:pt x="13170" y="333488"/>
                  <a:pt x="15449" y="336970"/>
                </a:cubicBezTo>
                <a:cubicBezTo>
                  <a:pt x="20071" y="343872"/>
                  <a:pt x="24630" y="347291"/>
                  <a:pt x="29252" y="349633"/>
                </a:cubicBezTo>
                <a:cubicBezTo>
                  <a:pt x="38433" y="354256"/>
                  <a:pt x="48817" y="353116"/>
                  <a:pt x="63760" y="362297"/>
                </a:cubicBezTo>
                <a:cubicBezTo>
                  <a:pt x="62620" y="358878"/>
                  <a:pt x="61480" y="354256"/>
                  <a:pt x="59138" y="350773"/>
                </a:cubicBezTo>
                <a:cubicBezTo>
                  <a:pt x="57998" y="347354"/>
                  <a:pt x="56858" y="343872"/>
                  <a:pt x="54515" y="340453"/>
                </a:cubicBezTo>
                <a:cubicBezTo>
                  <a:pt x="53376" y="337033"/>
                  <a:pt x="51096" y="334691"/>
                  <a:pt x="49893" y="331272"/>
                </a:cubicBezTo>
                <a:cubicBezTo>
                  <a:pt x="48754" y="326650"/>
                  <a:pt x="46474" y="324370"/>
                  <a:pt x="45271" y="322091"/>
                </a:cubicBezTo>
                <a:cubicBezTo>
                  <a:pt x="37293" y="311707"/>
                  <a:pt x="29252" y="303666"/>
                  <a:pt x="16589" y="299044"/>
                </a:cubicBezTo>
                <a:moveTo>
                  <a:pt x="105169" y="404845"/>
                </a:moveTo>
                <a:cubicBezTo>
                  <a:pt x="105169" y="396804"/>
                  <a:pt x="106308" y="391042"/>
                  <a:pt x="108588" y="385281"/>
                </a:cubicBezTo>
                <a:lnTo>
                  <a:pt x="115489" y="371478"/>
                </a:lnTo>
                <a:cubicBezTo>
                  <a:pt x="117768" y="366856"/>
                  <a:pt x="117768" y="362297"/>
                  <a:pt x="116629" y="356535"/>
                </a:cubicBezTo>
                <a:cubicBezTo>
                  <a:pt x="116629" y="353116"/>
                  <a:pt x="115489" y="349633"/>
                  <a:pt x="114349" y="346214"/>
                </a:cubicBezTo>
                <a:cubicBezTo>
                  <a:pt x="113210" y="342795"/>
                  <a:pt x="112070" y="338173"/>
                  <a:pt x="108588" y="332411"/>
                </a:cubicBezTo>
                <a:lnTo>
                  <a:pt x="106308" y="327789"/>
                </a:lnTo>
                <a:cubicBezTo>
                  <a:pt x="105169" y="325510"/>
                  <a:pt x="105169" y="323167"/>
                  <a:pt x="105169" y="323167"/>
                </a:cubicBezTo>
                <a:cubicBezTo>
                  <a:pt x="104029" y="326586"/>
                  <a:pt x="102889" y="328929"/>
                  <a:pt x="100546" y="331208"/>
                </a:cubicBezTo>
                <a:cubicBezTo>
                  <a:pt x="99407" y="333488"/>
                  <a:pt x="97127" y="335830"/>
                  <a:pt x="94785" y="338110"/>
                </a:cubicBezTo>
                <a:cubicBezTo>
                  <a:pt x="86743" y="347291"/>
                  <a:pt x="83261" y="357675"/>
                  <a:pt x="84464" y="369135"/>
                </a:cubicBezTo>
                <a:cubicBezTo>
                  <a:pt x="84464" y="372617"/>
                  <a:pt x="85604" y="374897"/>
                  <a:pt x="86743" y="378316"/>
                </a:cubicBezTo>
                <a:cubicBezTo>
                  <a:pt x="87883" y="381735"/>
                  <a:pt x="89023" y="384078"/>
                  <a:pt x="91366" y="387497"/>
                </a:cubicBezTo>
                <a:cubicBezTo>
                  <a:pt x="92505" y="390916"/>
                  <a:pt x="94785" y="394398"/>
                  <a:pt x="97127" y="396678"/>
                </a:cubicBezTo>
                <a:cubicBezTo>
                  <a:pt x="99407" y="399084"/>
                  <a:pt x="101749" y="402566"/>
                  <a:pt x="105169" y="404845"/>
                </a:cubicBezTo>
                <a:moveTo>
                  <a:pt x="35014" y="364576"/>
                </a:moveTo>
                <a:cubicBezTo>
                  <a:pt x="31595" y="364576"/>
                  <a:pt x="29252" y="363436"/>
                  <a:pt x="25833" y="362297"/>
                </a:cubicBezTo>
                <a:cubicBezTo>
                  <a:pt x="23554" y="361157"/>
                  <a:pt x="21211" y="360017"/>
                  <a:pt x="17792" y="356535"/>
                </a:cubicBezTo>
                <a:lnTo>
                  <a:pt x="20071" y="363436"/>
                </a:lnTo>
                <a:cubicBezTo>
                  <a:pt x="21211" y="366919"/>
                  <a:pt x="22351" y="369198"/>
                  <a:pt x="22351" y="369198"/>
                </a:cubicBezTo>
                <a:cubicBezTo>
                  <a:pt x="25833" y="377239"/>
                  <a:pt x="29252" y="384141"/>
                  <a:pt x="32671" y="388763"/>
                </a:cubicBezTo>
                <a:cubicBezTo>
                  <a:pt x="36090" y="393385"/>
                  <a:pt x="39573" y="397944"/>
                  <a:pt x="42992" y="401426"/>
                </a:cubicBezTo>
                <a:cubicBezTo>
                  <a:pt x="48754" y="407188"/>
                  <a:pt x="54515" y="409467"/>
                  <a:pt x="60214" y="410607"/>
                </a:cubicBezTo>
                <a:cubicBezTo>
                  <a:pt x="65976" y="411747"/>
                  <a:pt x="70534" y="410607"/>
                  <a:pt x="76296" y="410607"/>
                </a:cubicBezTo>
                <a:cubicBezTo>
                  <a:pt x="82058" y="410607"/>
                  <a:pt x="88960" y="410607"/>
                  <a:pt x="97001" y="412887"/>
                </a:cubicBezTo>
                <a:cubicBezTo>
                  <a:pt x="94721" y="409467"/>
                  <a:pt x="92379" y="405985"/>
                  <a:pt x="90099" y="403706"/>
                </a:cubicBezTo>
                <a:cubicBezTo>
                  <a:pt x="87820" y="400287"/>
                  <a:pt x="85477" y="397944"/>
                  <a:pt x="83198" y="394525"/>
                </a:cubicBezTo>
                <a:cubicBezTo>
                  <a:pt x="80918" y="392245"/>
                  <a:pt x="78576" y="388763"/>
                  <a:pt x="76296" y="386484"/>
                </a:cubicBezTo>
                <a:lnTo>
                  <a:pt x="69395" y="379582"/>
                </a:lnTo>
                <a:cubicBezTo>
                  <a:pt x="57998" y="371478"/>
                  <a:pt x="48817" y="366919"/>
                  <a:pt x="35014" y="364576"/>
                </a:cubicBezTo>
                <a:moveTo>
                  <a:pt x="149997" y="442772"/>
                </a:moveTo>
                <a:cubicBezTo>
                  <a:pt x="146577" y="434731"/>
                  <a:pt x="146577" y="428969"/>
                  <a:pt x="146577" y="423207"/>
                </a:cubicBezTo>
                <a:cubicBezTo>
                  <a:pt x="146577" y="417445"/>
                  <a:pt x="148857" y="412887"/>
                  <a:pt x="148857" y="408264"/>
                </a:cubicBezTo>
                <a:cubicBezTo>
                  <a:pt x="149997" y="399084"/>
                  <a:pt x="146577" y="391042"/>
                  <a:pt x="132774" y="373757"/>
                </a:cubicBezTo>
                <a:cubicBezTo>
                  <a:pt x="132774" y="373757"/>
                  <a:pt x="131635" y="372617"/>
                  <a:pt x="130495" y="370338"/>
                </a:cubicBezTo>
                <a:cubicBezTo>
                  <a:pt x="129355" y="368058"/>
                  <a:pt x="128216" y="366919"/>
                  <a:pt x="128216" y="366919"/>
                </a:cubicBezTo>
                <a:cubicBezTo>
                  <a:pt x="127076" y="373820"/>
                  <a:pt x="125936" y="377239"/>
                  <a:pt x="122454" y="383001"/>
                </a:cubicBezTo>
                <a:cubicBezTo>
                  <a:pt x="116692" y="393322"/>
                  <a:pt x="116692" y="404845"/>
                  <a:pt x="121314" y="415229"/>
                </a:cubicBezTo>
                <a:cubicBezTo>
                  <a:pt x="122454" y="417509"/>
                  <a:pt x="123594" y="420991"/>
                  <a:pt x="125936" y="423270"/>
                </a:cubicBezTo>
                <a:lnTo>
                  <a:pt x="132838" y="430172"/>
                </a:lnTo>
                <a:cubicBezTo>
                  <a:pt x="135117" y="432451"/>
                  <a:pt x="137460" y="434794"/>
                  <a:pt x="140879" y="437073"/>
                </a:cubicBezTo>
                <a:cubicBezTo>
                  <a:pt x="143095" y="439353"/>
                  <a:pt x="146577" y="440493"/>
                  <a:pt x="149997" y="442772"/>
                </a:cubicBezTo>
                <a:moveTo>
                  <a:pt x="70661" y="424410"/>
                </a:moveTo>
                <a:cubicBezTo>
                  <a:pt x="64899" y="425550"/>
                  <a:pt x="59138" y="425550"/>
                  <a:pt x="51096" y="422131"/>
                </a:cubicBezTo>
                <a:cubicBezTo>
                  <a:pt x="51096" y="422131"/>
                  <a:pt x="53376" y="424410"/>
                  <a:pt x="54515" y="427893"/>
                </a:cubicBezTo>
                <a:cubicBezTo>
                  <a:pt x="56795" y="430172"/>
                  <a:pt x="59138" y="433654"/>
                  <a:pt x="59138" y="433654"/>
                </a:cubicBezTo>
                <a:cubicBezTo>
                  <a:pt x="64899" y="440556"/>
                  <a:pt x="69458" y="446318"/>
                  <a:pt x="75220" y="449737"/>
                </a:cubicBezTo>
                <a:cubicBezTo>
                  <a:pt x="79842" y="453156"/>
                  <a:pt x="84401" y="456638"/>
                  <a:pt x="87883" y="458918"/>
                </a:cubicBezTo>
                <a:cubicBezTo>
                  <a:pt x="95924" y="463540"/>
                  <a:pt x="101686" y="463540"/>
                  <a:pt x="107448" y="462337"/>
                </a:cubicBezTo>
                <a:cubicBezTo>
                  <a:pt x="113210" y="461197"/>
                  <a:pt x="117768" y="458918"/>
                  <a:pt x="122391" y="457715"/>
                </a:cubicBezTo>
                <a:cubicBezTo>
                  <a:pt x="128152" y="455435"/>
                  <a:pt x="133914" y="454232"/>
                  <a:pt x="143095" y="453092"/>
                </a:cubicBezTo>
                <a:lnTo>
                  <a:pt x="132774" y="446191"/>
                </a:lnTo>
                <a:cubicBezTo>
                  <a:pt x="129355" y="443912"/>
                  <a:pt x="127013" y="441569"/>
                  <a:pt x="123594" y="439289"/>
                </a:cubicBezTo>
                <a:cubicBezTo>
                  <a:pt x="120175" y="437010"/>
                  <a:pt x="117832" y="435870"/>
                  <a:pt x="114413" y="434667"/>
                </a:cubicBezTo>
                <a:cubicBezTo>
                  <a:pt x="112133" y="433528"/>
                  <a:pt x="108651" y="431185"/>
                  <a:pt x="106372" y="430045"/>
                </a:cubicBezTo>
                <a:cubicBezTo>
                  <a:pt x="94848" y="424410"/>
                  <a:pt x="83324" y="422067"/>
                  <a:pt x="70661" y="424410"/>
                </a:cubicBezTo>
                <a:moveTo>
                  <a:pt x="204069" y="464616"/>
                </a:moveTo>
                <a:cubicBezTo>
                  <a:pt x="193748" y="451953"/>
                  <a:pt x="194888" y="441632"/>
                  <a:pt x="192545" y="432388"/>
                </a:cubicBezTo>
                <a:cubicBezTo>
                  <a:pt x="191405" y="430109"/>
                  <a:pt x="191405" y="427766"/>
                  <a:pt x="190266" y="425487"/>
                </a:cubicBezTo>
                <a:cubicBezTo>
                  <a:pt x="189126" y="424347"/>
                  <a:pt x="189126" y="423207"/>
                  <a:pt x="187986" y="422067"/>
                </a:cubicBezTo>
                <a:cubicBezTo>
                  <a:pt x="186847" y="420928"/>
                  <a:pt x="186847" y="419788"/>
                  <a:pt x="185707" y="418648"/>
                </a:cubicBezTo>
                <a:cubicBezTo>
                  <a:pt x="183428" y="416369"/>
                  <a:pt x="181085" y="414026"/>
                  <a:pt x="177666" y="411747"/>
                </a:cubicBezTo>
                <a:cubicBezTo>
                  <a:pt x="174247" y="409467"/>
                  <a:pt x="170764" y="405985"/>
                  <a:pt x="166142" y="403706"/>
                </a:cubicBezTo>
                <a:cubicBezTo>
                  <a:pt x="166142" y="403706"/>
                  <a:pt x="163863" y="402566"/>
                  <a:pt x="162723" y="401426"/>
                </a:cubicBezTo>
                <a:cubicBezTo>
                  <a:pt x="161583" y="400287"/>
                  <a:pt x="159304" y="399147"/>
                  <a:pt x="159304" y="399147"/>
                </a:cubicBezTo>
                <a:cubicBezTo>
                  <a:pt x="160444" y="406048"/>
                  <a:pt x="160444" y="409467"/>
                  <a:pt x="159304" y="416369"/>
                </a:cubicBezTo>
                <a:cubicBezTo>
                  <a:pt x="157025" y="427893"/>
                  <a:pt x="160444" y="439353"/>
                  <a:pt x="168485" y="447394"/>
                </a:cubicBezTo>
                <a:cubicBezTo>
                  <a:pt x="170764" y="449673"/>
                  <a:pt x="173107" y="452016"/>
                  <a:pt x="175386" y="453156"/>
                </a:cubicBezTo>
                <a:cubicBezTo>
                  <a:pt x="177666" y="455435"/>
                  <a:pt x="181148" y="456575"/>
                  <a:pt x="183428" y="457778"/>
                </a:cubicBezTo>
                <a:lnTo>
                  <a:pt x="193748" y="461197"/>
                </a:lnTo>
                <a:cubicBezTo>
                  <a:pt x="196028" y="463476"/>
                  <a:pt x="199447" y="463476"/>
                  <a:pt x="204069" y="464616"/>
                </a:cubicBezTo>
                <a:moveTo>
                  <a:pt x="123594" y="471518"/>
                </a:moveTo>
                <a:cubicBezTo>
                  <a:pt x="117832" y="474937"/>
                  <a:pt x="112070" y="476140"/>
                  <a:pt x="104029" y="474937"/>
                </a:cubicBezTo>
                <a:cubicBezTo>
                  <a:pt x="104029" y="474937"/>
                  <a:pt x="106308" y="477216"/>
                  <a:pt x="109791" y="479559"/>
                </a:cubicBezTo>
                <a:cubicBezTo>
                  <a:pt x="112070" y="480698"/>
                  <a:pt x="114413" y="482978"/>
                  <a:pt x="114413" y="482978"/>
                </a:cubicBezTo>
                <a:cubicBezTo>
                  <a:pt x="122454" y="487600"/>
                  <a:pt x="128216" y="492159"/>
                  <a:pt x="135117" y="493298"/>
                </a:cubicBezTo>
                <a:cubicBezTo>
                  <a:pt x="140879" y="495578"/>
                  <a:pt x="146641" y="496718"/>
                  <a:pt x="150060" y="497921"/>
                </a:cubicBezTo>
                <a:cubicBezTo>
                  <a:pt x="152339" y="497921"/>
                  <a:pt x="154682" y="499060"/>
                  <a:pt x="155822" y="499060"/>
                </a:cubicBezTo>
                <a:lnTo>
                  <a:pt x="160444" y="499060"/>
                </a:lnTo>
                <a:cubicBezTo>
                  <a:pt x="163863" y="497921"/>
                  <a:pt x="166206" y="497921"/>
                  <a:pt x="168485" y="496781"/>
                </a:cubicBezTo>
                <a:cubicBezTo>
                  <a:pt x="177666" y="492159"/>
                  <a:pt x="183428" y="484118"/>
                  <a:pt x="199510" y="477216"/>
                </a:cubicBezTo>
                <a:cubicBezTo>
                  <a:pt x="196091" y="476076"/>
                  <a:pt x="191469" y="474937"/>
                  <a:pt x="187986" y="473797"/>
                </a:cubicBezTo>
                <a:lnTo>
                  <a:pt x="177666" y="470378"/>
                </a:lnTo>
                <a:cubicBezTo>
                  <a:pt x="174247" y="469238"/>
                  <a:pt x="170764" y="469238"/>
                  <a:pt x="167345" y="468098"/>
                </a:cubicBezTo>
                <a:cubicBezTo>
                  <a:pt x="163926" y="466959"/>
                  <a:pt x="160444" y="466959"/>
                  <a:pt x="158164" y="466959"/>
                </a:cubicBezTo>
                <a:cubicBezTo>
                  <a:pt x="146577" y="464616"/>
                  <a:pt x="135054" y="465819"/>
                  <a:pt x="123594" y="471518"/>
                </a:cubicBezTo>
                <a:moveTo>
                  <a:pt x="261560" y="469238"/>
                </a:moveTo>
                <a:cubicBezTo>
                  <a:pt x="247757" y="458918"/>
                  <a:pt x="246617" y="448534"/>
                  <a:pt x="240856" y="441632"/>
                </a:cubicBezTo>
                <a:cubicBezTo>
                  <a:pt x="238576" y="438213"/>
                  <a:pt x="235094" y="433591"/>
                  <a:pt x="229332" y="431312"/>
                </a:cubicBezTo>
                <a:cubicBezTo>
                  <a:pt x="227053" y="430172"/>
                  <a:pt x="223570" y="429032"/>
                  <a:pt x="220151" y="427893"/>
                </a:cubicBezTo>
                <a:cubicBezTo>
                  <a:pt x="216732" y="426753"/>
                  <a:pt x="212110" y="424473"/>
                  <a:pt x="206348" y="423270"/>
                </a:cubicBezTo>
                <a:lnTo>
                  <a:pt x="198307" y="420991"/>
                </a:lnTo>
                <a:cubicBezTo>
                  <a:pt x="201726" y="426753"/>
                  <a:pt x="201726" y="431312"/>
                  <a:pt x="202929" y="437073"/>
                </a:cubicBezTo>
                <a:cubicBezTo>
                  <a:pt x="204069" y="442835"/>
                  <a:pt x="206348" y="448597"/>
                  <a:pt x="208691" y="453156"/>
                </a:cubicBezTo>
                <a:cubicBezTo>
                  <a:pt x="212110" y="457778"/>
                  <a:pt x="215592" y="462337"/>
                  <a:pt x="221354" y="464679"/>
                </a:cubicBezTo>
                <a:cubicBezTo>
                  <a:pt x="225976" y="466959"/>
                  <a:pt x="232878" y="469302"/>
                  <a:pt x="238576" y="470441"/>
                </a:cubicBezTo>
                <a:cubicBezTo>
                  <a:pt x="246617" y="470378"/>
                  <a:pt x="253519" y="470378"/>
                  <a:pt x="261560" y="469238"/>
                </a:cubicBezTo>
                <a:moveTo>
                  <a:pt x="186847" y="500327"/>
                </a:moveTo>
                <a:cubicBezTo>
                  <a:pt x="182225" y="504949"/>
                  <a:pt x="177666" y="508368"/>
                  <a:pt x="169625" y="509507"/>
                </a:cubicBezTo>
                <a:lnTo>
                  <a:pt x="183428" y="514130"/>
                </a:lnTo>
                <a:cubicBezTo>
                  <a:pt x="192608" y="516409"/>
                  <a:pt x="199510" y="517549"/>
                  <a:pt x="205272" y="518752"/>
                </a:cubicBezTo>
                <a:cubicBezTo>
                  <a:pt x="211034" y="518752"/>
                  <a:pt x="216795" y="518752"/>
                  <a:pt x="221354" y="517612"/>
                </a:cubicBezTo>
                <a:cubicBezTo>
                  <a:pt x="229395" y="516472"/>
                  <a:pt x="235157" y="514193"/>
                  <a:pt x="238576" y="509571"/>
                </a:cubicBezTo>
                <a:cubicBezTo>
                  <a:pt x="245478" y="501530"/>
                  <a:pt x="248897" y="492349"/>
                  <a:pt x="262700" y="481965"/>
                </a:cubicBezTo>
                <a:cubicBezTo>
                  <a:pt x="229395" y="479622"/>
                  <a:pt x="206348" y="481901"/>
                  <a:pt x="186847" y="500327"/>
                </a:cubicBezTo>
              </a:path>
            </a:pathLst>
          </a:custGeom>
          <a:gradFill>
            <a:gsLst>
              <a:gs pos="23000">
                <a:srgbClr val="C70212"/>
              </a:gs>
              <a:gs pos="100000">
                <a:srgbClr val="D92411"/>
              </a:gs>
            </a:gsLst>
            <a:lin ang="5400000" scaled="1"/>
          </a:gradFill>
          <a:ln w="62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500" b="0" i="0" u="none" strike="noStrike" kern="1200" cap="none" spc="0" normalizeH="0" baseline="0" noProof="0">
              <a:ln>
                <a:noFill/>
              </a:ln>
              <a:solidFill>
                <a:srgbClr val="BC0000"/>
              </a:solidFill>
              <a:effectLst/>
              <a:uLnTx/>
              <a:uFillTx/>
              <a:latin typeface="微软雅黑" panose="020B0503020204020204" pitchFamily="34" charset="-122"/>
              <a:ea typeface="微软雅黑" panose="020B0503020204020204" pitchFamily="34" charset="-122"/>
              <a:cs typeface="阿里巴巴普惠体 Medium" panose="00020600040101010101" pitchFamily="18" charset="-122"/>
            </a:endParaRPr>
          </a:p>
        </p:txBody>
      </p:sp>
      <p:sp>
        <p:nvSpPr>
          <p:cNvPr id="44" name="图形 3"/>
          <p:cNvSpPr/>
          <p:nvPr/>
        </p:nvSpPr>
        <p:spPr>
          <a:xfrm flipH="1">
            <a:off x="10326286" y="1636531"/>
            <a:ext cx="434367" cy="857745"/>
          </a:xfrm>
          <a:custGeom>
            <a:avLst/>
            <a:gdLst>
              <a:gd name="connsiteX0" fmla="*/ 204069 w 262699"/>
              <a:gd name="connsiteY0" fmla="*/ 57491 h 518751"/>
              <a:gd name="connsiteX1" fmla="*/ 192545 w 262699"/>
              <a:gd name="connsiteY1" fmla="*/ 60910 h 518751"/>
              <a:gd name="connsiteX2" fmla="*/ 181022 w 262699"/>
              <a:gd name="connsiteY2" fmla="*/ 62050 h 518751"/>
              <a:gd name="connsiteX3" fmla="*/ 162596 w 262699"/>
              <a:gd name="connsiteY3" fmla="*/ 59771 h 518751"/>
              <a:gd name="connsiteX4" fmla="*/ 160317 w 262699"/>
              <a:gd name="connsiteY4" fmla="*/ 57491 h 518751"/>
              <a:gd name="connsiteX5" fmla="*/ 161457 w 262699"/>
              <a:gd name="connsiteY5" fmla="*/ 54072 h 518751"/>
              <a:gd name="connsiteX6" fmla="*/ 171777 w 262699"/>
              <a:gd name="connsiteY6" fmla="*/ 37990 h 518751"/>
              <a:gd name="connsiteX7" fmla="*/ 182098 w 262699"/>
              <a:gd name="connsiteY7" fmla="*/ 31088 h 518751"/>
              <a:gd name="connsiteX8" fmla="*/ 194761 w 262699"/>
              <a:gd name="connsiteY8" fmla="*/ 25327 h 518751"/>
              <a:gd name="connsiteX9" fmla="*/ 240792 w 262699"/>
              <a:gd name="connsiteY9" fmla="*/ 29949 h 518751"/>
              <a:gd name="connsiteX10" fmla="*/ 243072 w 262699"/>
              <a:gd name="connsiteY10" fmla="*/ 32228 h 518751"/>
              <a:gd name="connsiteX11" fmla="*/ 241932 w 262699"/>
              <a:gd name="connsiteY11" fmla="*/ 35710 h 518751"/>
              <a:gd name="connsiteX12" fmla="*/ 204069 w 262699"/>
              <a:gd name="connsiteY12" fmla="*/ 57491 h 518751"/>
              <a:gd name="connsiteX13" fmla="*/ 204069 w 262699"/>
              <a:gd name="connsiteY13" fmla="*/ 57491 h 518751"/>
              <a:gd name="connsiteX14" fmla="*/ 192545 w 262699"/>
              <a:gd name="connsiteY14" fmla="*/ 79399 h 518751"/>
              <a:gd name="connsiteX15" fmla="*/ 178742 w 262699"/>
              <a:gd name="connsiteY15" fmla="*/ 70218 h 518751"/>
              <a:gd name="connsiteX16" fmla="*/ 162660 w 262699"/>
              <a:gd name="connsiteY16" fmla="*/ 67939 h 518751"/>
              <a:gd name="connsiteX17" fmla="*/ 145438 w 262699"/>
              <a:gd name="connsiteY17" fmla="*/ 73700 h 518751"/>
              <a:gd name="connsiteX18" fmla="*/ 128216 w 262699"/>
              <a:gd name="connsiteY18" fmla="*/ 87503 h 518751"/>
              <a:gd name="connsiteX19" fmla="*/ 147780 w 262699"/>
              <a:gd name="connsiteY19" fmla="*/ 90922 h 518751"/>
              <a:gd name="connsiteX20" fmla="*/ 161583 w 262699"/>
              <a:gd name="connsiteY20" fmla="*/ 97824 h 518751"/>
              <a:gd name="connsiteX21" fmla="*/ 176526 w 262699"/>
              <a:gd name="connsiteY21" fmla="*/ 100103 h 518751"/>
              <a:gd name="connsiteX22" fmla="*/ 186847 w 262699"/>
              <a:gd name="connsiteY22" fmla="*/ 97824 h 518751"/>
              <a:gd name="connsiteX23" fmla="*/ 192608 w 262699"/>
              <a:gd name="connsiteY23" fmla="*/ 95545 h 518751"/>
              <a:gd name="connsiteX24" fmla="*/ 198370 w 262699"/>
              <a:gd name="connsiteY24" fmla="*/ 92125 h 518751"/>
              <a:gd name="connsiteX25" fmla="*/ 206411 w 262699"/>
              <a:gd name="connsiteY25" fmla="*/ 88706 h 518751"/>
              <a:gd name="connsiteX26" fmla="*/ 192545 w 262699"/>
              <a:gd name="connsiteY26" fmla="*/ 79399 h 518751"/>
              <a:gd name="connsiteX27" fmla="*/ 169561 w 262699"/>
              <a:gd name="connsiteY27" fmla="*/ 18425 h 518751"/>
              <a:gd name="connsiteX28" fmla="*/ 177602 w 262699"/>
              <a:gd name="connsiteY28" fmla="*/ 0 h 518751"/>
              <a:gd name="connsiteX29" fmla="*/ 164939 w 262699"/>
              <a:gd name="connsiteY29" fmla="*/ 4622 h 518751"/>
              <a:gd name="connsiteX30" fmla="*/ 153416 w 262699"/>
              <a:gd name="connsiteY30" fmla="*/ 9244 h 518751"/>
              <a:gd name="connsiteX31" fmla="*/ 145374 w 262699"/>
              <a:gd name="connsiteY31" fmla="*/ 15006 h 518751"/>
              <a:gd name="connsiteX32" fmla="*/ 132711 w 262699"/>
              <a:gd name="connsiteY32" fmla="*/ 24187 h 518751"/>
              <a:gd name="connsiteX33" fmla="*/ 123530 w 262699"/>
              <a:gd name="connsiteY33" fmla="*/ 41409 h 518751"/>
              <a:gd name="connsiteX34" fmla="*/ 123530 w 262699"/>
              <a:gd name="connsiteY34" fmla="*/ 57491 h 518751"/>
              <a:gd name="connsiteX35" fmla="*/ 121251 w 262699"/>
              <a:gd name="connsiteY35" fmla="*/ 78196 h 518751"/>
              <a:gd name="connsiteX36" fmla="*/ 138473 w 262699"/>
              <a:gd name="connsiteY36" fmla="*/ 64393 h 518751"/>
              <a:gd name="connsiteX37" fmla="*/ 153416 w 262699"/>
              <a:gd name="connsiteY37" fmla="*/ 50590 h 518751"/>
              <a:gd name="connsiteX38" fmla="*/ 163736 w 262699"/>
              <a:gd name="connsiteY38" fmla="*/ 35647 h 518751"/>
              <a:gd name="connsiteX39" fmla="*/ 169561 w 262699"/>
              <a:gd name="connsiteY39" fmla="*/ 18425 h 518751"/>
              <a:gd name="connsiteX40" fmla="*/ 87946 w 262699"/>
              <a:gd name="connsiteY40" fmla="*/ 129989 h 518751"/>
              <a:gd name="connsiteX41" fmla="*/ 107511 w 262699"/>
              <a:gd name="connsiteY41" fmla="*/ 127709 h 518751"/>
              <a:gd name="connsiteX42" fmla="*/ 122454 w 262699"/>
              <a:gd name="connsiteY42" fmla="*/ 129989 h 518751"/>
              <a:gd name="connsiteX43" fmla="*/ 156961 w 262699"/>
              <a:gd name="connsiteY43" fmla="*/ 113906 h 518751"/>
              <a:gd name="connsiteX44" fmla="*/ 160380 w 262699"/>
              <a:gd name="connsiteY44" fmla="*/ 111627 h 518751"/>
              <a:gd name="connsiteX45" fmla="*/ 163800 w 262699"/>
              <a:gd name="connsiteY45" fmla="*/ 109347 h 518751"/>
              <a:gd name="connsiteX46" fmla="*/ 155758 w 262699"/>
              <a:gd name="connsiteY46" fmla="*/ 107068 h 518751"/>
              <a:gd name="connsiteX47" fmla="*/ 147717 w 262699"/>
              <a:gd name="connsiteY47" fmla="*/ 103649 h 518751"/>
              <a:gd name="connsiteX48" fmla="*/ 131635 w 262699"/>
              <a:gd name="connsiteY48" fmla="*/ 99027 h 518751"/>
              <a:gd name="connsiteX49" fmla="*/ 115552 w 262699"/>
              <a:gd name="connsiteY49" fmla="*/ 102446 h 518751"/>
              <a:gd name="connsiteX50" fmla="*/ 108651 w 262699"/>
              <a:gd name="connsiteY50" fmla="*/ 105865 h 518751"/>
              <a:gd name="connsiteX51" fmla="*/ 101749 w 262699"/>
              <a:gd name="connsiteY51" fmla="*/ 112767 h 518751"/>
              <a:gd name="connsiteX52" fmla="*/ 94848 w 262699"/>
              <a:gd name="connsiteY52" fmla="*/ 120808 h 518751"/>
              <a:gd name="connsiteX53" fmla="*/ 87946 w 262699"/>
              <a:gd name="connsiteY53" fmla="*/ 129989 h 518751"/>
              <a:gd name="connsiteX54" fmla="*/ 108651 w 262699"/>
              <a:gd name="connsiteY54" fmla="*/ 51793 h 518751"/>
              <a:gd name="connsiteX55" fmla="*/ 108651 w 262699"/>
              <a:gd name="connsiteY55" fmla="*/ 42549 h 518751"/>
              <a:gd name="connsiteX56" fmla="*/ 112070 w 262699"/>
              <a:gd name="connsiteY56" fmla="*/ 32228 h 518751"/>
              <a:gd name="connsiteX57" fmla="*/ 109791 w 262699"/>
              <a:gd name="connsiteY57" fmla="*/ 33368 h 518751"/>
              <a:gd name="connsiteX58" fmla="*/ 106372 w 262699"/>
              <a:gd name="connsiteY58" fmla="*/ 36787 h 518751"/>
              <a:gd name="connsiteX59" fmla="*/ 100610 w 262699"/>
              <a:gd name="connsiteY59" fmla="*/ 40206 h 518751"/>
              <a:gd name="connsiteX60" fmla="*/ 75283 w 262699"/>
              <a:gd name="connsiteY60" fmla="*/ 68952 h 518751"/>
              <a:gd name="connsiteX61" fmla="*/ 70661 w 262699"/>
              <a:gd name="connsiteY61" fmla="*/ 87377 h 518751"/>
              <a:gd name="connsiteX62" fmla="*/ 75283 w 262699"/>
              <a:gd name="connsiteY62" fmla="*/ 103459 h 518751"/>
              <a:gd name="connsiteX63" fmla="*/ 78702 w 262699"/>
              <a:gd name="connsiteY63" fmla="*/ 124164 h 518751"/>
              <a:gd name="connsiteX64" fmla="*/ 85604 w 262699"/>
              <a:gd name="connsiteY64" fmla="*/ 114983 h 518751"/>
              <a:gd name="connsiteX65" fmla="*/ 92505 w 262699"/>
              <a:gd name="connsiteY65" fmla="*/ 105802 h 518751"/>
              <a:gd name="connsiteX66" fmla="*/ 98267 w 262699"/>
              <a:gd name="connsiteY66" fmla="*/ 96621 h 518751"/>
              <a:gd name="connsiteX67" fmla="*/ 102889 w 262699"/>
              <a:gd name="connsiteY67" fmla="*/ 88580 h 518751"/>
              <a:gd name="connsiteX68" fmla="*/ 108651 w 262699"/>
              <a:gd name="connsiteY68" fmla="*/ 71358 h 518751"/>
              <a:gd name="connsiteX69" fmla="*/ 108651 w 262699"/>
              <a:gd name="connsiteY69" fmla="*/ 51793 h 518751"/>
              <a:gd name="connsiteX70" fmla="*/ 63760 w 262699"/>
              <a:gd name="connsiteY70" fmla="*/ 182858 h 518751"/>
              <a:gd name="connsiteX71" fmla="*/ 82185 w 262699"/>
              <a:gd name="connsiteY71" fmla="*/ 174817 h 518751"/>
              <a:gd name="connsiteX72" fmla="*/ 97127 w 262699"/>
              <a:gd name="connsiteY72" fmla="*/ 172537 h 518751"/>
              <a:gd name="connsiteX73" fmla="*/ 110930 w 262699"/>
              <a:gd name="connsiteY73" fmla="*/ 165636 h 518751"/>
              <a:gd name="connsiteX74" fmla="*/ 117832 w 262699"/>
              <a:gd name="connsiteY74" fmla="*/ 157595 h 518751"/>
              <a:gd name="connsiteX75" fmla="*/ 127013 w 262699"/>
              <a:gd name="connsiteY75" fmla="*/ 146071 h 518751"/>
              <a:gd name="connsiteX76" fmla="*/ 129292 w 262699"/>
              <a:gd name="connsiteY76" fmla="*/ 142589 h 518751"/>
              <a:gd name="connsiteX77" fmla="*/ 131571 w 262699"/>
              <a:gd name="connsiteY77" fmla="*/ 139170 h 518751"/>
              <a:gd name="connsiteX78" fmla="*/ 114349 w 262699"/>
              <a:gd name="connsiteY78" fmla="*/ 138030 h 518751"/>
              <a:gd name="connsiteX79" fmla="*/ 83324 w 262699"/>
              <a:gd name="connsiteY79" fmla="*/ 146071 h 518751"/>
              <a:gd name="connsiteX80" fmla="*/ 76423 w 262699"/>
              <a:gd name="connsiteY80" fmla="*/ 154112 h 518751"/>
              <a:gd name="connsiteX81" fmla="*/ 70661 w 262699"/>
              <a:gd name="connsiteY81" fmla="*/ 162153 h 518751"/>
              <a:gd name="connsiteX82" fmla="*/ 66039 w 262699"/>
              <a:gd name="connsiteY82" fmla="*/ 172474 h 518751"/>
              <a:gd name="connsiteX83" fmla="*/ 63760 w 262699"/>
              <a:gd name="connsiteY83" fmla="*/ 182858 h 518751"/>
              <a:gd name="connsiteX84" fmla="*/ 61480 w 262699"/>
              <a:gd name="connsiteY84" fmla="*/ 102383 h 518751"/>
              <a:gd name="connsiteX85" fmla="*/ 58061 w 262699"/>
              <a:gd name="connsiteY85" fmla="*/ 82818 h 518751"/>
              <a:gd name="connsiteX86" fmla="*/ 53439 w 262699"/>
              <a:gd name="connsiteY86" fmla="*/ 88580 h 518751"/>
              <a:gd name="connsiteX87" fmla="*/ 50020 w 262699"/>
              <a:gd name="connsiteY87" fmla="*/ 94342 h 518751"/>
              <a:gd name="connsiteX88" fmla="*/ 33938 w 262699"/>
              <a:gd name="connsiteY88" fmla="*/ 128849 h 518751"/>
              <a:gd name="connsiteX89" fmla="*/ 35077 w 262699"/>
              <a:gd name="connsiteY89" fmla="*/ 148414 h 518751"/>
              <a:gd name="connsiteX90" fmla="*/ 43118 w 262699"/>
              <a:gd name="connsiteY90" fmla="*/ 162217 h 518751"/>
              <a:gd name="connsiteX91" fmla="*/ 52299 w 262699"/>
              <a:gd name="connsiteY91" fmla="*/ 180642 h 518751"/>
              <a:gd name="connsiteX92" fmla="*/ 56921 w 262699"/>
              <a:gd name="connsiteY92" fmla="*/ 169118 h 518751"/>
              <a:gd name="connsiteX93" fmla="*/ 60341 w 262699"/>
              <a:gd name="connsiteY93" fmla="*/ 157595 h 518751"/>
              <a:gd name="connsiteX94" fmla="*/ 62620 w 262699"/>
              <a:gd name="connsiteY94" fmla="*/ 147274 h 518751"/>
              <a:gd name="connsiteX95" fmla="*/ 64899 w 262699"/>
              <a:gd name="connsiteY95" fmla="*/ 138093 h 518751"/>
              <a:gd name="connsiteX96" fmla="*/ 61480 w 262699"/>
              <a:gd name="connsiteY96" fmla="*/ 102383 h 518751"/>
              <a:gd name="connsiteX97" fmla="*/ 52236 w 262699"/>
              <a:gd name="connsiteY97" fmla="*/ 241552 h 518751"/>
              <a:gd name="connsiteX98" fmla="*/ 82121 w 262699"/>
              <a:gd name="connsiteY98" fmla="*/ 224330 h 518751"/>
              <a:gd name="connsiteX99" fmla="*/ 93645 w 262699"/>
              <a:gd name="connsiteY99" fmla="*/ 214010 h 518751"/>
              <a:gd name="connsiteX100" fmla="*/ 98267 w 262699"/>
              <a:gd name="connsiteY100" fmla="*/ 204829 h 518751"/>
              <a:gd name="connsiteX101" fmla="*/ 104029 w 262699"/>
              <a:gd name="connsiteY101" fmla="*/ 189886 h 518751"/>
              <a:gd name="connsiteX102" fmla="*/ 105169 w 262699"/>
              <a:gd name="connsiteY102" fmla="*/ 185264 h 518751"/>
              <a:gd name="connsiteX103" fmla="*/ 107448 w 262699"/>
              <a:gd name="connsiteY103" fmla="*/ 180642 h 518751"/>
              <a:gd name="connsiteX104" fmla="*/ 91366 w 262699"/>
              <a:gd name="connsiteY104" fmla="*/ 185264 h 518751"/>
              <a:gd name="connsiteX105" fmla="*/ 62620 w 262699"/>
              <a:gd name="connsiteY105" fmla="*/ 201346 h 518751"/>
              <a:gd name="connsiteX106" fmla="*/ 57998 w 262699"/>
              <a:gd name="connsiteY106" fmla="*/ 209387 h 518751"/>
              <a:gd name="connsiteX107" fmla="*/ 54579 w 262699"/>
              <a:gd name="connsiteY107" fmla="*/ 218568 h 518751"/>
              <a:gd name="connsiteX108" fmla="*/ 52299 w 262699"/>
              <a:gd name="connsiteY108" fmla="*/ 228889 h 518751"/>
              <a:gd name="connsiteX109" fmla="*/ 52299 w 262699"/>
              <a:gd name="connsiteY109" fmla="*/ 241552 h 518751"/>
              <a:gd name="connsiteX110" fmla="*/ 29252 w 262699"/>
              <a:gd name="connsiteY110" fmla="*/ 164496 h 518751"/>
              <a:gd name="connsiteX111" fmla="*/ 21211 w 262699"/>
              <a:gd name="connsiteY111" fmla="*/ 146071 h 518751"/>
              <a:gd name="connsiteX112" fmla="*/ 18932 w 262699"/>
              <a:gd name="connsiteY112" fmla="*/ 151833 h 518751"/>
              <a:gd name="connsiteX113" fmla="*/ 16652 w 262699"/>
              <a:gd name="connsiteY113" fmla="*/ 158734 h 518751"/>
              <a:gd name="connsiteX114" fmla="*/ 10890 w 262699"/>
              <a:gd name="connsiteY114" fmla="*/ 180579 h 518751"/>
              <a:gd name="connsiteX115" fmla="*/ 9751 w 262699"/>
              <a:gd name="connsiteY115" fmla="*/ 195521 h 518751"/>
              <a:gd name="connsiteX116" fmla="*/ 16652 w 262699"/>
              <a:gd name="connsiteY116" fmla="*/ 213946 h 518751"/>
              <a:gd name="connsiteX117" fmla="*/ 41979 w 262699"/>
              <a:gd name="connsiteY117" fmla="*/ 240413 h 518751"/>
              <a:gd name="connsiteX118" fmla="*/ 43055 w 262699"/>
              <a:gd name="connsiteY118" fmla="*/ 228889 h 518751"/>
              <a:gd name="connsiteX119" fmla="*/ 44195 w 262699"/>
              <a:gd name="connsiteY119" fmla="*/ 217365 h 518751"/>
              <a:gd name="connsiteX120" fmla="*/ 44195 w 262699"/>
              <a:gd name="connsiteY120" fmla="*/ 197801 h 518751"/>
              <a:gd name="connsiteX121" fmla="*/ 29252 w 262699"/>
              <a:gd name="connsiteY121" fmla="*/ 164496 h 518751"/>
              <a:gd name="connsiteX122" fmla="*/ 55718 w 262699"/>
              <a:gd name="connsiteY122" fmla="*/ 300183 h 518751"/>
              <a:gd name="connsiteX123" fmla="*/ 81045 w 262699"/>
              <a:gd name="connsiteY123" fmla="*/ 276060 h 518751"/>
              <a:gd name="connsiteX124" fmla="*/ 90226 w 262699"/>
              <a:gd name="connsiteY124" fmla="*/ 263396 h 518751"/>
              <a:gd name="connsiteX125" fmla="*/ 92505 w 262699"/>
              <a:gd name="connsiteY125" fmla="*/ 253076 h 518751"/>
              <a:gd name="connsiteX126" fmla="*/ 94785 w 262699"/>
              <a:gd name="connsiteY126" fmla="*/ 238133 h 518751"/>
              <a:gd name="connsiteX127" fmla="*/ 94785 w 262699"/>
              <a:gd name="connsiteY127" fmla="*/ 233511 h 518751"/>
              <a:gd name="connsiteX128" fmla="*/ 95924 w 262699"/>
              <a:gd name="connsiteY128" fmla="*/ 228889 h 518751"/>
              <a:gd name="connsiteX129" fmla="*/ 80982 w 262699"/>
              <a:gd name="connsiteY129" fmla="*/ 236930 h 518751"/>
              <a:gd name="connsiteX130" fmla="*/ 56858 w 262699"/>
              <a:gd name="connsiteY130" fmla="*/ 259914 h 518751"/>
              <a:gd name="connsiteX131" fmla="*/ 54579 w 262699"/>
              <a:gd name="connsiteY131" fmla="*/ 269095 h 518751"/>
              <a:gd name="connsiteX132" fmla="*/ 53439 w 262699"/>
              <a:gd name="connsiteY132" fmla="*/ 279415 h 518751"/>
              <a:gd name="connsiteX133" fmla="*/ 53439 w 262699"/>
              <a:gd name="connsiteY133" fmla="*/ 289736 h 518751"/>
              <a:gd name="connsiteX134" fmla="*/ 55718 w 262699"/>
              <a:gd name="connsiteY134" fmla="*/ 300183 h 518751"/>
              <a:gd name="connsiteX135" fmla="*/ 15449 w 262699"/>
              <a:gd name="connsiteY135" fmla="*/ 231168 h 518751"/>
              <a:gd name="connsiteX136" fmla="*/ 2786 w 262699"/>
              <a:gd name="connsiteY136" fmla="*/ 216226 h 518751"/>
              <a:gd name="connsiteX137" fmla="*/ 1646 w 262699"/>
              <a:gd name="connsiteY137" fmla="*/ 223127 h 518751"/>
              <a:gd name="connsiteX138" fmla="*/ 507 w 262699"/>
              <a:gd name="connsiteY138" fmla="*/ 230029 h 518751"/>
              <a:gd name="connsiteX139" fmla="*/ 507 w 262699"/>
              <a:gd name="connsiteY139" fmla="*/ 251873 h 518751"/>
              <a:gd name="connsiteX140" fmla="*/ 2786 w 262699"/>
              <a:gd name="connsiteY140" fmla="*/ 266816 h 518751"/>
              <a:gd name="connsiteX141" fmla="*/ 13106 w 262699"/>
              <a:gd name="connsiteY141" fmla="*/ 282898 h 518751"/>
              <a:gd name="connsiteX142" fmla="*/ 44132 w 262699"/>
              <a:gd name="connsiteY142" fmla="*/ 303602 h 518751"/>
              <a:gd name="connsiteX143" fmla="*/ 42992 w 262699"/>
              <a:gd name="connsiteY143" fmla="*/ 292079 h 518751"/>
              <a:gd name="connsiteX144" fmla="*/ 41852 w 262699"/>
              <a:gd name="connsiteY144" fmla="*/ 280555 h 518751"/>
              <a:gd name="connsiteX145" fmla="*/ 39573 w 262699"/>
              <a:gd name="connsiteY145" fmla="*/ 270235 h 518751"/>
              <a:gd name="connsiteX146" fmla="*/ 37293 w 262699"/>
              <a:gd name="connsiteY146" fmla="*/ 261054 h 518751"/>
              <a:gd name="connsiteX147" fmla="*/ 15449 w 262699"/>
              <a:gd name="connsiteY147" fmla="*/ 231168 h 518751"/>
              <a:gd name="connsiteX148" fmla="*/ 74143 w 262699"/>
              <a:gd name="connsiteY148" fmla="*/ 356535 h 518751"/>
              <a:gd name="connsiteX149" fmla="*/ 92569 w 262699"/>
              <a:gd name="connsiteY149" fmla="*/ 326650 h 518751"/>
              <a:gd name="connsiteX150" fmla="*/ 98330 w 262699"/>
              <a:gd name="connsiteY150" fmla="*/ 312847 h 518751"/>
              <a:gd name="connsiteX151" fmla="*/ 98330 w 262699"/>
              <a:gd name="connsiteY151" fmla="*/ 302526 h 518751"/>
              <a:gd name="connsiteX152" fmla="*/ 96051 w 262699"/>
              <a:gd name="connsiteY152" fmla="*/ 287583 h 518751"/>
              <a:gd name="connsiteX153" fmla="*/ 94911 w 262699"/>
              <a:gd name="connsiteY153" fmla="*/ 282961 h 518751"/>
              <a:gd name="connsiteX154" fmla="*/ 94911 w 262699"/>
              <a:gd name="connsiteY154" fmla="*/ 278339 h 518751"/>
              <a:gd name="connsiteX155" fmla="*/ 89149 w 262699"/>
              <a:gd name="connsiteY155" fmla="*/ 285241 h 518751"/>
              <a:gd name="connsiteX156" fmla="*/ 81108 w 262699"/>
              <a:gd name="connsiteY156" fmla="*/ 288660 h 518751"/>
              <a:gd name="connsiteX157" fmla="*/ 63886 w 262699"/>
              <a:gd name="connsiteY157" fmla="*/ 316266 h 518751"/>
              <a:gd name="connsiteX158" fmla="*/ 63886 w 262699"/>
              <a:gd name="connsiteY158" fmla="*/ 325447 h 518751"/>
              <a:gd name="connsiteX159" fmla="*/ 65026 w 262699"/>
              <a:gd name="connsiteY159" fmla="*/ 334627 h 518751"/>
              <a:gd name="connsiteX160" fmla="*/ 68508 w 262699"/>
              <a:gd name="connsiteY160" fmla="*/ 344948 h 518751"/>
              <a:gd name="connsiteX161" fmla="*/ 74143 w 262699"/>
              <a:gd name="connsiteY161" fmla="*/ 356535 h 518751"/>
              <a:gd name="connsiteX162" fmla="*/ 16589 w 262699"/>
              <a:gd name="connsiteY162" fmla="*/ 299044 h 518751"/>
              <a:gd name="connsiteX163" fmla="*/ 8548 w 262699"/>
              <a:gd name="connsiteY163" fmla="*/ 294421 h 518751"/>
              <a:gd name="connsiteX164" fmla="*/ 1646 w 262699"/>
              <a:gd name="connsiteY164" fmla="*/ 287520 h 518751"/>
              <a:gd name="connsiteX165" fmla="*/ 2786 w 262699"/>
              <a:gd name="connsiteY165" fmla="*/ 294421 h 518751"/>
              <a:gd name="connsiteX166" fmla="*/ 3926 w 262699"/>
              <a:gd name="connsiteY166" fmla="*/ 301323 h 518751"/>
              <a:gd name="connsiteX167" fmla="*/ 8548 w 262699"/>
              <a:gd name="connsiteY167" fmla="*/ 323167 h 518751"/>
              <a:gd name="connsiteX168" fmla="*/ 15449 w 262699"/>
              <a:gd name="connsiteY168" fmla="*/ 336970 h 518751"/>
              <a:gd name="connsiteX169" fmla="*/ 29252 w 262699"/>
              <a:gd name="connsiteY169" fmla="*/ 349633 h 518751"/>
              <a:gd name="connsiteX170" fmla="*/ 63760 w 262699"/>
              <a:gd name="connsiteY170" fmla="*/ 362297 h 518751"/>
              <a:gd name="connsiteX171" fmla="*/ 59138 w 262699"/>
              <a:gd name="connsiteY171" fmla="*/ 350773 h 518751"/>
              <a:gd name="connsiteX172" fmla="*/ 54515 w 262699"/>
              <a:gd name="connsiteY172" fmla="*/ 340453 h 518751"/>
              <a:gd name="connsiteX173" fmla="*/ 49893 w 262699"/>
              <a:gd name="connsiteY173" fmla="*/ 331272 h 518751"/>
              <a:gd name="connsiteX174" fmla="*/ 45271 w 262699"/>
              <a:gd name="connsiteY174" fmla="*/ 322091 h 518751"/>
              <a:gd name="connsiteX175" fmla="*/ 16589 w 262699"/>
              <a:gd name="connsiteY175" fmla="*/ 299044 h 518751"/>
              <a:gd name="connsiteX176" fmla="*/ 105169 w 262699"/>
              <a:gd name="connsiteY176" fmla="*/ 404845 h 518751"/>
              <a:gd name="connsiteX177" fmla="*/ 108588 w 262699"/>
              <a:gd name="connsiteY177" fmla="*/ 385281 h 518751"/>
              <a:gd name="connsiteX178" fmla="*/ 115489 w 262699"/>
              <a:gd name="connsiteY178" fmla="*/ 371478 h 518751"/>
              <a:gd name="connsiteX179" fmla="*/ 116629 w 262699"/>
              <a:gd name="connsiteY179" fmla="*/ 356535 h 518751"/>
              <a:gd name="connsiteX180" fmla="*/ 114349 w 262699"/>
              <a:gd name="connsiteY180" fmla="*/ 346214 h 518751"/>
              <a:gd name="connsiteX181" fmla="*/ 108588 w 262699"/>
              <a:gd name="connsiteY181" fmla="*/ 332411 h 518751"/>
              <a:gd name="connsiteX182" fmla="*/ 106308 w 262699"/>
              <a:gd name="connsiteY182" fmla="*/ 327789 h 518751"/>
              <a:gd name="connsiteX183" fmla="*/ 105169 w 262699"/>
              <a:gd name="connsiteY183" fmla="*/ 323167 h 518751"/>
              <a:gd name="connsiteX184" fmla="*/ 100546 w 262699"/>
              <a:gd name="connsiteY184" fmla="*/ 331208 h 518751"/>
              <a:gd name="connsiteX185" fmla="*/ 94785 w 262699"/>
              <a:gd name="connsiteY185" fmla="*/ 338110 h 518751"/>
              <a:gd name="connsiteX186" fmla="*/ 84464 w 262699"/>
              <a:gd name="connsiteY186" fmla="*/ 369135 h 518751"/>
              <a:gd name="connsiteX187" fmla="*/ 86743 w 262699"/>
              <a:gd name="connsiteY187" fmla="*/ 378316 h 518751"/>
              <a:gd name="connsiteX188" fmla="*/ 91366 w 262699"/>
              <a:gd name="connsiteY188" fmla="*/ 387497 h 518751"/>
              <a:gd name="connsiteX189" fmla="*/ 97127 w 262699"/>
              <a:gd name="connsiteY189" fmla="*/ 396678 h 518751"/>
              <a:gd name="connsiteX190" fmla="*/ 105169 w 262699"/>
              <a:gd name="connsiteY190" fmla="*/ 404845 h 518751"/>
              <a:gd name="connsiteX191" fmla="*/ 35014 w 262699"/>
              <a:gd name="connsiteY191" fmla="*/ 364576 h 518751"/>
              <a:gd name="connsiteX192" fmla="*/ 25833 w 262699"/>
              <a:gd name="connsiteY192" fmla="*/ 362297 h 518751"/>
              <a:gd name="connsiteX193" fmla="*/ 17792 w 262699"/>
              <a:gd name="connsiteY193" fmla="*/ 356535 h 518751"/>
              <a:gd name="connsiteX194" fmla="*/ 20071 w 262699"/>
              <a:gd name="connsiteY194" fmla="*/ 363436 h 518751"/>
              <a:gd name="connsiteX195" fmla="*/ 22351 w 262699"/>
              <a:gd name="connsiteY195" fmla="*/ 369198 h 518751"/>
              <a:gd name="connsiteX196" fmla="*/ 32671 w 262699"/>
              <a:gd name="connsiteY196" fmla="*/ 388763 h 518751"/>
              <a:gd name="connsiteX197" fmla="*/ 42992 w 262699"/>
              <a:gd name="connsiteY197" fmla="*/ 401426 h 518751"/>
              <a:gd name="connsiteX198" fmla="*/ 60214 w 262699"/>
              <a:gd name="connsiteY198" fmla="*/ 410607 h 518751"/>
              <a:gd name="connsiteX199" fmla="*/ 76296 w 262699"/>
              <a:gd name="connsiteY199" fmla="*/ 410607 h 518751"/>
              <a:gd name="connsiteX200" fmla="*/ 97001 w 262699"/>
              <a:gd name="connsiteY200" fmla="*/ 412887 h 518751"/>
              <a:gd name="connsiteX201" fmla="*/ 90099 w 262699"/>
              <a:gd name="connsiteY201" fmla="*/ 403706 h 518751"/>
              <a:gd name="connsiteX202" fmla="*/ 83198 w 262699"/>
              <a:gd name="connsiteY202" fmla="*/ 394525 h 518751"/>
              <a:gd name="connsiteX203" fmla="*/ 76296 w 262699"/>
              <a:gd name="connsiteY203" fmla="*/ 386484 h 518751"/>
              <a:gd name="connsiteX204" fmla="*/ 69395 w 262699"/>
              <a:gd name="connsiteY204" fmla="*/ 379582 h 518751"/>
              <a:gd name="connsiteX205" fmla="*/ 35014 w 262699"/>
              <a:gd name="connsiteY205" fmla="*/ 364576 h 518751"/>
              <a:gd name="connsiteX206" fmla="*/ 149997 w 262699"/>
              <a:gd name="connsiteY206" fmla="*/ 442772 h 518751"/>
              <a:gd name="connsiteX207" fmla="*/ 146577 w 262699"/>
              <a:gd name="connsiteY207" fmla="*/ 423207 h 518751"/>
              <a:gd name="connsiteX208" fmla="*/ 148857 w 262699"/>
              <a:gd name="connsiteY208" fmla="*/ 408264 h 518751"/>
              <a:gd name="connsiteX209" fmla="*/ 132774 w 262699"/>
              <a:gd name="connsiteY209" fmla="*/ 373757 h 518751"/>
              <a:gd name="connsiteX210" fmla="*/ 130495 w 262699"/>
              <a:gd name="connsiteY210" fmla="*/ 370338 h 518751"/>
              <a:gd name="connsiteX211" fmla="*/ 128216 w 262699"/>
              <a:gd name="connsiteY211" fmla="*/ 366919 h 518751"/>
              <a:gd name="connsiteX212" fmla="*/ 122454 w 262699"/>
              <a:gd name="connsiteY212" fmla="*/ 383001 h 518751"/>
              <a:gd name="connsiteX213" fmla="*/ 121314 w 262699"/>
              <a:gd name="connsiteY213" fmla="*/ 415229 h 518751"/>
              <a:gd name="connsiteX214" fmla="*/ 125936 w 262699"/>
              <a:gd name="connsiteY214" fmla="*/ 423270 h 518751"/>
              <a:gd name="connsiteX215" fmla="*/ 132838 w 262699"/>
              <a:gd name="connsiteY215" fmla="*/ 430172 h 518751"/>
              <a:gd name="connsiteX216" fmla="*/ 140879 w 262699"/>
              <a:gd name="connsiteY216" fmla="*/ 437073 h 518751"/>
              <a:gd name="connsiteX217" fmla="*/ 149997 w 262699"/>
              <a:gd name="connsiteY217" fmla="*/ 442772 h 518751"/>
              <a:gd name="connsiteX218" fmla="*/ 70661 w 262699"/>
              <a:gd name="connsiteY218" fmla="*/ 424410 h 518751"/>
              <a:gd name="connsiteX219" fmla="*/ 51096 w 262699"/>
              <a:gd name="connsiteY219" fmla="*/ 422131 h 518751"/>
              <a:gd name="connsiteX220" fmla="*/ 54515 w 262699"/>
              <a:gd name="connsiteY220" fmla="*/ 427893 h 518751"/>
              <a:gd name="connsiteX221" fmla="*/ 59138 w 262699"/>
              <a:gd name="connsiteY221" fmla="*/ 433654 h 518751"/>
              <a:gd name="connsiteX222" fmla="*/ 75220 w 262699"/>
              <a:gd name="connsiteY222" fmla="*/ 449737 h 518751"/>
              <a:gd name="connsiteX223" fmla="*/ 87883 w 262699"/>
              <a:gd name="connsiteY223" fmla="*/ 458918 h 518751"/>
              <a:gd name="connsiteX224" fmla="*/ 107448 w 262699"/>
              <a:gd name="connsiteY224" fmla="*/ 462337 h 518751"/>
              <a:gd name="connsiteX225" fmla="*/ 122391 w 262699"/>
              <a:gd name="connsiteY225" fmla="*/ 457715 h 518751"/>
              <a:gd name="connsiteX226" fmla="*/ 143095 w 262699"/>
              <a:gd name="connsiteY226" fmla="*/ 453092 h 518751"/>
              <a:gd name="connsiteX227" fmla="*/ 132774 w 262699"/>
              <a:gd name="connsiteY227" fmla="*/ 446191 h 518751"/>
              <a:gd name="connsiteX228" fmla="*/ 123594 w 262699"/>
              <a:gd name="connsiteY228" fmla="*/ 439289 h 518751"/>
              <a:gd name="connsiteX229" fmla="*/ 114413 w 262699"/>
              <a:gd name="connsiteY229" fmla="*/ 434667 h 518751"/>
              <a:gd name="connsiteX230" fmla="*/ 106372 w 262699"/>
              <a:gd name="connsiteY230" fmla="*/ 430045 h 518751"/>
              <a:gd name="connsiteX231" fmla="*/ 70661 w 262699"/>
              <a:gd name="connsiteY231" fmla="*/ 424410 h 518751"/>
              <a:gd name="connsiteX232" fmla="*/ 204069 w 262699"/>
              <a:gd name="connsiteY232" fmla="*/ 464616 h 518751"/>
              <a:gd name="connsiteX233" fmla="*/ 192545 w 262699"/>
              <a:gd name="connsiteY233" fmla="*/ 432388 h 518751"/>
              <a:gd name="connsiteX234" fmla="*/ 190266 w 262699"/>
              <a:gd name="connsiteY234" fmla="*/ 425487 h 518751"/>
              <a:gd name="connsiteX235" fmla="*/ 187986 w 262699"/>
              <a:gd name="connsiteY235" fmla="*/ 422067 h 518751"/>
              <a:gd name="connsiteX236" fmla="*/ 185707 w 262699"/>
              <a:gd name="connsiteY236" fmla="*/ 418648 h 518751"/>
              <a:gd name="connsiteX237" fmla="*/ 177666 w 262699"/>
              <a:gd name="connsiteY237" fmla="*/ 411747 h 518751"/>
              <a:gd name="connsiteX238" fmla="*/ 166142 w 262699"/>
              <a:gd name="connsiteY238" fmla="*/ 403706 h 518751"/>
              <a:gd name="connsiteX239" fmla="*/ 162723 w 262699"/>
              <a:gd name="connsiteY239" fmla="*/ 401426 h 518751"/>
              <a:gd name="connsiteX240" fmla="*/ 159304 w 262699"/>
              <a:gd name="connsiteY240" fmla="*/ 399147 h 518751"/>
              <a:gd name="connsiteX241" fmla="*/ 159304 w 262699"/>
              <a:gd name="connsiteY241" fmla="*/ 416369 h 518751"/>
              <a:gd name="connsiteX242" fmla="*/ 168485 w 262699"/>
              <a:gd name="connsiteY242" fmla="*/ 447394 h 518751"/>
              <a:gd name="connsiteX243" fmla="*/ 175386 w 262699"/>
              <a:gd name="connsiteY243" fmla="*/ 453156 h 518751"/>
              <a:gd name="connsiteX244" fmla="*/ 183428 w 262699"/>
              <a:gd name="connsiteY244" fmla="*/ 457778 h 518751"/>
              <a:gd name="connsiteX245" fmla="*/ 193748 w 262699"/>
              <a:gd name="connsiteY245" fmla="*/ 461197 h 518751"/>
              <a:gd name="connsiteX246" fmla="*/ 204069 w 262699"/>
              <a:gd name="connsiteY246" fmla="*/ 464616 h 518751"/>
              <a:gd name="connsiteX247" fmla="*/ 123594 w 262699"/>
              <a:gd name="connsiteY247" fmla="*/ 471518 h 518751"/>
              <a:gd name="connsiteX248" fmla="*/ 104029 w 262699"/>
              <a:gd name="connsiteY248" fmla="*/ 474937 h 518751"/>
              <a:gd name="connsiteX249" fmla="*/ 109791 w 262699"/>
              <a:gd name="connsiteY249" fmla="*/ 479559 h 518751"/>
              <a:gd name="connsiteX250" fmla="*/ 114413 w 262699"/>
              <a:gd name="connsiteY250" fmla="*/ 482978 h 518751"/>
              <a:gd name="connsiteX251" fmla="*/ 135117 w 262699"/>
              <a:gd name="connsiteY251" fmla="*/ 493298 h 518751"/>
              <a:gd name="connsiteX252" fmla="*/ 150060 w 262699"/>
              <a:gd name="connsiteY252" fmla="*/ 497921 h 518751"/>
              <a:gd name="connsiteX253" fmla="*/ 155822 w 262699"/>
              <a:gd name="connsiteY253" fmla="*/ 499060 h 518751"/>
              <a:gd name="connsiteX254" fmla="*/ 160444 w 262699"/>
              <a:gd name="connsiteY254" fmla="*/ 499060 h 518751"/>
              <a:gd name="connsiteX255" fmla="*/ 168485 w 262699"/>
              <a:gd name="connsiteY255" fmla="*/ 496781 h 518751"/>
              <a:gd name="connsiteX256" fmla="*/ 199510 w 262699"/>
              <a:gd name="connsiteY256" fmla="*/ 477216 h 518751"/>
              <a:gd name="connsiteX257" fmla="*/ 187986 w 262699"/>
              <a:gd name="connsiteY257" fmla="*/ 473797 h 518751"/>
              <a:gd name="connsiteX258" fmla="*/ 177666 w 262699"/>
              <a:gd name="connsiteY258" fmla="*/ 470378 h 518751"/>
              <a:gd name="connsiteX259" fmla="*/ 167345 w 262699"/>
              <a:gd name="connsiteY259" fmla="*/ 468098 h 518751"/>
              <a:gd name="connsiteX260" fmla="*/ 158164 w 262699"/>
              <a:gd name="connsiteY260" fmla="*/ 466959 h 518751"/>
              <a:gd name="connsiteX261" fmla="*/ 123594 w 262699"/>
              <a:gd name="connsiteY261" fmla="*/ 471518 h 518751"/>
              <a:gd name="connsiteX262" fmla="*/ 261560 w 262699"/>
              <a:gd name="connsiteY262" fmla="*/ 469238 h 518751"/>
              <a:gd name="connsiteX263" fmla="*/ 240856 w 262699"/>
              <a:gd name="connsiteY263" fmla="*/ 441632 h 518751"/>
              <a:gd name="connsiteX264" fmla="*/ 229332 w 262699"/>
              <a:gd name="connsiteY264" fmla="*/ 431312 h 518751"/>
              <a:gd name="connsiteX265" fmla="*/ 220151 w 262699"/>
              <a:gd name="connsiteY265" fmla="*/ 427893 h 518751"/>
              <a:gd name="connsiteX266" fmla="*/ 206348 w 262699"/>
              <a:gd name="connsiteY266" fmla="*/ 423270 h 518751"/>
              <a:gd name="connsiteX267" fmla="*/ 198307 w 262699"/>
              <a:gd name="connsiteY267" fmla="*/ 420991 h 518751"/>
              <a:gd name="connsiteX268" fmla="*/ 202929 w 262699"/>
              <a:gd name="connsiteY268" fmla="*/ 437073 h 518751"/>
              <a:gd name="connsiteX269" fmla="*/ 208691 w 262699"/>
              <a:gd name="connsiteY269" fmla="*/ 453156 h 518751"/>
              <a:gd name="connsiteX270" fmla="*/ 221354 w 262699"/>
              <a:gd name="connsiteY270" fmla="*/ 464679 h 518751"/>
              <a:gd name="connsiteX271" fmla="*/ 238576 w 262699"/>
              <a:gd name="connsiteY271" fmla="*/ 470441 h 518751"/>
              <a:gd name="connsiteX272" fmla="*/ 261560 w 262699"/>
              <a:gd name="connsiteY272" fmla="*/ 469238 h 518751"/>
              <a:gd name="connsiteX273" fmla="*/ 186847 w 262699"/>
              <a:gd name="connsiteY273" fmla="*/ 500327 h 518751"/>
              <a:gd name="connsiteX274" fmla="*/ 169625 w 262699"/>
              <a:gd name="connsiteY274" fmla="*/ 509507 h 518751"/>
              <a:gd name="connsiteX275" fmla="*/ 183428 w 262699"/>
              <a:gd name="connsiteY275" fmla="*/ 514130 h 518751"/>
              <a:gd name="connsiteX276" fmla="*/ 205272 w 262699"/>
              <a:gd name="connsiteY276" fmla="*/ 518752 h 518751"/>
              <a:gd name="connsiteX277" fmla="*/ 221354 w 262699"/>
              <a:gd name="connsiteY277" fmla="*/ 517612 h 518751"/>
              <a:gd name="connsiteX278" fmla="*/ 238576 w 262699"/>
              <a:gd name="connsiteY278" fmla="*/ 509571 h 518751"/>
              <a:gd name="connsiteX279" fmla="*/ 262700 w 262699"/>
              <a:gd name="connsiteY279" fmla="*/ 481965 h 518751"/>
              <a:gd name="connsiteX280" fmla="*/ 186847 w 262699"/>
              <a:gd name="connsiteY280" fmla="*/ 500327 h 518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Lst>
            <a:rect l="l" t="t" r="r" b="b"/>
            <a:pathLst>
              <a:path w="262699" h="518751">
                <a:moveTo>
                  <a:pt x="204069" y="57491"/>
                </a:moveTo>
                <a:cubicBezTo>
                  <a:pt x="199447" y="58631"/>
                  <a:pt x="196028" y="59771"/>
                  <a:pt x="192545" y="60910"/>
                </a:cubicBezTo>
                <a:cubicBezTo>
                  <a:pt x="189126" y="62050"/>
                  <a:pt x="184504" y="62050"/>
                  <a:pt x="181022" y="62050"/>
                </a:cubicBezTo>
                <a:cubicBezTo>
                  <a:pt x="174120" y="62050"/>
                  <a:pt x="168358" y="62050"/>
                  <a:pt x="162596" y="59771"/>
                </a:cubicBezTo>
                <a:lnTo>
                  <a:pt x="160317" y="57491"/>
                </a:lnTo>
                <a:lnTo>
                  <a:pt x="161457" y="54072"/>
                </a:lnTo>
                <a:cubicBezTo>
                  <a:pt x="162596" y="48310"/>
                  <a:pt x="166079" y="42549"/>
                  <a:pt x="171777" y="37990"/>
                </a:cubicBezTo>
                <a:lnTo>
                  <a:pt x="182098" y="31088"/>
                </a:lnTo>
                <a:cubicBezTo>
                  <a:pt x="185517" y="28809"/>
                  <a:pt x="190139" y="26466"/>
                  <a:pt x="194761" y="25327"/>
                </a:cubicBezTo>
                <a:cubicBezTo>
                  <a:pt x="215466" y="19565"/>
                  <a:pt x="233891" y="23047"/>
                  <a:pt x="240792" y="29949"/>
                </a:cubicBezTo>
                <a:lnTo>
                  <a:pt x="243072" y="32228"/>
                </a:lnTo>
                <a:lnTo>
                  <a:pt x="241932" y="35710"/>
                </a:lnTo>
                <a:cubicBezTo>
                  <a:pt x="236297" y="44891"/>
                  <a:pt x="221354" y="51793"/>
                  <a:pt x="204069" y="57491"/>
                </a:cubicBezTo>
                <a:lnTo>
                  <a:pt x="204069" y="57491"/>
                </a:lnTo>
                <a:close/>
                <a:moveTo>
                  <a:pt x="192545" y="79399"/>
                </a:moveTo>
                <a:cubicBezTo>
                  <a:pt x="187923" y="74777"/>
                  <a:pt x="183364" y="71358"/>
                  <a:pt x="178742" y="70218"/>
                </a:cubicBezTo>
                <a:cubicBezTo>
                  <a:pt x="174120" y="69078"/>
                  <a:pt x="168422" y="67939"/>
                  <a:pt x="162660" y="67939"/>
                </a:cubicBezTo>
                <a:cubicBezTo>
                  <a:pt x="156898" y="67939"/>
                  <a:pt x="151136" y="70218"/>
                  <a:pt x="145438" y="73700"/>
                </a:cubicBezTo>
                <a:cubicBezTo>
                  <a:pt x="139676" y="75980"/>
                  <a:pt x="133914" y="81742"/>
                  <a:pt x="128216" y="87503"/>
                </a:cubicBezTo>
                <a:cubicBezTo>
                  <a:pt x="136257" y="87503"/>
                  <a:pt x="142019" y="88643"/>
                  <a:pt x="147780" y="90922"/>
                </a:cubicBezTo>
                <a:lnTo>
                  <a:pt x="161583" y="97824"/>
                </a:lnTo>
                <a:cubicBezTo>
                  <a:pt x="166206" y="100103"/>
                  <a:pt x="170764" y="100103"/>
                  <a:pt x="176526" y="100103"/>
                </a:cubicBezTo>
                <a:cubicBezTo>
                  <a:pt x="179945" y="100103"/>
                  <a:pt x="183428" y="98964"/>
                  <a:pt x="186847" y="97824"/>
                </a:cubicBezTo>
                <a:cubicBezTo>
                  <a:pt x="189126" y="96684"/>
                  <a:pt x="190266" y="96684"/>
                  <a:pt x="192608" y="95545"/>
                </a:cubicBezTo>
                <a:cubicBezTo>
                  <a:pt x="192608" y="93265"/>
                  <a:pt x="196028" y="93265"/>
                  <a:pt x="198370" y="92125"/>
                </a:cubicBezTo>
                <a:lnTo>
                  <a:pt x="206411" y="88706"/>
                </a:lnTo>
                <a:cubicBezTo>
                  <a:pt x="200650" y="86300"/>
                  <a:pt x="197167" y="82818"/>
                  <a:pt x="192545" y="79399"/>
                </a:cubicBezTo>
                <a:moveTo>
                  <a:pt x="169561" y="18425"/>
                </a:moveTo>
                <a:cubicBezTo>
                  <a:pt x="170701" y="11524"/>
                  <a:pt x="172980" y="6901"/>
                  <a:pt x="177602" y="0"/>
                </a:cubicBezTo>
                <a:lnTo>
                  <a:pt x="164939" y="4622"/>
                </a:lnTo>
                <a:cubicBezTo>
                  <a:pt x="160317" y="5762"/>
                  <a:pt x="156898" y="8041"/>
                  <a:pt x="153416" y="9244"/>
                </a:cubicBezTo>
                <a:cubicBezTo>
                  <a:pt x="149933" y="11524"/>
                  <a:pt x="147654" y="12663"/>
                  <a:pt x="145374" y="15006"/>
                </a:cubicBezTo>
                <a:cubicBezTo>
                  <a:pt x="139613" y="18425"/>
                  <a:pt x="136194" y="21907"/>
                  <a:pt x="132711" y="24187"/>
                </a:cubicBezTo>
                <a:cubicBezTo>
                  <a:pt x="126949" y="31088"/>
                  <a:pt x="124670" y="35710"/>
                  <a:pt x="123530" y="41409"/>
                </a:cubicBezTo>
                <a:cubicBezTo>
                  <a:pt x="122391" y="47171"/>
                  <a:pt x="123530" y="51730"/>
                  <a:pt x="123530" y="57491"/>
                </a:cubicBezTo>
                <a:cubicBezTo>
                  <a:pt x="123530" y="63253"/>
                  <a:pt x="123530" y="70155"/>
                  <a:pt x="121251" y="78196"/>
                </a:cubicBezTo>
                <a:cubicBezTo>
                  <a:pt x="127013" y="73574"/>
                  <a:pt x="132774" y="67875"/>
                  <a:pt x="138473" y="64393"/>
                </a:cubicBezTo>
                <a:cubicBezTo>
                  <a:pt x="144235" y="59771"/>
                  <a:pt x="148794" y="55212"/>
                  <a:pt x="153416" y="50590"/>
                </a:cubicBezTo>
                <a:cubicBezTo>
                  <a:pt x="158038" y="45968"/>
                  <a:pt x="161457" y="41409"/>
                  <a:pt x="163736" y="35647"/>
                </a:cubicBezTo>
                <a:cubicBezTo>
                  <a:pt x="166142" y="29885"/>
                  <a:pt x="168422" y="24187"/>
                  <a:pt x="169561" y="18425"/>
                </a:cubicBezTo>
                <a:moveTo>
                  <a:pt x="87946" y="129989"/>
                </a:moveTo>
                <a:cubicBezTo>
                  <a:pt x="95988" y="127709"/>
                  <a:pt x="101749" y="126570"/>
                  <a:pt x="107511" y="127709"/>
                </a:cubicBezTo>
                <a:cubicBezTo>
                  <a:pt x="113273" y="128849"/>
                  <a:pt x="117832" y="129989"/>
                  <a:pt x="122454" y="129989"/>
                </a:cubicBezTo>
                <a:cubicBezTo>
                  <a:pt x="131635" y="131128"/>
                  <a:pt x="139676" y="127709"/>
                  <a:pt x="156961" y="113906"/>
                </a:cubicBezTo>
                <a:cubicBezTo>
                  <a:pt x="156961" y="113906"/>
                  <a:pt x="158101" y="112767"/>
                  <a:pt x="160380" y="111627"/>
                </a:cubicBezTo>
                <a:cubicBezTo>
                  <a:pt x="161520" y="110487"/>
                  <a:pt x="163800" y="109347"/>
                  <a:pt x="163800" y="109347"/>
                </a:cubicBezTo>
                <a:cubicBezTo>
                  <a:pt x="160380" y="108208"/>
                  <a:pt x="158038" y="108208"/>
                  <a:pt x="155758" y="107068"/>
                </a:cubicBezTo>
                <a:cubicBezTo>
                  <a:pt x="153479" y="105928"/>
                  <a:pt x="151136" y="104789"/>
                  <a:pt x="147717" y="103649"/>
                </a:cubicBezTo>
                <a:cubicBezTo>
                  <a:pt x="141955" y="101370"/>
                  <a:pt x="137397" y="99027"/>
                  <a:pt x="131635" y="99027"/>
                </a:cubicBezTo>
                <a:cubicBezTo>
                  <a:pt x="125873" y="99027"/>
                  <a:pt x="121314" y="100167"/>
                  <a:pt x="115552" y="102446"/>
                </a:cubicBezTo>
                <a:cubicBezTo>
                  <a:pt x="114413" y="102446"/>
                  <a:pt x="110930" y="104725"/>
                  <a:pt x="108651" y="105865"/>
                </a:cubicBezTo>
                <a:lnTo>
                  <a:pt x="101749" y="112767"/>
                </a:lnTo>
                <a:cubicBezTo>
                  <a:pt x="99470" y="115046"/>
                  <a:pt x="97127" y="117389"/>
                  <a:pt x="94848" y="120808"/>
                </a:cubicBezTo>
                <a:cubicBezTo>
                  <a:pt x="92505" y="123087"/>
                  <a:pt x="90226" y="126506"/>
                  <a:pt x="87946" y="129989"/>
                </a:cubicBezTo>
                <a:moveTo>
                  <a:pt x="108651" y="51793"/>
                </a:moveTo>
                <a:lnTo>
                  <a:pt x="108651" y="42549"/>
                </a:lnTo>
                <a:cubicBezTo>
                  <a:pt x="108651" y="39130"/>
                  <a:pt x="109791" y="35647"/>
                  <a:pt x="112070" y="32228"/>
                </a:cubicBezTo>
                <a:cubicBezTo>
                  <a:pt x="112070" y="32228"/>
                  <a:pt x="110930" y="32228"/>
                  <a:pt x="109791" y="33368"/>
                </a:cubicBezTo>
                <a:lnTo>
                  <a:pt x="106372" y="36787"/>
                </a:lnTo>
                <a:cubicBezTo>
                  <a:pt x="104092" y="37927"/>
                  <a:pt x="100610" y="40206"/>
                  <a:pt x="100610" y="40206"/>
                </a:cubicBezTo>
                <a:cubicBezTo>
                  <a:pt x="86807" y="51730"/>
                  <a:pt x="79905" y="60910"/>
                  <a:pt x="75283" y="68952"/>
                </a:cubicBezTo>
                <a:cubicBezTo>
                  <a:pt x="70661" y="75853"/>
                  <a:pt x="70661" y="82755"/>
                  <a:pt x="70661" y="87377"/>
                </a:cubicBezTo>
                <a:cubicBezTo>
                  <a:pt x="71801" y="93138"/>
                  <a:pt x="74080" y="97697"/>
                  <a:pt x="75283" y="103459"/>
                </a:cubicBezTo>
                <a:cubicBezTo>
                  <a:pt x="77563" y="109221"/>
                  <a:pt x="78702" y="116122"/>
                  <a:pt x="78702" y="124164"/>
                </a:cubicBezTo>
                <a:cubicBezTo>
                  <a:pt x="80982" y="120744"/>
                  <a:pt x="83324" y="117262"/>
                  <a:pt x="85604" y="114983"/>
                </a:cubicBezTo>
                <a:cubicBezTo>
                  <a:pt x="87883" y="111564"/>
                  <a:pt x="91366" y="108081"/>
                  <a:pt x="92505" y="105802"/>
                </a:cubicBezTo>
                <a:cubicBezTo>
                  <a:pt x="94785" y="102383"/>
                  <a:pt x="95924" y="100040"/>
                  <a:pt x="98267" y="96621"/>
                </a:cubicBezTo>
                <a:cubicBezTo>
                  <a:pt x="99407" y="94342"/>
                  <a:pt x="101686" y="90859"/>
                  <a:pt x="102889" y="88580"/>
                </a:cubicBezTo>
                <a:cubicBezTo>
                  <a:pt x="105169" y="82818"/>
                  <a:pt x="107511" y="77056"/>
                  <a:pt x="108651" y="71358"/>
                </a:cubicBezTo>
                <a:cubicBezTo>
                  <a:pt x="109791" y="64393"/>
                  <a:pt x="109791" y="58694"/>
                  <a:pt x="108651" y="51793"/>
                </a:cubicBezTo>
                <a:moveTo>
                  <a:pt x="63760" y="182858"/>
                </a:moveTo>
                <a:cubicBezTo>
                  <a:pt x="70661" y="178236"/>
                  <a:pt x="76423" y="175956"/>
                  <a:pt x="82185" y="174817"/>
                </a:cubicBezTo>
                <a:cubicBezTo>
                  <a:pt x="87946" y="173677"/>
                  <a:pt x="92505" y="173677"/>
                  <a:pt x="97127" y="172537"/>
                </a:cubicBezTo>
                <a:cubicBezTo>
                  <a:pt x="101749" y="171398"/>
                  <a:pt x="106308" y="169118"/>
                  <a:pt x="110930" y="165636"/>
                </a:cubicBezTo>
                <a:cubicBezTo>
                  <a:pt x="113210" y="163356"/>
                  <a:pt x="115552" y="161014"/>
                  <a:pt x="117832" y="157595"/>
                </a:cubicBezTo>
                <a:cubicBezTo>
                  <a:pt x="120111" y="154112"/>
                  <a:pt x="123594" y="150693"/>
                  <a:pt x="127013" y="146071"/>
                </a:cubicBezTo>
                <a:cubicBezTo>
                  <a:pt x="127013" y="146071"/>
                  <a:pt x="128152" y="143792"/>
                  <a:pt x="129292" y="142589"/>
                </a:cubicBezTo>
                <a:cubicBezTo>
                  <a:pt x="130432" y="141449"/>
                  <a:pt x="131571" y="139170"/>
                  <a:pt x="131571" y="139170"/>
                </a:cubicBezTo>
                <a:cubicBezTo>
                  <a:pt x="124670" y="140309"/>
                  <a:pt x="121251" y="139170"/>
                  <a:pt x="114349" y="138030"/>
                </a:cubicBezTo>
                <a:cubicBezTo>
                  <a:pt x="102826" y="135750"/>
                  <a:pt x="91366" y="138030"/>
                  <a:pt x="83324" y="146071"/>
                </a:cubicBezTo>
                <a:cubicBezTo>
                  <a:pt x="81045" y="149490"/>
                  <a:pt x="78702" y="151833"/>
                  <a:pt x="76423" y="154112"/>
                </a:cubicBezTo>
                <a:cubicBezTo>
                  <a:pt x="74143" y="156392"/>
                  <a:pt x="73004" y="159874"/>
                  <a:pt x="70661" y="162153"/>
                </a:cubicBezTo>
                <a:cubicBezTo>
                  <a:pt x="69521" y="165573"/>
                  <a:pt x="67242" y="169055"/>
                  <a:pt x="66039" y="172474"/>
                </a:cubicBezTo>
                <a:cubicBezTo>
                  <a:pt x="64899" y="175956"/>
                  <a:pt x="63760" y="179439"/>
                  <a:pt x="63760" y="182858"/>
                </a:cubicBezTo>
                <a:moveTo>
                  <a:pt x="61480" y="102383"/>
                </a:moveTo>
                <a:cubicBezTo>
                  <a:pt x="58061" y="96621"/>
                  <a:pt x="56858" y="90859"/>
                  <a:pt x="58061" y="82818"/>
                </a:cubicBezTo>
                <a:cubicBezTo>
                  <a:pt x="58061" y="82818"/>
                  <a:pt x="55782" y="85097"/>
                  <a:pt x="53439" y="88580"/>
                </a:cubicBezTo>
                <a:cubicBezTo>
                  <a:pt x="52299" y="90859"/>
                  <a:pt x="50020" y="94342"/>
                  <a:pt x="50020" y="94342"/>
                </a:cubicBezTo>
                <a:cubicBezTo>
                  <a:pt x="39699" y="109284"/>
                  <a:pt x="35077" y="119668"/>
                  <a:pt x="33938" y="128849"/>
                </a:cubicBezTo>
                <a:cubicBezTo>
                  <a:pt x="31658" y="136890"/>
                  <a:pt x="33938" y="142652"/>
                  <a:pt x="35077" y="148414"/>
                </a:cubicBezTo>
                <a:cubicBezTo>
                  <a:pt x="37357" y="153036"/>
                  <a:pt x="40839" y="157595"/>
                  <a:pt x="43118" y="162217"/>
                </a:cubicBezTo>
                <a:cubicBezTo>
                  <a:pt x="46538" y="166839"/>
                  <a:pt x="50020" y="172537"/>
                  <a:pt x="52299" y="180642"/>
                </a:cubicBezTo>
                <a:cubicBezTo>
                  <a:pt x="53439" y="177223"/>
                  <a:pt x="55718" y="172601"/>
                  <a:pt x="56921" y="169118"/>
                </a:cubicBezTo>
                <a:cubicBezTo>
                  <a:pt x="58061" y="164496"/>
                  <a:pt x="59201" y="161077"/>
                  <a:pt x="60341" y="157595"/>
                </a:cubicBezTo>
                <a:cubicBezTo>
                  <a:pt x="61480" y="154112"/>
                  <a:pt x="62620" y="150693"/>
                  <a:pt x="62620" y="147274"/>
                </a:cubicBezTo>
                <a:cubicBezTo>
                  <a:pt x="63760" y="143855"/>
                  <a:pt x="63760" y="141512"/>
                  <a:pt x="64899" y="138093"/>
                </a:cubicBezTo>
                <a:cubicBezTo>
                  <a:pt x="67242" y="126506"/>
                  <a:pt x="66039" y="113843"/>
                  <a:pt x="61480" y="102383"/>
                </a:cubicBezTo>
                <a:moveTo>
                  <a:pt x="52236" y="241552"/>
                </a:moveTo>
                <a:cubicBezTo>
                  <a:pt x="62557" y="228889"/>
                  <a:pt x="72940" y="227749"/>
                  <a:pt x="82121" y="224330"/>
                </a:cubicBezTo>
                <a:cubicBezTo>
                  <a:pt x="86743" y="222051"/>
                  <a:pt x="90163" y="219708"/>
                  <a:pt x="93645" y="214010"/>
                </a:cubicBezTo>
                <a:cubicBezTo>
                  <a:pt x="95924" y="211730"/>
                  <a:pt x="97064" y="208248"/>
                  <a:pt x="98267" y="204829"/>
                </a:cubicBezTo>
                <a:cubicBezTo>
                  <a:pt x="100546" y="200207"/>
                  <a:pt x="102889" y="195648"/>
                  <a:pt x="104029" y="189886"/>
                </a:cubicBezTo>
                <a:cubicBezTo>
                  <a:pt x="104029" y="189886"/>
                  <a:pt x="105169" y="187607"/>
                  <a:pt x="105169" y="185264"/>
                </a:cubicBezTo>
                <a:lnTo>
                  <a:pt x="107448" y="180642"/>
                </a:lnTo>
                <a:cubicBezTo>
                  <a:pt x="101686" y="182921"/>
                  <a:pt x="97127" y="184061"/>
                  <a:pt x="91366" y="185264"/>
                </a:cubicBezTo>
                <a:cubicBezTo>
                  <a:pt x="79842" y="186404"/>
                  <a:pt x="69521" y="191026"/>
                  <a:pt x="62620" y="201346"/>
                </a:cubicBezTo>
                <a:cubicBezTo>
                  <a:pt x="60341" y="204765"/>
                  <a:pt x="59138" y="207108"/>
                  <a:pt x="57998" y="209387"/>
                </a:cubicBezTo>
                <a:cubicBezTo>
                  <a:pt x="56858" y="212807"/>
                  <a:pt x="55718" y="215149"/>
                  <a:pt x="54579" y="218568"/>
                </a:cubicBezTo>
                <a:cubicBezTo>
                  <a:pt x="53439" y="221987"/>
                  <a:pt x="53439" y="225470"/>
                  <a:pt x="52299" y="228889"/>
                </a:cubicBezTo>
                <a:lnTo>
                  <a:pt x="52299" y="241552"/>
                </a:lnTo>
                <a:moveTo>
                  <a:pt x="29252" y="164496"/>
                </a:moveTo>
                <a:cubicBezTo>
                  <a:pt x="24630" y="159874"/>
                  <a:pt x="22351" y="155315"/>
                  <a:pt x="21211" y="146071"/>
                </a:cubicBezTo>
                <a:cubicBezTo>
                  <a:pt x="21211" y="146071"/>
                  <a:pt x="20071" y="149490"/>
                  <a:pt x="18932" y="151833"/>
                </a:cubicBezTo>
                <a:lnTo>
                  <a:pt x="16652" y="158734"/>
                </a:lnTo>
                <a:cubicBezTo>
                  <a:pt x="14373" y="166776"/>
                  <a:pt x="12030" y="173677"/>
                  <a:pt x="10890" y="180579"/>
                </a:cubicBezTo>
                <a:cubicBezTo>
                  <a:pt x="9751" y="186340"/>
                  <a:pt x="9751" y="192102"/>
                  <a:pt x="9751" y="195521"/>
                </a:cubicBezTo>
                <a:cubicBezTo>
                  <a:pt x="9751" y="203562"/>
                  <a:pt x="13170" y="209324"/>
                  <a:pt x="16652" y="213946"/>
                </a:cubicBezTo>
                <a:cubicBezTo>
                  <a:pt x="23554" y="221987"/>
                  <a:pt x="32735" y="226610"/>
                  <a:pt x="41979" y="240413"/>
                </a:cubicBezTo>
                <a:cubicBezTo>
                  <a:pt x="43055" y="235790"/>
                  <a:pt x="43055" y="232308"/>
                  <a:pt x="43055" y="228889"/>
                </a:cubicBezTo>
                <a:cubicBezTo>
                  <a:pt x="43055" y="225470"/>
                  <a:pt x="44195" y="220848"/>
                  <a:pt x="44195" y="217365"/>
                </a:cubicBezTo>
                <a:lnTo>
                  <a:pt x="44195" y="197801"/>
                </a:lnTo>
                <a:cubicBezTo>
                  <a:pt x="41915" y="185201"/>
                  <a:pt x="37293" y="173677"/>
                  <a:pt x="29252" y="164496"/>
                </a:cubicBezTo>
                <a:moveTo>
                  <a:pt x="55718" y="300183"/>
                </a:moveTo>
                <a:cubicBezTo>
                  <a:pt x="63760" y="285241"/>
                  <a:pt x="74143" y="281758"/>
                  <a:pt x="81045" y="276060"/>
                </a:cubicBezTo>
                <a:cubicBezTo>
                  <a:pt x="84464" y="272641"/>
                  <a:pt x="86807" y="269158"/>
                  <a:pt x="90226" y="263396"/>
                </a:cubicBezTo>
                <a:cubicBezTo>
                  <a:pt x="90226" y="259977"/>
                  <a:pt x="91366" y="256495"/>
                  <a:pt x="92505" y="253076"/>
                </a:cubicBezTo>
                <a:cubicBezTo>
                  <a:pt x="92505" y="248454"/>
                  <a:pt x="93645" y="243895"/>
                  <a:pt x="94785" y="238133"/>
                </a:cubicBezTo>
                <a:lnTo>
                  <a:pt x="94785" y="233511"/>
                </a:lnTo>
                <a:cubicBezTo>
                  <a:pt x="94785" y="231232"/>
                  <a:pt x="95924" y="228889"/>
                  <a:pt x="95924" y="228889"/>
                </a:cubicBezTo>
                <a:cubicBezTo>
                  <a:pt x="91302" y="233511"/>
                  <a:pt x="86743" y="234651"/>
                  <a:pt x="80982" y="236930"/>
                </a:cubicBezTo>
                <a:cubicBezTo>
                  <a:pt x="69458" y="240349"/>
                  <a:pt x="61417" y="248454"/>
                  <a:pt x="56858" y="259914"/>
                </a:cubicBezTo>
                <a:cubicBezTo>
                  <a:pt x="55718" y="262193"/>
                  <a:pt x="54579" y="265676"/>
                  <a:pt x="54579" y="269095"/>
                </a:cubicBezTo>
                <a:cubicBezTo>
                  <a:pt x="54579" y="272514"/>
                  <a:pt x="53439" y="275996"/>
                  <a:pt x="53439" y="279415"/>
                </a:cubicBezTo>
                <a:lnTo>
                  <a:pt x="53439" y="289736"/>
                </a:lnTo>
                <a:cubicBezTo>
                  <a:pt x="54579" y="292142"/>
                  <a:pt x="54579" y="295561"/>
                  <a:pt x="55718" y="300183"/>
                </a:cubicBezTo>
                <a:moveTo>
                  <a:pt x="15449" y="231168"/>
                </a:moveTo>
                <a:cubicBezTo>
                  <a:pt x="9687" y="227686"/>
                  <a:pt x="6268" y="223127"/>
                  <a:pt x="2786" y="216226"/>
                </a:cubicBezTo>
                <a:cubicBezTo>
                  <a:pt x="2786" y="216226"/>
                  <a:pt x="2786" y="219708"/>
                  <a:pt x="1646" y="223127"/>
                </a:cubicBezTo>
                <a:cubicBezTo>
                  <a:pt x="1646" y="226546"/>
                  <a:pt x="507" y="230029"/>
                  <a:pt x="507" y="230029"/>
                </a:cubicBezTo>
                <a:cubicBezTo>
                  <a:pt x="507" y="238070"/>
                  <a:pt x="-633" y="246111"/>
                  <a:pt x="507" y="251873"/>
                </a:cubicBezTo>
                <a:cubicBezTo>
                  <a:pt x="1646" y="257635"/>
                  <a:pt x="1646" y="263396"/>
                  <a:pt x="2786" y="266816"/>
                </a:cubicBezTo>
                <a:cubicBezTo>
                  <a:pt x="5065" y="274857"/>
                  <a:pt x="9687" y="279479"/>
                  <a:pt x="13106" y="282898"/>
                </a:cubicBezTo>
                <a:cubicBezTo>
                  <a:pt x="21148" y="288660"/>
                  <a:pt x="31532" y="290939"/>
                  <a:pt x="44132" y="303602"/>
                </a:cubicBezTo>
                <a:cubicBezTo>
                  <a:pt x="44132" y="298980"/>
                  <a:pt x="42992" y="295561"/>
                  <a:pt x="42992" y="292079"/>
                </a:cubicBezTo>
                <a:cubicBezTo>
                  <a:pt x="42992" y="288660"/>
                  <a:pt x="41852" y="284038"/>
                  <a:pt x="41852" y="280555"/>
                </a:cubicBezTo>
                <a:cubicBezTo>
                  <a:pt x="40712" y="277136"/>
                  <a:pt x="40712" y="273654"/>
                  <a:pt x="39573" y="270235"/>
                </a:cubicBezTo>
                <a:cubicBezTo>
                  <a:pt x="38433" y="266816"/>
                  <a:pt x="38433" y="264473"/>
                  <a:pt x="37293" y="261054"/>
                </a:cubicBezTo>
                <a:cubicBezTo>
                  <a:pt x="31595" y="247251"/>
                  <a:pt x="25833" y="238070"/>
                  <a:pt x="15449" y="231168"/>
                </a:cubicBezTo>
                <a:moveTo>
                  <a:pt x="74143" y="356535"/>
                </a:moveTo>
                <a:cubicBezTo>
                  <a:pt x="77563" y="340453"/>
                  <a:pt x="86807" y="334691"/>
                  <a:pt x="92569" y="326650"/>
                </a:cubicBezTo>
                <a:cubicBezTo>
                  <a:pt x="95988" y="323230"/>
                  <a:pt x="97191" y="318608"/>
                  <a:pt x="98330" y="312847"/>
                </a:cubicBezTo>
                <a:lnTo>
                  <a:pt x="98330" y="302526"/>
                </a:lnTo>
                <a:cubicBezTo>
                  <a:pt x="98330" y="297904"/>
                  <a:pt x="97191" y="293345"/>
                  <a:pt x="96051" y="287583"/>
                </a:cubicBezTo>
                <a:cubicBezTo>
                  <a:pt x="96051" y="287583"/>
                  <a:pt x="96051" y="285304"/>
                  <a:pt x="94911" y="282961"/>
                </a:cubicBezTo>
                <a:lnTo>
                  <a:pt x="94911" y="278339"/>
                </a:lnTo>
                <a:cubicBezTo>
                  <a:pt x="92632" y="280619"/>
                  <a:pt x="91492" y="282961"/>
                  <a:pt x="89149" y="285241"/>
                </a:cubicBezTo>
                <a:cubicBezTo>
                  <a:pt x="85730" y="286380"/>
                  <a:pt x="84527" y="287520"/>
                  <a:pt x="81108" y="288660"/>
                </a:cubicBezTo>
                <a:cubicBezTo>
                  <a:pt x="70788" y="295561"/>
                  <a:pt x="65026" y="304742"/>
                  <a:pt x="63886" y="316266"/>
                </a:cubicBezTo>
                <a:lnTo>
                  <a:pt x="63886" y="325447"/>
                </a:lnTo>
                <a:cubicBezTo>
                  <a:pt x="63886" y="328866"/>
                  <a:pt x="65026" y="332348"/>
                  <a:pt x="65026" y="334627"/>
                </a:cubicBezTo>
                <a:lnTo>
                  <a:pt x="68508" y="344948"/>
                </a:lnTo>
                <a:cubicBezTo>
                  <a:pt x="69521" y="349633"/>
                  <a:pt x="71801" y="353116"/>
                  <a:pt x="74143" y="356535"/>
                </a:cubicBezTo>
                <a:moveTo>
                  <a:pt x="16589" y="299044"/>
                </a:moveTo>
                <a:cubicBezTo>
                  <a:pt x="13170" y="297904"/>
                  <a:pt x="10827" y="296764"/>
                  <a:pt x="8548" y="294421"/>
                </a:cubicBezTo>
                <a:lnTo>
                  <a:pt x="1646" y="287520"/>
                </a:lnTo>
                <a:cubicBezTo>
                  <a:pt x="1646" y="287520"/>
                  <a:pt x="1646" y="290939"/>
                  <a:pt x="2786" y="294421"/>
                </a:cubicBezTo>
                <a:cubicBezTo>
                  <a:pt x="2786" y="297841"/>
                  <a:pt x="3926" y="301323"/>
                  <a:pt x="3926" y="301323"/>
                </a:cubicBezTo>
                <a:cubicBezTo>
                  <a:pt x="5065" y="309364"/>
                  <a:pt x="6205" y="317405"/>
                  <a:pt x="8548" y="323167"/>
                </a:cubicBezTo>
                <a:cubicBezTo>
                  <a:pt x="10827" y="328929"/>
                  <a:pt x="13170" y="333488"/>
                  <a:pt x="15449" y="336970"/>
                </a:cubicBezTo>
                <a:cubicBezTo>
                  <a:pt x="20071" y="343872"/>
                  <a:pt x="24630" y="347291"/>
                  <a:pt x="29252" y="349633"/>
                </a:cubicBezTo>
                <a:cubicBezTo>
                  <a:pt x="38433" y="354256"/>
                  <a:pt x="48817" y="353116"/>
                  <a:pt x="63760" y="362297"/>
                </a:cubicBezTo>
                <a:cubicBezTo>
                  <a:pt x="62620" y="358878"/>
                  <a:pt x="61480" y="354256"/>
                  <a:pt x="59138" y="350773"/>
                </a:cubicBezTo>
                <a:cubicBezTo>
                  <a:pt x="57998" y="347354"/>
                  <a:pt x="56858" y="343872"/>
                  <a:pt x="54515" y="340453"/>
                </a:cubicBezTo>
                <a:cubicBezTo>
                  <a:pt x="53376" y="337033"/>
                  <a:pt x="51096" y="334691"/>
                  <a:pt x="49893" y="331272"/>
                </a:cubicBezTo>
                <a:cubicBezTo>
                  <a:pt x="48754" y="326650"/>
                  <a:pt x="46474" y="324370"/>
                  <a:pt x="45271" y="322091"/>
                </a:cubicBezTo>
                <a:cubicBezTo>
                  <a:pt x="37293" y="311707"/>
                  <a:pt x="29252" y="303666"/>
                  <a:pt x="16589" y="299044"/>
                </a:cubicBezTo>
                <a:moveTo>
                  <a:pt x="105169" y="404845"/>
                </a:moveTo>
                <a:cubicBezTo>
                  <a:pt x="105169" y="396804"/>
                  <a:pt x="106308" y="391042"/>
                  <a:pt x="108588" y="385281"/>
                </a:cubicBezTo>
                <a:lnTo>
                  <a:pt x="115489" y="371478"/>
                </a:lnTo>
                <a:cubicBezTo>
                  <a:pt x="117768" y="366856"/>
                  <a:pt x="117768" y="362297"/>
                  <a:pt x="116629" y="356535"/>
                </a:cubicBezTo>
                <a:cubicBezTo>
                  <a:pt x="116629" y="353116"/>
                  <a:pt x="115489" y="349633"/>
                  <a:pt x="114349" y="346214"/>
                </a:cubicBezTo>
                <a:cubicBezTo>
                  <a:pt x="113210" y="342795"/>
                  <a:pt x="112070" y="338173"/>
                  <a:pt x="108588" y="332411"/>
                </a:cubicBezTo>
                <a:lnTo>
                  <a:pt x="106308" y="327789"/>
                </a:lnTo>
                <a:cubicBezTo>
                  <a:pt x="105169" y="325510"/>
                  <a:pt x="105169" y="323167"/>
                  <a:pt x="105169" y="323167"/>
                </a:cubicBezTo>
                <a:cubicBezTo>
                  <a:pt x="104029" y="326586"/>
                  <a:pt x="102889" y="328929"/>
                  <a:pt x="100546" y="331208"/>
                </a:cubicBezTo>
                <a:cubicBezTo>
                  <a:pt x="99407" y="333488"/>
                  <a:pt x="97127" y="335830"/>
                  <a:pt x="94785" y="338110"/>
                </a:cubicBezTo>
                <a:cubicBezTo>
                  <a:pt x="86743" y="347291"/>
                  <a:pt x="83261" y="357675"/>
                  <a:pt x="84464" y="369135"/>
                </a:cubicBezTo>
                <a:cubicBezTo>
                  <a:pt x="84464" y="372617"/>
                  <a:pt x="85604" y="374897"/>
                  <a:pt x="86743" y="378316"/>
                </a:cubicBezTo>
                <a:cubicBezTo>
                  <a:pt x="87883" y="381735"/>
                  <a:pt x="89023" y="384078"/>
                  <a:pt x="91366" y="387497"/>
                </a:cubicBezTo>
                <a:cubicBezTo>
                  <a:pt x="92505" y="390916"/>
                  <a:pt x="94785" y="394398"/>
                  <a:pt x="97127" y="396678"/>
                </a:cubicBezTo>
                <a:cubicBezTo>
                  <a:pt x="99407" y="399084"/>
                  <a:pt x="101749" y="402566"/>
                  <a:pt x="105169" y="404845"/>
                </a:cubicBezTo>
                <a:moveTo>
                  <a:pt x="35014" y="364576"/>
                </a:moveTo>
                <a:cubicBezTo>
                  <a:pt x="31595" y="364576"/>
                  <a:pt x="29252" y="363436"/>
                  <a:pt x="25833" y="362297"/>
                </a:cubicBezTo>
                <a:cubicBezTo>
                  <a:pt x="23554" y="361157"/>
                  <a:pt x="21211" y="360017"/>
                  <a:pt x="17792" y="356535"/>
                </a:cubicBezTo>
                <a:lnTo>
                  <a:pt x="20071" y="363436"/>
                </a:lnTo>
                <a:cubicBezTo>
                  <a:pt x="21211" y="366919"/>
                  <a:pt x="22351" y="369198"/>
                  <a:pt x="22351" y="369198"/>
                </a:cubicBezTo>
                <a:cubicBezTo>
                  <a:pt x="25833" y="377239"/>
                  <a:pt x="29252" y="384141"/>
                  <a:pt x="32671" y="388763"/>
                </a:cubicBezTo>
                <a:cubicBezTo>
                  <a:pt x="36090" y="393385"/>
                  <a:pt x="39573" y="397944"/>
                  <a:pt x="42992" y="401426"/>
                </a:cubicBezTo>
                <a:cubicBezTo>
                  <a:pt x="48754" y="407188"/>
                  <a:pt x="54515" y="409467"/>
                  <a:pt x="60214" y="410607"/>
                </a:cubicBezTo>
                <a:cubicBezTo>
                  <a:pt x="65976" y="411747"/>
                  <a:pt x="70534" y="410607"/>
                  <a:pt x="76296" y="410607"/>
                </a:cubicBezTo>
                <a:cubicBezTo>
                  <a:pt x="82058" y="410607"/>
                  <a:pt x="88960" y="410607"/>
                  <a:pt x="97001" y="412887"/>
                </a:cubicBezTo>
                <a:cubicBezTo>
                  <a:pt x="94721" y="409467"/>
                  <a:pt x="92379" y="405985"/>
                  <a:pt x="90099" y="403706"/>
                </a:cubicBezTo>
                <a:cubicBezTo>
                  <a:pt x="87820" y="400287"/>
                  <a:pt x="85477" y="397944"/>
                  <a:pt x="83198" y="394525"/>
                </a:cubicBezTo>
                <a:cubicBezTo>
                  <a:pt x="80918" y="392245"/>
                  <a:pt x="78576" y="388763"/>
                  <a:pt x="76296" y="386484"/>
                </a:cubicBezTo>
                <a:lnTo>
                  <a:pt x="69395" y="379582"/>
                </a:lnTo>
                <a:cubicBezTo>
                  <a:pt x="57998" y="371478"/>
                  <a:pt x="48817" y="366919"/>
                  <a:pt x="35014" y="364576"/>
                </a:cubicBezTo>
                <a:moveTo>
                  <a:pt x="149997" y="442772"/>
                </a:moveTo>
                <a:cubicBezTo>
                  <a:pt x="146577" y="434731"/>
                  <a:pt x="146577" y="428969"/>
                  <a:pt x="146577" y="423207"/>
                </a:cubicBezTo>
                <a:cubicBezTo>
                  <a:pt x="146577" y="417445"/>
                  <a:pt x="148857" y="412887"/>
                  <a:pt x="148857" y="408264"/>
                </a:cubicBezTo>
                <a:cubicBezTo>
                  <a:pt x="149997" y="399084"/>
                  <a:pt x="146577" y="391042"/>
                  <a:pt x="132774" y="373757"/>
                </a:cubicBezTo>
                <a:cubicBezTo>
                  <a:pt x="132774" y="373757"/>
                  <a:pt x="131635" y="372617"/>
                  <a:pt x="130495" y="370338"/>
                </a:cubicBezTo>
                <a:cubicBezTo>
                  <a:pt x="129355" y="368058"/>
                  <a:pt x="128216" y="366919"/>
                  <a:pt x="128216" y="366919"/>
                </a:cubicBezTo>
                <a:cubicBezTo>
                  <a:pt x="127076" y="373820"/>
                  <a:pt x="125936" y="377239"/>
                  <a:pt x="122454" y="383001"/>
                </a:cubicBezTo>
                <a:cubicBezTo>
                  <a:pt x="116692" y="393322"/>
                  <a:pt x="116692" y="404845"/>
                  <a:pt x="121314" y="415229"/>
                </a:cubicBezTo>
                <a:cubicBezTo>
                  <a:pt x="122454" y="417509"/>
                  <a:pt x="123594" y="420991"/>
                  <a:pt x="125936" y="423270"/>
                </a:cubicBezTo>
                <a:lnTo>
                  <a:pt x="132838" y="430172"/>
                </a:lnTo>
                <a:cubicBezTo>
                  <a:pt x="135117" y="432451"/>
                  <a:pt x="137460" y="434794"/>
                  <a:pt x="140879" y="437073"/>
                </a:cubicBezTo>
                <a:cubicBezTo>
                  <a:pt x="143095" y="439353"/>
                  <a:pt x="146577" y="440493"/>
                  <a:pt x="149997" y="442772"/>
                </a:cubicBezTo>
                <a:moveTo>
                  <a:pt x="70661" y="424410"/>
                </a:moveTo>
                <a:cubicBezTo>
                  <a:pt x="64899" y="425550"/>
                  <a:pt x="59138" y="425550"/>
                  <a:pt x="51096" y="422131"/>
                </a:cubicBezTo>
                <a:cubicBezTo>
                  <a:pt x="51096" y="422131"/>
                  <a:pt x="53376" y="424410"/>
                  <a:pt x="54515" y="427893"/>
                </a:cubicBezTo>
                <a:cubicBezTo>
                  <a:pt x="56795" y="430172"/>
                  <a:pt x="59138" y="433654"/>
                  <a:pt x="59138" y="433654"/>
                </a:cubicBezTo>
                <a:cubicBezTo>
                  <a:pt x="64899" y="440556"/>
                  <a:pt x="69458" y="446318"/>
                  <a:pt x="75220" y="449737"/>
                </a:cubicBezTo>
                <a:cubicBezTo>
                  <a:pt x="79842" y="453156"/>
                  <a:pt x="84401" y="456638"/>
                  <a:pt x="87883" y="458918"/>
                </a:cubicBezTo>
                <a:cubicBezTo>
                  <a:pt x="95924" y="463540"/>
                  <a:pt x="101686" y="463540"/>
                  <a:pt x="107448" y="462337"/>
                </a:cubicBezTo>
                <a:cubicBezTo>
                  <a:pt x="113210" y="461197"/>
                  <a:pt x="117768" y="458918"/>
                  <a:pt x="122391" y="457715"/>
                </a:cubicBezTo>
                <a:cubicBezTo>
                  <a:pt x="128152" y="455435"/>
                  <a:pt x="133914" y="454232"/>
                  <a:pt x="143095" y="453092"/>
                </a:cubicBezTo>
                <a:lnTo>
                  <a:pt x="132774" y="446191"/>
                </a:lnTo>
                <a:cubicBezTo>
                  <a:pt x="129355" y="443912"/>
                  <a:pt x="127013" y="441569"/>
                  <a:pt x="123594" y="439289"/>
                </a:cubicBezTo>
                <a:cubicBezTo>
                  <a:pt x="120175" y="437010"/>
                  <a:pt x="117832" y="435870"/>
                  <a:pt x="114413" y="434667"/>
                </a:cubicBezTo>
                <a:cubicBezTo>
                  <a:pt x="112133" y="433528"/>
                  <a:pt x="108651" y="431185"/>
                  <a:pt x="106372" y="430045"/>
                </a:cubicBezTo>
                <a:cubicBezTo>
                  <a:pt x="94848" y="424410"/>
                  <a:pt x="83324" y="422067"/>
                  <a:pt x="70661" y="424410"/>
                </a:cubicBezTo>
                <a:moveTo>
                  <a:pt x="204069" y="464616"/>
                </a:moveTo>
                <a:cubicBezTo>
                  <a:pt x="193748" y="451953"/>
                  <a:pt x="194888" y="441632"/>
                  <a:pt x="192545" y="432388"/>
                </a:cubicBezTo>
                <a:cubicBezTo>
                  <a:pt x="191405" y="430109"/>
                  <a:pt x="191405" y="427766"/>
                  <a:pt x="190266" y="425487"/>
                </a:cubicBezTo>
                <a:cubicBezTo>
                  <a:pt x="189126" y="424347"/>
                  <a:pt x="189126" y="423207"/>
                  <a:pt x="187986" y="422067"/>
                </a:cubicBezTo>
                <a:cubicBezTo>
                  <a:pt x="186847" y="420928"/>
                  <a:pt x="186847" y="419788"/>
                  <a:pt x="185707" y="418648"/>
                </a:cubicBezTo>
                <a:cubicBezTo>
                  <a:pt x="183428" y="416369"/>
                  <a:pt x="181085" y="414026"/>
                  <a:pt x="177666" y="411747"/>
                </a:cubicBezTo>
                <a:cubicBezTo>
                  <a:pt x="174247" y="409467"/>
                  <a:pt x="170764" y="405985"/>
                  <a:pt x="166142" y="403706"/>
                </a:cubicBezTo>
                <a:cubicBezTo>
                  <a:pt x="166142" y="403706"/>
                  <a:pt x="163863" y="402566"/>
                  <a:pt x="162723" y="401426"/>
                </a:cubicBezTo>
                <a:cubicBezTo>
                  <a:pt x="161583" y="400287"/>
                  <a:pt x="159304" y="399147"/>
                  <a:pt x="159304" y="399147"/>
                </a:cubicBezTo>
                <a:cubicBezTo>
                  <a:pt x="160444" y="406048"/>
                  <a:pt x="160444" y="409467"/>
                  <a:pt x="159304" y="416369"/>
                </a:cubicBezTo>
                <a:cubicBezTo>
                  <a:pt x="157025" y="427893"/>
                  <a:pt x="160444" y="439353"/>
                  <a:pt x="168485" y="447394"/>
                </a:cubicBezTo>
                <a:cubicBezTo>
                  <a:pt x="170764" y="449673"/>
                  <a:pt x="173107" y="452016"/>
                  <a:pt x="175386" y="453156"/>
                </a:cubicBezTo>
                <a:cubicBezTo>
                  <a:pt x="177666" y="455435"/>
                  <a:pt x="181148" y="456575"/>
                  <a:pt x="183428" y="457778"/>
                </a:cubicBezTo>
                <a:lnTo>
                  <a:pt x="193748" y="461197"/>
                </a:lnTo>
                <a:cubicBezTo>
                  <a:pt x="196028" y="463476"/>
                  <a:pt x="199447" y="463476"/>
                  <a:pt x="204069" y="464616"/>
                </a:cubicBezTo>
                <a:moveTo>
                  <a:pt x="123594" y="471518"/>
                </a:moveTo>
                <a:cubicBezTo>
                  <a:pt x="117832" y="474937"/>
                  <a:pt x="112070" y="476140"/>
                  <a:pt x="104029" y="474937"/>
                </a:cubicBezTo>
                <a:cubicBezTo>
                  <a:pt x="104029" y="474937"/>
                  <a:pt x="106308" y="477216"/>
                  <a:pt x="109791" y="479559"/>
                </a:cubicBezTo>
                <a:cubicBezTo>
                  <a:pt x="112070" y="480698"/>
                  <a:pt x="114413" y="482978"/>
                  <a:pt x="114413" y="482978"/>
                </a:cubicBezTo>
                <a:cubicBezTo>
                  <a:pt x="122454" y="487600"/>
                  <a:pt x="128216" y="492159"/>
                  <a:pt x="135117" y="493298"/>
                </a:cubicBezTo>
                <a:cubicBezTo>
                  <a:pt x="140879" y="495578"/>
                  <a:pt x="146641" y="496718"/>
                  <a:pt x="150060" y="497921"/>
                </a:cubicBezTo>
                <a:cubicBezTo>
                  <a:pt x="152339" y="497921"/>
                  <a:pt x="154682" y="499060"/>
                  <a:pt x="155822" y="499060"/>
                </a:cubicBezTo>
                <a:lnTo>
                  <a:pt x="160444" y="499060"/>
                </a:lnTo>
                <a:cubicBezTo>
                  <a:pt x="163863" y="497921"/>
                  <a:pt x="166206" y="497921"/>
                  <a:pt x="168485" y="496781"/>
                </a:cubicBezTo>
                <a:cubicBezTo>
                  <a:pt x="177666" y="492159"/>
                  <a:pt x="183428" y="484118"/>
                  <a:pt x="199510" y="477216"/>
                </a:cubicBezTo>
                <a:cubicBezTo>
                  <a:pt x="196091" y="476076"/>
                  <a:pt x="191469" y="474937"/>
                  <a:pt x="187986" y="473797"/>
                </a:cubicBezTo>
                <a:lnTo>
                  <a:pt x="177666" y="470378"/>
                </a:lnTo>
                <a:cubicBezTo>
                  <a:pt x="174247" y="469238"/>
                  <a:pt x="170764" y="469238"/>
                  <a:pt x="167345" y="468098"/>
                </a:cubicBezTo>
                <a:cubicBezTo>
                  <a:pt x="163926" y="466959"/>
                  <a:pt x="160444" y="466959"/>
                  <a:pt x="158164" y="466959"/>
                </a:cubicBezTo>
                <a:cubicBezTo>
                  <a:pt x="146577" y="464616"/>
                  <a:pt x="135054" y="465819"/>
                  <a:pt x="123594" y="471518"/>
                </a:cubicBezTo>
                <a:moveTo>
                  <a:pt x="261560" y="469238"/>
                </a:moveTo>
                <a:cubicBezTo>
                  <a:pt x="247757" y="458918"/>
                  <a:pt x="246617" y="448534"/>
                  <a:pt x="240856" y="441632"/>
                </a:cubicBezTo>
                <a:cubicBezTo>
                  <a:pt x="238576" y="438213"/>
                  <a:pt x="235094" y="433591"/>
                  <a:pt x="229332" y="431312"/>
                </a:cubicBezTo>
                <a:cubicBezTo>
                  <a:pt x="227053" y="430172"/>
                  <a:pt x="223570" y="429032"/>
                  <a:pt x="220151" y="427893"/>
                </a:cubicBezTo>
                <a:cubicBezTo>
                  <a:pt x="216732" y="426753"/>
                  <a:pt x="212110" y="424473"/>
                  <a:pt x="206348" y="423270"/>
                </a:cubicBezTo>
                <a:lnTo>
                  <a:pt x="198307" y="420991"/>
                </a:lnTo>
                <a:cubicBezTo>
                  <a:pt x="201726" y="426753"/>
                  <a:pt x="201726" y="431312"/>
                  <a:pt x="202929" y="437073"/>
                </a:cubicBezTo>
                <a:cubicBezTo>
                  <a:pt x="204069" y="442835"/>
                  <a:pt x="206348" y="448597"/>
                  <a:pt x="208691" y="453156"/>
                </a:cubicBezTo>
                <a:cubicBezTo>
                  <a:pt x="212110" y="457778"/>
                  <a:pt x="215592" y="462337"/>
                  <a:pt x="221354" y="464679"/>
                </a:cubicBezTo>
                <a:cubicBezTo>
                  <a:pt x="225976" y="466959"/>
                  <a:pt x="232878" y="469302"/>
                  <a:pt x="238576" y="470441"/>
                </a:cubicBezTo>
                <a:cubicBezTo>
                  <a:pt x="246617" y="470378"/>
                  <a:pt x="253519" y="470378"/>
                  <a:pt x="261560" y="469238"/>
                </a:cubicBezTo>
                <a:moveTo>
                  <a:pt x="186847" y="500327"/>
                </a:moveTo>
                <a:cubicBezTo>
                  <a:pt x="182225" y="504949"/>
                  <a:pt x="177666" y="508368"/>
                  <a:pt x="169625" y="509507"/>
                </a:cubicBezTo>
                <a:lnTo>
                  <a:pt x="183428" y="514130"/>
                </a:lnTo>
                <a:cubicBezTo>
                  <a:pt x="192608" y="516409"/>
                  <a:pt x="199510" y="517549"/>
                  <a:pt x="205272" y="518752"/>
                </a:cubicBezTo>
                <a:cubicBezTo>
                  <a:pt x="211034" y="518752"/>
                  <a:pt x="216795" y="518752"/>
                  <a:pt x="221354" y="517612"/>
                </a:cubicBezTo>
                <a:cubicBezTo>
                  <a:pt x="229395" y="516472"/>
                  <a:pt x="235157" y="514193"/>
                  <a:pt x="238576" y="509571"/>
                </a:cubicBezTo>
                <a:cubicBezTo>
                  <a:pt x="245478" y="501530"/>
                  <a:pt x="248897" y="492349"/>
                  <a:pt x="262700" y="481965"/>
                </a:cubicBezTo>
                <a:cubicBezTo>
                  <a:pt x="229395" y="479622"/>
                  <a:pt x="206348" y="481901"/>
                  <a:pt x="186847" y="500327"/>
                </a:cubicBezTo>
              </a:path>
            </a:pathLst>
          </a:custGeom>
          <a:gradFill>
            <a:gsLst>
              <a:gs pos="23000">
                <a:srgbClr val="C70212"/>
              </a:gs>
              <a:gs pos="100000">
                <a:srgbClr val="D92411"/>
              </a:gs>
            </a:gsLst>
            <a:lin ang="5400000" scaled="1"/>
          </a:gradFill>
          <a:ln w="62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500" b="0" i="0" u="none" strike="noStrike" kern="1200" cap="none" spc="0" normalizeH="0" baseline="0" noProof="0">
              <a:ln>
                <a:noFill/>
              </a:ln>
              <a:solidFill>
                <a:srgbClr val="BC0000"/>
              </a:solidFill>
              <a:effectLst/>
              <a:uLnTx/>
              <a:uFillTx/>
              <a:latin typeface="微软雅黑" panose="020B0503020204020204" pitchFamily="34" charset="-122"/>
              <a:ea typeface="微软雅黑" panose="020B0503020204020204" pitchFamily="34" charset="-122"/>
              <a:cs typeface="阿里巴巴普惠体 Medium" panose="00020600040101010101" pitchFamily="18" charset="-122"/>
            </a:endParaRPr>
          </a:p>
        </p:txBody>
      </p:sp>
      <p:grpSp>
        <p:nvGrpSpPr>
          <p:cNvPr id="45" name="组合 44"/>
          <p:cNvGrpSpPr/>
          <p:nvPr/>
        </p:nvGrpSpPr>
        <p:grpSpPr>
          <a:xfrm>
            <a:off x="6238890" y="1624708"/>
            <a:ext cx="844412" cy="782803"/>
            <a:chOff x="-718574" y="2471579"/>
            <a:chExt cx="327978" cy="1492804"/>
          </a:xfrm>
        </p:grpSpPr>
        <p:sp>
          <p:nvSpPr>
            <p:cNvPr id="46" name="Rectangle 11"/>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a楷体" panose="02000500000000000000" pitchFamily="2" charset="-122"/>
                <a:sym typeface="Calibri" panose="020F0502020204030204" pitchFamily="34" charset="0"/>
              </a:endParaRPr>
            </a:p>
          </p:txBody>
        </p:sp>
        <p:sp>
          <p:nvSpPr>
            <p:cNvPr id="47" name="矩形 46"/>
            <p:cNvSpPr>
              <a:spLocks noChangeArrowheads="1"/>
            </p:cNvSpPr>
            <p:nvPr/>
          </p:nvSpPr>
          <p:spPr bwMode="auto">
            <a:xfrm>
              <a:off x="-690065" y="2556336"/>
              <a:ext cx="270958"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rPr>
                <a:t>心</a:t>
              </a:r>
              <a:endParaRPr kumimoji="0" 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endParaRPr>
            </a:p>
          </p:txBody>
        </p:sp>
      </p:grpSp>
      <p:grpSp>
        <p:nvGrpSpPr>
          <p:cNvPr id="48" name="组合 47"/>
          <p:cNvGrpSpPr/>
          <p:nvPr/>
        </p:nvGrpSpPr>
        <p:grpSpPr>
          <a:xfrm>
            <a:off x="7234573" y="1624707"/>
            <a:ext cx="844412" cy="782803"/>
            <a:chOff x="-718574" y="2471579"/>
            <a:chExt cx="327978" cy="1492804"/>
          </a:xfrm>
        </p:grpSpPr>
        <p:sp>
          <p:nvSpPr>
            <p:cNvPr id="49" name="Rectangle 11"/>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a楷体" panose="02000500000000000000" pitchFamily="2" charset="-122"/>
                <a:sym typeface="Calibri" panose="020F0502020204030204" pitchFamily="34" charset="0"/>
              </a:endParaRPr>
            </a:p>
          </p:txBody>
        </p:sp>
        <p:sp>
          <p:nvSpPr>
            <p:cNvPr id="50" name="矩形 38"/>
            <p:cNvSpPr>
              <a:spLocks noChangeArrowheads="1"/>
            </p:cNvSpPr>
            <p:nvPr/>
          </p:nvSpPr>
          <p:spPr bwMode="auto">
            <a:xfrm>
              <a:off x="-690064" y="2556336"/>
              <a:ext cx="270958"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rPr>
                <a:t>同</a:t>
              </a:r>
              <a:endParaRPr kumimoji="0" 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endParaRPr>
            </a:p>
          </p:txBody>
        </p:sp>
      </p:grpSp>
      <p:grpSp>
        <p:nvGrpSpPr>
          <p:cNvPr id="51" name="组合 50"/>
          <p:cNvGrpSpPr/>
          <p:nvPr/>
        </p:nvGrpSpPr>
        <p:grpSpPr>
          <a:xfrm>
            <a:off x="8240414" y="1631689"/>
            <a:ext cx="844412" cy="782803"/>
            <a:chOff x="-718574" y="2471579"/>
            <a:chExt cx="327978" cy="1492804"/>
          </a:xfrm>
        </p:grpSpPr>
        <p:sp>
          <p:nvSpPr>
            <p:cNvPr id="52" name="Rectangle 11"/>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a楷体" panose="02000500000000000000" pitchFamily="2" charset="-122"/>
                <a:sym typeface="Calibri" panose="020F0502020204030204" pitchFamily="34" charset="0"/>
              </a:endParaRPr>
            </a:p>
          </p:txBody>
        </p:sp>
        <p:sp>
          <p:nvSpPr>
            <p:cNvPr id="53" name="矩形 38"/>
            <p:cNvSpPr>
              <a:spLocks noChangeArrowheads="1"/>
            </p:cNvSpPr>
            <p:nvPr/>
          </p:nvSpPr>
          <p:spPr bwMode="auto">
            <a:xfrm>
              <a:off x="-690062" y="2556336"/>
              <a:ext cx="270958"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rPr>
                <a:t>力</a:t>
              </a:r>
              <a:endParaRPr kumimoji="0" 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endParaRPr>
            </a:p>
          </p:txBody>
        </p:sp>
      </p:grpSp>
      <p:grpSp>
        <p:nvGrpSpPr>
          <p:cNvPr id="54" name="组合 53"/>
          <p:cNvGrpSpPr/>
          <p:nvPr/>
        </p:nvGrpSpPr>
        <p:grpSpPr>
          <a:xfrm>
            <a:off x="9264295" y="1631689"/>
            <a:ext cx="844412" cy="782803"/>
            <a:chOff x="-718574" y="2471579"/>
            <a:chExt cx="327978" cy="1492804"/>
          </a:xfrm>
        </p:grpSpPr>
        <p:sp>
          <p:nvSpPr>
            <p:cNvPr id="55" name="Rectangle 11"/>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a楷体" panose="02000500000000000000" pitchFamily="2" charset="-122"/>
                <a:sym typeface="Calibri" panose="020F0502020204030204" pitchFamily="34" charset="0"/>
              </a:endParaRPr>
            </a:p>
          </p:txBody>
        </p:sp>
        <p:sp>
          <p:nvSpPr>
            <p:cNvPr id="56" name="矩形 38"/>
            <p:cNvSpPr>
              <a:spLocks noChangeArrowheads="1"/>
            </p:cNvSpPr>
            <p:nvPr/>
          </p:nvSpPr>
          <p:spPr bwMode="auto">
            <a:xfrm>
              <a:off x="-690066" y="2556336"/>
              <a:ext cx="270958"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rPr>
                <a:t>同</a:t>
              </a:r>
              <a:endParaRPr kumimoji="0" 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4687"/>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888872" y="269338"/>
            <a:ext cx="6490507" cy="707886"/>
          </a:xfrm>
          <a:prstGeom prst="rect">
            <a:avLst/>
          </a:prstGeom>
          <a:noFill/>
        </p:spPr>
        <p:txBody>
          <a:bodyPr wrap="square" rtlCol="0">
            <a:spAutoFit/>
          </a:bodyPr>
          <a:lstStyle/>
          <a:p>
            <a:pPr algn="ctr"/>
            <a:r>
              <a:rPr lang="zh-CN" altLang="en-US" sz="3600" b="1" spc="-310"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目   录</a:t>
            </a:r>
            <a:r>
              <a:rPr lang="zh-CN" altLang="en-US" sz="4000" b="1" dirty="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rPr>
              <a:t>   </a:t>
            </a:r>
            <a:r>
              <a:rPr lang="en-US" altLang="zh-CN" sz="3000" b="1"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rPr>
              <a:t>CONTENTS</a:t>
            </a:r>
            <a:endParaRPr lang="en-US" altLang="zh-CN" sz="3000" b="1" dirty="0">
              <a:gradFill>
                <a:gsLst>
                  <a:gs pos="14000">
                    <a:srgbClr val="FF0000"/>
                  </a:gs>
                  <a:gs pos="94000">
                    <a:srgbClr val="790000"/>
                  </a:gs>
                  <a:gs pos="49000">
                    <a:srgbClr val="FF0000"/>
                  </a:gs>
                </a:gsLst>
                <a:lin ang="5400000" scaled="1"/>
              </a:gradFill>
              <a:effectLst>
                <a:glow rad="152400">
                  <a:schemeClr val="bg1"/>
                </a:glow>
              </a:effectLst>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16" name="4"/>
          <p:cNvGrpSpPr/>
          <p:nvPr/>
        </p:nvGrpSpPr>
        <p:grpSpPr>
          <a:xfrm>
            <a:off x="643263" y="1614110"/>
            <a:ext cx="1136832" cy="4479480"/>
            <a:chOff x="6125028" y="1260418"/>
            <a:chExt cx="1136832" cy="4479480"/>
          </a:xfrm>
        </p:grpSpPr>
        <p:grpSp>
          <p:nvGrpSpPr>
            <p:cNvPr id="17" name="组合 16"/>
            <p:cNvGrpSpPr/>
            <p:nvPr/>
          </p:nvGrpSpPr>
          <p:grpSpPr>
            <a:xfrm>
              <a:off x="6125028" y="3178630"/>
              <a:ext cx="606030" cy="606028"/>
              <a:chOff x="6021810" y="3030228"/>
              <a:chExt cx="902831" cy="902831"/>
            </a:xfrm>
          </p:grpSpPr>
          <p:sp>
            <p:nvSpPr>
              <p:cNvPr id="30" name="椭圆 29"/>
              <p:cNvSpPr/>
              <p:nvPr/>
            </p:nvSpPr>
            <p:spPr>
              <a:xfrm>
                <a:off x="6021810" y="3030228"/>
                <a:ext cx="902831" cy="902831"/>
              </a:xfrm>
              <a:prstGeom prst="ellipse">
                <a:avLst/>
              </a:prstGeom>
              <a:solidFill>
                <a:srgbClr val="B40000"/>
              </a:solidFill>
              <a:ln>
                <a:solidFill>
                  <a:schemeClr val="bg1"/>
                </a:solidFill>
              </a:ln>
              <a:effectLst>
                <a:outerShdw sx="110000" sy="110000" algn="ctr" rotWithShape="0">
                  <a:srgbClr val="D27232"/>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1" name="矩形"/>
              <p:cNvSpPr>
                <a:spLocks noEditPoints="1"/>
              </p:cNvSpPr>
              <p:nvPr/>
            </p:nvSpPr>
            <p:spPr bwMode="auto">
              <a:xfrm>
                <a:off x="6162861" y="3193284"/>
                <a:ext cx="620729" cy="583754"/>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bg1"/>
              </a:solidFill>
              <a:ln>
                <a:noFill/>
              </a:ln>
            </p:spPr>
            <p:txBody>
              <a:bodyPr vert="horz" wrap="square" lIns="68580" tIns="34290" rIns="68580" bIns="34290" numCol="1" anchor="t" anchorCtr="0" compatLnSpc="1"/>
              <a:lstStyle/>
              <a:p>
                <a:endParaRPr lang="zh-CN" altLang="en-US"/>
              </a:p>
            </p:txBody>
          </p:sp>
        </p:grpSp>
        <p:sp>
          <p:nvSpPr>
            <p:cNvPr id="22" name="五角星 21"/>
            <p:cNvSpPr/>
            <p:nvPr/>
          </p:nvSpPr>
          <p:spPr>
            <a:xfrm>
              <a:off x="6291278" y="2748278"/>
              <a:ext cx="273530" cy="273530"/>
            </a:xfrm>
            <a:prstGeom prst="star5">
              <a:avLst/>
            </a:prstGeom>
            <a:solidFill>
              <a:srgbClr val="D27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五角星 22"/>
            <p:cNvSpPr/>
            <p:nvPr/>
          </p:nvSpPr>
          <p:spPr>
            <a:xfrm>
              <a:off x="6291278" y="2328023"/>
              <a:ext cx="273530" cy="273530"/>
            </a:xfrm>
            <a:prstGeom prst="star5">
              <a:avLst/>
            </a:prstGeom>
            <a:solidFill>
              <a:srgbClr val="D27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角星 23"/>
            <p:cNvSpPr/>
            <p:nvPr/>
          </p:nvSpPr>
          <p:spPr>
            <a:xfrm>
              <a:off x="6291278" y="1907768"/>
              <a:ext cx="273530" cy="273530"/>
            </a:xfrm>
            <a:prstGeom prst="star5">
              <a:avLst/>
            </a:prstGeom>
            <a:solidFill>
              <a:srgbClr val="D27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五角星 24"/>
            <p:cNvSpPr/>
            <p:nvPr/>
          </p:nvSpPr>
          <p:spPr>
            <a:xfrm>
              <a:off x="6291278" y="4781990"/>
              <a:ext cx="273530" cy="273530"/>
            </a:xfrm>
            <a:prstGeom prst="star5">
              <a:avLst/>
            </a:prstGeom>
            <a:solidFill>
              <a:srgbClr val="D27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五角星 25"/>
            <p:cNvSpPr/>
            <p:nvPr/>
          </p:nvSpPr>
          <p:spPr>
            <a:xfrm>
              <a:off x="6291278" y="4361735"/>
              <a:ext cx="273530" cy="273530"/>
            </a:xfrm>
            <a:prstGeom prst="star5">
              <a:avLst/>
            </a:prstGeom>
            <a:solidFill>
              <a:srgbClr val="D27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五角星 26"/>
            <p:cNvSpPr/>
            <p:nvPr/>
          </p:nvSpPr>
          <p:spPr>
            <a:xfrm>
              <a:off x="6291278" y="3941480"/>
              <a:ext cx="273530" cy="273530"/>
            </a:xfrm>
            <a:prstGeom prst="star5">
              <a:avLst/>
            </a:prstGeom>
            <a:solidFill>
              <a:srgbClr val="D272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L 形 27"/>
            <p:cNvSpPr/>
            <p:nvPr/>
          </p:nvSpPr>
          <p:spPr>
            <a:xfrm>
              <a:off x="6418442" y="5272783"/>
              <a:ext cx="843418" cy="467115"/>
            </a:xfrm>
            <a:prstGeom prst="corner">
              <a:avLst>
                <a:gd name="adj1" fmla="val 7476"/>
                <a:gd name="adj2" fmla="val 7583"/>
              </a:avLst>
            </a:prstGeom>
            <a:solidFill>
              <a:srgbClr val="B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L 形 28"/>
            <p:cNvSpPr/>
            <p:nvPr/>
          </p:nvSpPr>
          <p:spPr>
            <a:xfrm flipV="1">
              <a:off x="6418442" y="1260418"/>
              <a:ext cx="843418" cy="467115"/>
            </a:xfrm>
            <a:prstGeom prst="corner">
              <a:avLst>
                <a:gd name="adj1" fmla="val 7476"/>
                <a:gd name="adj2" fmla="val 7583"/>
              </a:avLst>
            </a:prstGeom>
            <a:solidFill>
              <a:srgbClr val="B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2071327" y="2706430"/>
            <a:ext cx="8901473" cy="1067785"/>
            <a:chOff x="4375975" y="1210396"/>
            <a:chExt cx="8901473" cy="1067785"/>
          </a:xfrm>
        </p:grpSpPr>
        <p:sp>
          <p:nvSpPr>
            <p:cNvPr id="3" name="任意多边形: 形状 20"/>
            <p:cNvSpPr/>
            <p:nvPr/>
          </p:nvSpPr>
          <p:spPr>
            <a:xfrm flipV="1">
              <a:off x="5092074" y="1210396"/>
              <a:ext cx="400359" cy="882067"/>
            </a:xfrm>
            <a:custGeom>
              <a:avLst/>
              <a:gdLst>
                <a:gd name="connsiteX0" fmla="*/ 0 w 434485"/>
                <a:gd name="connsiteY0" fmla="*/ 1142770 h 1142770"/>
                <a:gd name="connsiteX1" fmla="*/ 434485 w 434485"/>
                <a:gd name="connsiteY1" fmla="*/ 1142770 h 1142770"/>
                <a:gd name="connsiteX2" fmla="*/ 434485 w 434485"/>
                <a:gd name="connsiteY2" fmla="*/ 0 h 1142770"/>
                <a:gd name="connsiteX3" fmla="*/ 430573 w 434485"/>
                <a:gd name="connsiteY3" fmla="*/ 0 h 1142770"/>
                <a:gd name="connsiteX4" fmla="*/ 0 w 434485"/>
                <a:gd name="connsiteY4" fmla="*/ 1142770 h 1142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485" h="1142770">
                  <a:moveTo>
                    <a:pt x="0" y="1142770"/>
                  </a:moveTo>
                  <a:lnTo>
                    <a:pt x="434485" y="1142770"/>
                  </a:lnTo>
                  <a:lnTo>
                    <a:pt x="434485" y="0"/>
                  </a:lnTo>
                  <a:lnTo>
                    <a:pt x="430573" y="0"/>
                  </a:lnTo>
                  <a:lnTo>
                    <a:pt x="0" y="1142770"/>
                  </a:lnTo>
                  <a:close/>
                </a:path>
              </a:pathLst>
            </a:custGeom>
            <a:solidFill>
              <a:srgbClr val="64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 name="矩形: 圆角 2"/>
            <p:cNvSpPr/>
            <p:nvPr/>
          </p:nvSpPr>
          <p:spPr>
            <a:xfrm>
              <a:off x="4531359" y="1398905"/>
              <a:ext cx="8746089" cy="879276"/>
            </a:xfrm>
            <a:prstGeom prst="roundRect">
              <a:avLst>
                <a:gd name="adj" fmla="val 18768"/>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5" name="任意多边形: 形状 21"/>
            <p:cNvSpPr/>
            <p:nvPr/>
          </p:nvSpPr>
          <p:spPr>
            <a:xfrm>
              <a:off x="4375975" y="1211031"/>
              <a:ext cx="1104266" cy="1067150"/>
            </a:xfrm>
            <a:custGeom>
              <a:avLst/>
              <a:gdLst>
                <a:gd name="connsiteX0" fmla="*/ 151606 w 1287462"/>
                <a:gd name="connsiteY0" fmla="*/ 0 h 1028400"/>
                <a:gd name="connsiteX1" fmla="*/ 1287462 w 1287462"/>
                <a:gd name="connsiteY1" fmla="*/ 0 h 1028400"/>
                <a:gd name="connsiteX2" fmla="*/ 824887 w 1287462"/>
                <a:gd name="connsiteY2" fmla="*/ 1028400 h 1028400"/>
                <a:gd name="connsiteX3" fmla="*/ 151606 w 1287462"/>
                <a:gd name="connsiteY3" fmla="*/ 1028400 h 1028400"/>
                <a:gd name="connsiteX4" fmla="*/ 0 w 1287462"/>
                <a:gd name="connsiteY4" fmla="*/ 876794 h 1028400"/>
                <a:gd name="connsiteX5" fmla="*/ 0 w 1287462"/>
                <a:gd name="connsiteY5" fmla="*/ 151606 h 1028400"/>
                <a:gd name="connsiteX6" fmla="*/ 151606 w 1287462"/>
                <a:gd name="connsiteY6" fmla="*/ 0 h 102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7462" h="1028400">
                  <a:moveTo>
                    <a:pt x="151606" y="0"/>
                  </a:moveTo>
                  <a:lnTo>
                    <a:pt x="1287462" y="0"/>
                  </a:lnTo>
                  <a:lnTo>
                    <a:pt x="824887" y="1028400"/>
                  </a:lnTo>
                  <a:lnTo>
                    <a:pt x="151606" y="1028400"/>
                  </a:lnTo>
                  <a:cubicBezTo>
                    <a:pt x="67876" y="1028400"/>
                    <a:pt x="0" y="960524"/>
                    <a:pt x="0" y="876794"/>
                  </a:cubicBezTo>
                  <a:lnTo>
                    <a:pt x="0" y="151606"/>
                  </a:lnTo>
                  <a:cubicBezTo>
                    <a:pt x="0" y="67876"/>
                    <a:pt x="67876" y="0"/>
                    <a:pt x="151606" y="0"/>
                  </a:cubicBez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6" name="文本框 5"/>
            <p:cNvSpPr txBox="1"/>
            <p:nvPr/>
          </p:nvSpPr>
          <p:spPr>
            <a:xfrm>
              <a:off x="4426019" y="1482996"/>
              <a:ext cx="691571" cy="584775"/>
            </a:xfrm>
            <a:prstGeom prst="rect">
              <a:avLst/>
            </a:prstGeom>
            <a:noFill/>
          </p:spPr>
          <p:txBody>
            <a:bodyPr vert="horz" wrap="square" rtlCol="0">
              <a:spAutoFit/>
            </a:bodyPr>
            <a:lstStyle/>
            <a:p>
              <a:pPr algn="ctr"/>
              <a:r>
                <a:rPr lang="en-US" altLang="zh-CN" sz="3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02</a:t>
              </a:r>
              <a:endParaRPr lang="en-US" altLang="zh-CN" sz="3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sp>
          <p:nvSpPr>
            <p:cNvPr id="7" name="文本框 6"/>
            <p:cNvSpPr txBox="1"/>
            <p:nvPr/>
          </p:nvSpPr>
          <p:spPr>
            <a:xfrm>
              <a:off x="5480241" y="1590040"/>
              <a:ext cx="7337261" cy="523220"/>
            </a:xfrm>
            <a:prstGeom prst="rect">
              <a:avLst/>
            </a:prstGeom>
            <a:noFill/>
          </p:spPr>
          <p:txBody>
            <a:bodyPr wrap="square">
              <a:spAutoFit/>
            </a:bodyPr>
            <a:lstStyle/>
            <a:p>
              <a:r>
                <a:rPr lang="zh-CN" altLang="en-US" sz="2800" b="1" dirty="0">
                  <a:solidFill>
                    <a:srgbClr val="C00000"/>
                  </a:solidFill>
                  <a:effectLst/>
                  <a:latin typeface="微软雅黑" panose="020B0503020204020204" pitchFamily="34" charset="-122"/>
                  <a:ea typeface="微软雅黑" panose="020B0503020204020204" pitchFamily="34" charset="-122"/>
                  <a:cs typeface="+mn-ea"/>
                  <a:sym typeface="+mn-lt"/>
                </a:rPr>
                <a:t>充分认清铸牢中华民族共同体意识的重大意义</a:t>
              </a:r>
              <a:endParaRPr lang="zh-CN" altLang="en-US" sz="2800" b="1" kern="100" dirty="0">
                <a:solidFill>
                  <a:srgbClr val="C00000"/>
                </a:solidFill>
                <a:effectLst/>
                <a:latin typeface="微软雅黑" panose="020B0503020204020204" pitchFamily="34" charset="-122"/>
                <a:ea typeface="微软雅黑" panose="020B0503020204020204" pitchFamily="34" charset="-122"/>
                <a:cs typeface="+mn-ea"/>
                <a:sym typeface="+mn-lt"/>
              </a:endParaRPr>
            </a:p>
          </p:txBody>
        </p:sp>
      </p:grpSp>
      <p:grpSp>
        <p:nvGrpSpPr>
          <p:cNvPr id="8" name="组合 7"/>
          <p:cNvGrpSpPr/>
          <p:nvPr/>
        </p:nvGrpSpPr>
        <p:grpSpPr>
          <a:xfrm>
            <a:off x="2071327" y="3916132"/>
            <a:ext cx="8901473" cy="1067785"/>
            <a:chOff x="4375975" y="1210396"/>
            <a:chExt cx="8901473" cy="1067785"/>
          </a:xfrm>
        </p:grpSpPr>
        <p:sp>
          <p:nvSpPr>
            <p:cNvPr id="9" name="任意多边形: 形状 20"/>
            <p:cNvSpPr/>
            <p:nvPr/>
          </p:nvSpPr>
          <p:spPr>
            <a:xfrm flipV="1">
              <a:off x="5092074" y="1210396"/>
              <a:ext cx="400359" cy="882067"/>
            </a:xfrm>
            <a:custGeom>
              <a:avLst/>
              <a:gdLst>
                <a:gd name="connsiteX0" fmla="*/ 0 w 434485"/>
                <a:gd name="connsiteY0" fmla="*/ 1142770 h 1142770"/>
                <a:gd name="connsiteX1" fmla="*/ 434485 w 434485"/>
                <a:gd name="connsiteY1" fmla="*/ 1142770 h 1142770"/>
                <a:gd name="connsiteX2" fmla="*/ 434485 w 434485"/>
                <a:gd name="connsiteY2" fmla="*/ 0 h 1142770"/>
                <a:gd name="connsiteX3" fmla="*/ 430573 w 434485"/>
                <a:gd name="connsiteY3" fmla="*/ 0 h 1142770"/>
                <a:gd name="connsiteX4" fmla="*/ 0 w 434485"/>
                <a:gd name="connsiteY4" fmla="*/ 1142770 h 1142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485" h="1142770">
                  <a:moveTo>
                    <a:pt x="0" y="1142770"/>
                  </a:moveTo>
                  <a:lnTo>
                    <a:pt x="434485" y="1142770"/>
                  </a:lnTo>
                  <a:lnTo>
                    <a:pt x="434485" y="0"/>
                  </a:lnTo>
                  <a:lnTo>
                    <a:pt x="430573" y="0"/>
                  </a:lnTo>
                  <a:lnTo>
                    <a:pt x="0" y="1142770"/>
                  </a:lnTo>
                  <a:close/>
                </a:path>
              </a:pathLst>
            </a:custGeom>
            <a:solidFill>
              <a:srgbClr val="64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1" name="矩形: 圆角 2"/>
            <p:cNvSpPr/>
            <p:nvPr/>
          </p:nvSpPr>
          <p:spPr>
            <a:xfrm>
              <a:off x="4531359" y="1398905"/>
              <a:ext cx="8746089" cy="879276"/>
            </a:xfrm>
            <a:prstGeom prst="roundRect">
              <a:avLst>
                <a:gd name="adj" fmla="val 18768"/>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12" name="任意多边形: 形状 21"/>
            <p:cNvSpPr/>
            <p:nvPr/>
          </p:nvSpPr>
          <p:spPr>
            <a:xfrm>
              <a:off x="4375975" y="1211031"/>
              <a:ext cx="1104266" cy="1067150"/>
            </a:xfrm>
            <a:custGeom>
              <a:avLst/>
              <a:gdLst>
                <a:gd name="connsiteX0" fmla="*/ 151606 w 1287462"/>
                <a:gd name="connsiteY0" fmla="*/ 0 h 1028400"/>
                <a:gd name="connsiteX1" fmla="*/ 1287462 w 1287462"/>
                <a:gd name="connsiteY1" fmla="*/ 0 h 1028400"/>
                <a:gd name="connsiteX2" fmla="*/ 824887 w 1287462"/>
                <a:gd name="connsiteY2" fmla="*/ 1028400 h 1028400"/>
                <a:gd name="connsiteX3" fmla="*/ 151606 w 1287462"/>
                <a:gd name="connsiteY3" fmla="*/ 1028400 h 1028400"/>
                <a:gd name="connsiteX4" fmla="*/ 0 w 1287462"/>
                <a:gd name="connsiteY4" fmla="*/ 876794 h 1028400"/>
                <a:gd name="connsiteX5" fmla="*/ 0 w 1287462"/>
                <a:gd name="connsiteY5" fmla="*/ 151606 h 1028400"/>
                <a:gd name="connsiteX6" fmla="*/ 151606 w 1287462"/>
                <a:gd name="connsiteY6" fmla="*/ 0 h 102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7462" h="1028400">
                  <a:moveTo>
                    <a:pt x="151606" y="0"/>
                  </a:moveTo>
                  <a:lnTo>
                    <a:pt x="1287462" y="0"/>
                  </a:lnTo>
                  <a:lnTo>
                    <a:pt x="824887" y="1028400"/>
                  </a:lnTo>
                  <a:lnTo>
                    <a:pt x="151606" y="1028400"/>
                  </a:lnTo>
                  <a:cubicBezTo>
                    <a:pt x="67876" y="1028400"/>
                    <a:pt x="0" y="960524"/>
                    <a:pt x="0" y="876794"/>
                  </a:cubicBezTo>
                  <a:lnTo>
                    <a:pt x="0" y="151606"/>
                  </a:lnTo>
                  <a:cubicBezTo>
                    <a:pt x="0" y="67876"/>
                    <a:pt x="67876" y="0"/>
                    <a:pt x="151606" y="0"/>
                  </a:cubicBez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13" name="文本框 12"/>
            <p:cNvSpPr txBox="1"/>
            <p:nvPr/>
          </p:nvSpPr>
          <p:spPr>
            <a:xfrm>
              <a:off x="4426019" y="1482996"/>
              <a:ext cx="691571" cy="584775"/>
            </a:xfrm>
            <a:prstGeom prst="rect">
              <a:avLst/>
            </a:prstGeom>
            <a:noFill/>
          </p:spPr>
          <p:txBody>
            <a:bodyPr vert="horz" wrap="square" rtlCol="0">
              <a:spAutoFit/>
            </a:bodyPr>
            <a:lstStyle/>
            <a:p>
              <a:pPr algn="ctr"/>
              <a:r>
                <a:rPr lang="en-US" altLang="zh-CN" sz="3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03</a:t>
              </a:r>
              <a:endParaRPr lang="en-US" altLang="zh-CN" sz="3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sp>
          <p:nvSpPr>
            <p:cNvPr id="14" name="文本框 13"/>
            <p:cNvSpPr txBox="1"/>
            <p:nvPr/>
          </p:nvSpPr>
          <p:spPr>
            <a:xfrm>
              <a:off x="5480241" y="1590040"/>
              <a:ext cx="7337261" cy="523220"/>
            </a:xfrm>
            <a:prstGeom prst="rect">
              <a:avLst/>
            </a:prstGeom>
            <a:noFill/>
          </p:spPr>
          <p:txBody>
            <a:bodyPr wrap="square">
              <a:spAutoFit/>
            </a:bodyPr>
            <a:lstStyle/>
            <a:p>
              <a:r>
                <a:rPr lang="zh-CN" altLang="en-US" sz="2800" b="1" dirty="0">
                  <a:solidFill>
                    <a:srgbClr val="C00000"/>
                  </a:solidFill>
                  <a:effectLst/>
                  <a:latin typeface="微软雅黑" panose="020B0503020204020204" pitchFamily="34" charset="-122"/>
                  <a:ea typeface="微软雅黑" panose="020B0503020204020204" pitchFamily="34" charset="-122"/>
                  <a:cs typeface="+mn-ea"/>
                  <a:sym typeface="+mn-lt"/>
                </a:rPr>
                <a:t>准确领会铸牢中华民族共同体意识的丰富内涵</a:t>
              </a:r>
              <a:endParaRPr lang="zh-CN" altLang="en-US" sz="2800" b="1" kern="100" dirty="0">
                <a:solidFill>
                  <a:srgbClr val="C00000"/>
                </a:solidFill>
                <a:effectLst/>
                <a:latin typeface="微软雅黑" panose="020B0503020204020204" pitchFamily="34" charset="-122"/>
                <a:ea typeface="微软雅黑" panose="020B0503020204020204" pitchFamily="34" charset="-122"/>
                <a:cs typeface="+mn-ea"/>
                <a:sym typeface="+mn-lt"/>
              </a:endParaRPr>
            </a:p>
          </p:txBody>
        </p:sp>
      </p:grpSp>
      <p:grpSp>
        <p:nvGrpSpPr>
          <p:cNvPr id="19" name="组合 18"/>
          <p:cNvGrpSpPr/>
          <p:nvPr/>
        </p:nvGrpSpPr>
        <p:grpSpPr>
          <a:xfrm>
            <a:off x="2071327" y="5125834"/>
            <a:ext cx="8901473" cy="1067785"/>
            <a:chOff x="4375975" y="1210396"/>
            <a:chExt cx="8901473" cy="1067785"/>
          </a:xfrm>
        </p:grpSpPr>
        <p:sp>
          <p:nvSpPr>
            <p:cNvPr id="20" name="任意多边形: 形状 20"/>
            <p:cNvSpPr/>
            <p:nvPr/>
          </p:nvSpPr>
          <p:spPr>
            <a:xfrm flipV="1">
              <a:off x="5092074" y="1210396"/>
              <a:ext cx="400359" cy="882067"/>
            </a:xfrm>
            <a:custGeom>
              <a:avLst/>
              <a:gdLst>
                <a:gd name="connsiteX0" fmla="*/ 0 w 434485"/>
                <a:gd name="connsiteY0" fmla="*/ 1142770 h 1142770"/>
                <a:gd name="connsiteX1" fmla="*/ 434485 w 434485"/>
                <a:gd name="connsiteY1" fmla="*/ 1142770 h 1142770"/>
                <a:gd name="connsiteX2" fmla="*/ 434485 w 434485"/>
                <a:gd name="connsiteY2" fmla="*/ 0 h 1142770"/>
                <a:gd name="connsiteX3" fmla="*/ 430573 w 434485"/>
                <a:gd name="connsiteY3" fmla="*/ 0 h 1142770"/>
                <a:gd name="connsiteX4" fmla="*/ 0 w 434485"/>
                <a:gd name="connsiteY4" fmla="*/ 1142770 h 1142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485" h="1142770">
                  <a:moveTo>
                    <a:pt x="0" y="1142770"/>
                  </a:moveTo>
                  <a:lnTo>
                    <a:pt x="434485" y="1142770"/>
                  </a:lnTo>
                  <a:lnTo>
                    <a:pt x="434485" y="0"/>
                  </a:lnTo>
                  <a:lnTo>
                    <a:pt x="430573" y="0"/>
                  </a:lnTo>
                  <a:lnTo>
                    <a:pt x="0" y="1142770"/>
                  </a:lnTo>
                  <a:close/>
                </a:path>
              </a:pathLst>
            </a:custGeom>
            <a:solidFill>
              <a:srgbClr val="64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1" name="矩形: 圆角 2"/>
            <p:cNvSpPr/>
            <p:nvPr/>
          </p:nvSpPr>
          <p:spPr>
            <a:xfrm>
              <a:off x="4531359" y="1398905"/>
              <a:ext cx="8746089" cy="879276"/>
            </a:xfrm>
            <a:prstGeom prst="roundRect">
              <a:avLst>
                <a:gd name="adj" fmla="val 18768"/>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34" name="任意多边形: 形状 21"/>
            <p:cNvSpPr/>
            <p:nvPr/>
          </p:nvSpPr>
          <p:spPr>
            <a:xfrm>
              <a:off x="4375975" y="1211031"/>
              <a:ext cx="1104266" cy="1067150"/>
            </a:xfrm>
            <a:custGeom>
              <a:avLst/>
              <a:gdLst>
                <a:gd name="connsiteX0" fmla="*/ 151606 w 1287462"/>
                <a:gd name="connsiteY0" fmla="*/ 0 h 1028400"/>
                <a:gd name="connsiteX1" fmla="*/ 1287462 w 1287462"/>
                <a:gd name="connsiteY1" fmla="*/ 0 h 1028400"/>
                <a:gd name="connsiteX2" fmla="*/ 824887 w 1287462"/>
                <a:gd name="connsiteY2" fmla="*/ 1028400 h 1028400"/>
                <a:gd name="connsiteX3" fmla="*/ 151606 w 1287462"/>
                <a:gd name="connsiteY3" fmla="*/ 1028400 h 1028400"/>
                <a:gd name="connsiteX4" fmla="*/ 0 w 1287462"/>
                <a:gd name="connsiteY4" fmla="*/ 876794 h 1028400"/>
                <a:gd name="connsiteX5" fmla="*/ 0 w 1287462"/>
                <a:gd name="connsiteY5" fmla="*/ 151606 h 1028400"/>
                <a:gd name="connsiteX6" fmla="*/ 151606 w 1287462"/>
                <a:gd name="connsiteY6" fmla="*/ 0 h 102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7462" h="1028400">
                  <a:moveTo>
                    <a:pt x="151606" y="0"/>
                  </a:moveTo>
                  <a:lnTo>
                    <a:pt x="1287462" y="0"/>
                  </a:lnTo>
                  <a:lnTo>
                    <a:pt x="824887" y="1028400"/>
                  </a:lnTo>
                  <a:lnTo>
                    <a:pt x="151606" y="1028400"/>
                  </a:lnTo>
                  <a:cubicBezTo>
                    <a:pt x="67876" y="1028400"/>
                    <a:pt x="0" y="960524"/>
                    <a:pt x="0" y="876794"/>
                  </a:cubicBezTo>
                  <a:lnTo>
                    <a:pt x="0" y="151606"/>
                  </a:lnTo>
                  <a:cubicBezTo>
                    <a:pt x="0" y="67876"/>
                    <a:pt x="67876" y="0"/>
                    <a:pt x="151606" y="0"/>
                  </a:cubicBez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35" name="文本框 34"/>
            <p:cNvSpPr txBox="1"/>
            <p:nvPr/>
          </p:nvSpPr>
          <p:spPr>
            <a:xfrm>
              <a:off x="4426019" y="1482996"/>
              <a:ext cx="691571" cy="584775"/>
            </a:xfrm>
            <a:prstGeom prst="rect">
              <a:avLst/>
            </a:prstGeom>
            <a:noFill/>
          </p:spPr>
          <p:txBody>
            <a:bodyPr vert="horz" wrap="square" rtlCol="0">
              <a:spAutoFit/>
            </a:bodyPr>
            <a:lstStyle/>
            <a:p>
              <a:pPr algn="ctr"/>
              <a:r>
                <a:rPr lang="en-US" altLang="zh-CN" sz="3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04</a:t>
              </a:r>
              <a:endParaRPr lang="en-US" altLang="zh-CN" sz="3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sp>
          <p:nvSpPr>
            <p:cNvPr id="36" name="文本框 35"/>
            <p:cNvSpPr txBox="1"/>
            <p:nvPr/>
          </p:nvSpPr>
          <p:spPr>
            <a:xfrm>
              <a:off x="5480241" y="1590040"/>
              <a:ext cx="7337261" cy="523220"/>
            </a:xfrm>
            <a:prstGeom prst="rect">
              <a:avLst/>
            </a:prstGeom>
            <a:noFill/>
          </p:spPr>
          <p:txBody>
            <a:bodyPr wrap="square">
              <a:spAutoFit/>
            </a:bodyPr>
            <a:lstStyle/>
            <a:p>
              <a:r>
                <a:rPr lang="zh-CN" altLang="en-US" sz="2800" b="1" dirty="0">
                  <a:solidFill>
                    <a:srgbClr val="C00000"/>
                  </a:solidFill>
                  <a:effectLst/>
                  <a:latin typeface="微软雅黑" panose="020B0503020204020204" pitchFamily="34" charset="-122"/>
                  <a:ea typeface="微软雅黑" panose="020B0503020204020204" pitchFamily="34" charset="-122"/>
                  <a:cs typeface="+mn-ea"/>
                  <a:sym typeface="+mn-lt"/>
                </a:rPr>
                <a:t>牢牢把握铸牢中华民族共同体意识的实践途径</a:t>
              </a:r>
              <a:endParaRPr lang="zh-CN" altLang="en-US" sz="2800" b="1" kern="100" dirty="0">
                <a:solidFill>
                  <a:srgbClr val="C00000"/>
                </a:solidFill>
                <a:effectLst/>
                <a:latin typeface="微软雅黑" panose="020B0503020204020204" pitchFamily="34" charset="-122"/>
                <a:ea typeface="微软雅黑" panose="020B0503020204020204" pitchFamily="34" charset="-122"/>
                <a:cs typeface="+mn-ea"/>
                <a:sym typeface="+mn-lt"/>
              </a:endParaRPr>
            </a:p>
          </p:txBody>
        </p:sp>
      </p:grpSp>
      <p:grpSp>
        <p:nvGrpSpPr>
          <p:cNvPr id="15" name="组合 14"/>
          <p:cNvGrpSpPr/>
          <p:nvPr/>
        </p:nvGrpSpPr>
        <p:grpSpPr>
          <a:xfrm>
            <a:off x="2071327" y="1496728"/>
            <a:ext cx="8901473" cy="1067785"/>
            <a:chOff x="4375975" y="1210396"/>
            <a:chExt cx="8901473" cy="1067785"/>
          </a:xfrm>
        </p:grpSpPr>
        <p:sp>
          <p:nvSpPr>
            <p:cNvPr id="18" name="任意多边形: 形状 20"/>
            <p:cNvSpPr/>
            <p:nvPr/>
          </p:nvSpPr>
          <p:spPr>
            <a:xfrm flipV="1">
              <a:off x="5092074" y="1210396"/>
              <a:ext cx="400359" cy="882067"/>
            </a:xfrm>
            <a:custGeom>
              <a:avLst/>
              <a:gdLst>
                <a:gd name="connsiteX0" fmla="*/ 0 w 434485"/>
                <a:gd name="connsiteY0" fmla="*/ 1142770 h 1142770"/>
                <a:gd name="connsiteX1" fmla="*/ 434485 w 434485"/>
                <a:gd name="connsiteY1" fmla="*/ 1142770 h 1142770"/>
                <a:gd name="connsiteX2" fmla="*/ 434485 w 434485"/>
                <a:gd name="connsiteY2" fmla="*/ 0 h 1142770"/>
                <a:gd name="connsiteX3" fmla="*/ 430573 w 434485"/>
                <a:gd name="connsiteY3" fmla="*/ 0 h 1142770"/>
                <a:gd name="connsiteX4" fmla="*/ 0 w 434485"/>
                <a:gd name="connsiteY4" fmla="*/ 1142770 h 1142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485" h="1142770">
                  <a:moveTo>
                    <a:pt x="0" y="1142770"/>
                  </a:moveTo>
                  <a:lnTo>
                    <a:pt x="434485" y="1142770"/>
                  </a:lnTo>
                  <a:lnTo>
                    <a:pt x="434485" y="0"/>
                  </a:lnTo>
                  <a:lnTo>
                    <a:pt x="430573" y="0"/>
                  </a:lnTo>
                  <a:lnTo>
                    <a:pt x="0" y="1142770"/>
                  </a:lnTo>
                  <a:close/>
                </a:path>
              </a:pathLst>
            </a:custGeom>
            <a:solidFill>
              <a:srgbClr val="64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2" name="矩形: 圆角 2"/>
            <p:cNvSpPr/>
            <p:nvPr/>
          </p:nvSpPr>
          <p:spPr>
            <a:xfrm>
              <a:off x="4531359" y="1398905"/>
              <a:ext cx="8746089" cy="879276"/>
            </a:xfrm>
            <a:prstGeom prst="roundRect">
              <a:avLst>
                <a:gd name="adj" fmla="val 18768"/>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33" name="任意多边形: 形状 21"/>
            <p:cNvSpPr/>
            <p:nvPr/>
          </p:nvSpPr>
          <p:spPr>
            <a:xfrm>
              <a:off x="4375975" y="1211031"/>
              <a:ext cx="1104266" cy="1067150"/>
            </a:xfrm>
            <a:custGeom>
              <a:avLst/>
              <a:gdLst>
                <a:gd name="connsiteX0" fmla="*/ 151606 w 1287462"/>
                <a:gd name="connsiteY0" fmla="*/ 0 h 1028400"/>
                <a:gd name="connsiteX1" fmla="*/ 1287462 w 1287462"/>
                <a:gd name="connsiteY1" fmla="*/ 0 h 1028400"/>
                <a:gd name="connsiteX2" fmla="*/ 824887 w 1287462"/>
                <a:gd name="connsiteY2" fmla="*/ 1028400 h 1028400"/>
                <a:gd name="connsiteX3" fmla="*/ 151606 w 1287462"/>
                <a:gd name="connsiteY3" fmla="*/ 1028400 h 1028400"/>
                <a:gd name="connsiteX4" fmla="*/ 0 w 1287462"/>
                <a:gd name="connsiteY4" fmla="*/ 876794 h 1028400"/>
                <a:gd name="connsiteX5" fmla="*/ 0 w 1287462"/>
                <a:gd name="connsiteY5" fmla="*/ 151606 h 1028400"/>
                <a:gd name="connsiteX6" fmla="*/ 151606 w 1287462"/>
                <a:gd name="connsiteY6" fmla="*/ 0 h 102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7462" h="1028400">
                  <a:moveTo>
                    <a:pt x="151606" y="0"/>
                  </a:moveTo>
                  <a:lnTo>
                    <a:pt x="1287462" y="0"/>
                  </a:lnTo>
                  <a:lnTo>
                    <a:pt x="824887" y="1028400"/>
                  </a:lnTo>
                  <a:lnTo>
                    <a:pt x="151606" y="1028400"/>
                  </a:lnTo>
                  <a:cubicBezTo>
                    <a:pt x="67876" y="1028400"/>
                    <a:pt x="0" y="960524"/>
                    <a:pt x="0" y="876794"/>
                  </a:cubicBezTo>
                  <a:lnTo>
                    <a:pt x="0" y="151606"/>
                  </a:lnTo>
                  <a:cubicBezTo>
                    <a:pt x="0" y="67876"/>
                    <a:pt x="67876" y="0"/>
                    <a:pt x="151606" y="0"/>
                  </a:cubicBez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37" name="文本框 36"/>
            <p:cNvSpPr txBox="1"/>
            <p:nvPr/>
          </p:nvSpPr>
          <p:spPr>
            <a:xfrm>
              <a:off x="4426019" y="1482996"/>
              <a:ext cx="691571" cy="584775"/>
            </a:xfrm>
            <a:prstGeom prst="rect">
              <a:avLst/>
            </a:prstGeom>
            <a:noFill/>
          </p:spPr>
          <p:txBody>
            <a:bodyPr vert="horz" wrap="square" rtlCol="0">
              <a:spAutoFit/>
            </a:bodyPr>
            <a:lstStyle/>
            <a:p>
              <a:pPr algn="ctr"/>
              <a:r>
                <a:rPr lang="en-US" altLang="zh-CN" sz="3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01</a:t>
              </a:r>
              <a:endParaRPr lang="en-US" altLang="zh-CN" sz="32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sp>
          <p:nvSpPr>
            <p:cNvPr id="38" name="文本框 37"/>
            <p:cNvSpPr txBox="1"/>
            <p:nvPr/>
          </p:nvSpPr>
          <p:spPr>
            <a:xfrm>
              <a:off x="5480241" y="1590040"/>
              <a:ext cx="7663857" cy="523220"/>
            </a:xfrm>
            <a:prstGeom prst="rect">
              <a:avLst/>
            </a:prstGeom>
            <a:noFill/>
          </p:spPr>
          <p:txBody>
            <a:bodyPr wrap="square">
              <a:spAutoFit/>
            </a:bodyPr>
            <a:lstStyle/>
            <a:p>
              <a:r>
                <a:rPr lang="zh-CN" altLang="en-US" sz="2800" b="1" dirty="0">
                  <a:solidFill>
                    <a:srgbClr val="C00000"/>
                  </a:solidFill>
                  <a:effectLst/>
                  <a:latin typeface="微软雅黑" panose="020B0503020204020204" pitchFamily="34" charset="-122"/>
                  <a:ea typeface="微软雅黑" panose="020B0503020204020204" pitchFamily="34" charset="-122"/>
                  <a:cs typeface="+mn-ea"/>
                  <a:sym typeface="+mn-lt"/>
                </a:rPr>
                <a:t>回顾铸牢中华民族共同体意识的提出与发展</a:t>
              </a:r>
              <a:endParaRPr lang="zh-CN" altLang="en-US" sz="2800" b="1" kern="100" dirty="0">
                <a:solidFill>
                  <a:srgbClr val="C00000"/>
                </a:solidFill>
                <a:effectLst/>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0" y="0"/>
            <a:ext cx="12191999" cy="6858000"/>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0" y="3071568"/>
            <a:ext cx="12192000" cy="3786431"/>
          </a:xfrm>
          <a:prstGeom prst="rect">
            <a:avLst/>
          </a:prstGeom>
        </p:spPr>
      </p:pic>
      <p:sp>
        <p:nvSpPr>
          <p:cNvPr id="8" name="MH_Number_1">
            <a:hlinkClick r:id="" action="ppaction://noaction"/>
          </p:cNvPr>
          <p:cNvSpPr/>
          <p:nvPr>
            <p:custDataLst>
              <p:tags r:id="rId3"/>
            </p:custDataLst>
          </p:nvPr>
        </p:nvSpPr>
        <p:spPr>
          <a:xfrm>
            <a:off x="5285493" y="652850"/>
            <a:ext cx="1619426" cy="1440161"/>
          </a:xfrm>
          <a:custGeom>
            <a:avLst/>
            <a:gdLst>
              <a:gd name="connsiteX0" fmla="*/ 526212 w 637677"/>
              <a:gd name="connsiteY0" fmla="*/ 172430 h 540060"/>
              <a:gd name="connsiteX1" fmla="*/ 541643 w 637677"/>
              <a:gd name="connsiteY1" fmla="*/ 172430 h 540060"/>
              <a:gd name="connsiteX2" fmla="*/ 637677 w 637677"/>
              <a:gd name="connsiteY2" fmla="*/ 270030 h 540060"/>
              <a:gd name="connsiteX3" fmla="*/ 541643 w 637677"/>
              <a:gd name="connsiteY3" fmla="*/ 367630 h 540060"/>
              <a:gd name="connsiteX4" fmla="*/ 526212 w 637677"/>
              <a:gd name="connsiteY4" fmla="*/ 367630 h 540060"/>
              <a:gd name="connsiteX5" fmla="*/ 622246 w 637677"/>
              <a:gd name="connsiteY5" fmla="*/ 270030 h 540060"/>
              <a:gd name="connsiteX6" fmla="*/ 96034 w 637677"/>
              <a:gd name="connsiteY6" fmla="*/ 172430 h 540060"/>
              <a:gd name="connsiteX7" fmla="*/ 111465 w 637677"/>
              <a:gd name="connsiteY7" fmla="*/ 172430 h 540060"/>
              <a:gd name="connsiteX8" fmla="*/ 15431 w 637677"/>
              <a:gd name="connsiteY8" fmla="*/ 270030 h 540060"/>
              <a:gd name="connsiteX9" fmla="*/ 111465 w 637677"/>
              <a:gd name="connsiteY9" fmla="*/ 367630 h 540060"/>
              <a:gd name="connsiteX10" fmla="*/ 96034 w 637677"/>
              <a:gd name="connsiteY10" fmla="*/ 367630 h 540060"/>
              <a:gd name="connsiteX11" fmla="*/ 0 w 637677"/>
              <a:gd name="connsiteY11" fmla="*/ 270030 h 540060"/>
              <a:gd name="connsiteX12" fmla="*/ 318838 w 637677"/>
              <a:gd name="connsiteY12" fmla="*/ 0 h 540060"/>
              <a:gd name="connsiteX13" fmla="*/ 588868 w 637677"/>
              <a:gd name="connsiteY13" fmla="*/ 270030 h 540060"/>
              <a:gd name="connsiteX14" fmla="*/ 318838 w 637677"/>
              <a:gd name="connsiteY14" fmla="*/ 540060 h 540060"/>
              <a:gd name="connsiteX15" fmla="*/ 48808 w 637677"/>
              <a:gd name="connsiteY15" fmla="*/ 270030 h 54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7677" h="540060">
                <a:moveTo>
                  <a:pt x="526212" y="172430"/>
                </a:moveTo>
                <a:lnTo>
                  <a:pt x="541643" y="172430"/>
                </a:lnTo>
                <a:lnTo>
                  <a:pt x="637677" y="270030"/>
                </a:lnTo>
                <a:lnTo>
                  <a:pt x="541643" y="367630"/>
                </a:lnTo>
                <a:lnTo>
                  <a:pt x="526212" y="367630"/>
                </a:lnTo>
                <a:lnTo>
                  <a:pt x="622246" y="270030"/>
                </a:lnTo>
                <a:close/>
                <a:moveTo>
                  <a:pt x="96034" y="172430"/>
                </a:moveTo>
                <a:lnTo>
                  <a:pt x="111465" y="172430"/>
                </a:lnTo>
                <a:lnTo>
                  <a:pt x="15431" y="270030"/>
                </a:lnTo>
                <a:lnTo>
                  <a:pt x="111465" y="367630"/>
                </a:lnTo>
                <a:lnTo>
                  <a:pt x="96034" y="367630"/>
                </a:lnTo>
                <a:lnTo>
                  <a:pt x="0" y="270030"/>
                </a:lnTo>
                <a:close/>
                <a:moveTo>
                  <a:pt x="318838" y="0"/>
                </a:moveTo>
                <a:lnTo>
                  <a:pt x="588868" y="270030"/>
                </a:lnTo>
                <a:lnTo>
                  <a:pt x="318838" y="540060"/>
                </a:lnTo>
                <a:lnTo>
                  <a:pt x="48808" y="27003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6000" b="1" dirty="0">
                <a:solidFill>
                  <a:srgbClr val="F3D991"/>
                </a:solidFill>
                <a:latin typeface="Impact" panose="020B0806030902050204" pitchFamily="34" charset="0"/>
                <a:ea typeface="思源黑体 CN Heavy" panose="020B0A00000000000000" pitchFamily="34" charset="-122"/>
                <a:cs typeface="Times New Roman" panose="02020603050405020304" pitchFamily="18" charset="0"/>
              </a:rPr>
              <a:t>1</a:t>
            </a:r>
            <a:endParaRPr lang="en-US" altLang="zh-CN" sz="6000" b="1" dirty="0">
              <a:solidFill>
                <a:srgbClr val="F3D991"/>
              </a:solidFill>
              <a:latin typeface="Impact" panose="020B0806030902050204" pitchFamily="34" charset="0"/>
              <a:ea typeface="思源黑体 CN Heavy" panose="020B0A00000000000000" pitchFamily="34" charset="-122"/>
              <a:cs typeface="Times New Roman" panose="02020603050405020304" pitchFamily="18" charset="0"/>
            </a:endParaRPr>
          </a:p>
        </p:txBody>
      </p:sp>
      <p:pic>
        <p:nvPicPr>
          <p:cNvPr id="9" name="图片 8"/>
          <p:cNvPicPr>
            <a:picLocks noChangeAspect="1"/>
          </p:cNvPicPr>
          <p:nvPr/>
        </p:nvPicPr>
        <p:blipFill>
          <a:blip r:embed="rId4">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765238" y="2324510"/>
            <a:ext cx="6659937" cy="470748"/>
          </a:xfrm>
          <a:prstGeom prst="rect">
            <a:avLst/>
          </a:prstGeom>
        </p:spPr>
      </p:pic>
      <p:sp>
        <p:nvSpPr>
          <p:cNvPr id="3" name="文本框 2"/>
          <p:cNvSpPr txBox="1"/>
          <p:nvPr/>
        </p:nvSpPr>
        <p:spPr>
          <a:xfrm>
            <a:off x="1641673" y="3071569"/>
            <a:ext cx="9187130" cy="1754326"/>
          </a:xfrm>
          <a:prstGeom prst="rect">
            <a:avLst/>
          </a:prstGeom>
          <a:noFill/>
        </p:spPr>
        <p:txBody>
          <a:bodyPr wrap="none" rtlCol="0">
            <a:spAutoFit/>
          </a:bodyPr>
          <a:lstStyle/>
          <a:p>
            <a:pPr algn="ctr"/>
            <a:r>
              <a:rPr lang="zh-CN" altLang="en-US" sz="5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sym typeface="Arial" panose="020B0604020202020204" pitchFamily="34" charset="0"/>
              </a:rPr>
              <a:t>回顾铸牢中华民族共同体意识</a:t>
            </a:r>
            <a:endParaRPr lang="en-US" altLang="zh-CN" sz="5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sym typeface="Arial" panose="020B0604020202020204" pitchFamily="34" charset="0"/>
            </a:endParaRPr>
          </a:p>
          <a:p>
            <a:pPr algn="ctr"/>
            <a:r>
              <a:rPr lang="zh-CN" altLang="en-US" sz="5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sym typeface="Arial" panose="020B0604020202020204" pitchFamily="34" charset="0"/>
              </a:rPr>
              <a:t>的提出与发展</a:t>
            </a:r>
            <a:endParaRPr lang="zh-CN" altLang="en-US" sz="5400" b="1" dirty="0">
              <a:gradFill>
                <a:gsLst>
                  <a:gs pos="10000">
                    <a:srgbClr val="C00000"/>
                  </a:gs>
                  <a:gs pos="70000">
                    <a:srgbClr val="FF0000"/>
                  </a:gs>
                </a:gsLst>
                <a:lin ang="5400000" scaled="1"/>
              </a:gra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9190038" y="232853"/>
            <a:ext cx="3000374" cy="111174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36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16" presetClass="entr" presetSubtype="21"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500"/>
                                        <p:tgtEl>
                                          <p:spTgt spid="9"/>
                                        </p:tgtEl>
                                      </p:cBhvr>
                                    </p:animEffect>
                                  </p:childTnLst>
                                </p:cTn>
                              </p:par>
                            </p:childTnLst>
                          </p:cTn>
                        </p:par>
                        <p:par>
                          <p:cTn id="15" fill="hold">
                            <p:stCondLst>
                              <p:cond delay="1500"/>
                            </p:stCondLst>
                            <p:childTnLst>
                              <p:par>
                                <p:cTn id="16" presetID="49" presetClass="entr" presetSubtype="0" decel="100000"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 calcmode="lin" valueType="num">
                                      <p:cBhvr>
                                        <p:cTn id="20" dur="500" fill="hold"/>
                                        <p:tgtEl>
                                          <p:spTgt spid="3"/>
                                        </p:tgtEl>
                                        <p:attrNameLst>
                                          <p:attrName>style.rotation</p:attrName>
                                        </p:attrNameLst>
                                      </p:cBhvr>
                                      <p:tavLst>
                                        <p:tav tm="0">
                                          <p:val>
                                            <p:fltVal val="360"/>
                                          </p:val>
                                        </p:tav>
                                        <p:tav tm="100000">
                                          <p:val>
                                            <p:fltVal val="0"/>
                                          </p:val>
                                        </p:tav>
                                      </p:tavLst>
                                    </p:anim>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990725" y="389780"/>
            <a:ext cx="8966200" cy="553998"/>
          </a:xfrm>
          <a:prstGeom prst="rect">
            <a:avLst/>
          </a:prstGeom>
          <a:noFill/>
        </p:spPr>
        <p:txBody>
          <a:bodyPr wrap="square" rtlCol="0">
            <a:spAutoFit/>
          </a:bodyPr>
          <a:lstStyle>
            <a:defPPr>
              <a:defRPr lang="zh-CN"/>
            </a:defPPr>
            <a:lvl1pPr algn="ctr">
              <a:defRPr sz="3000" b="1" spc="10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defRPr>
            </a:lvl1pPr>
          </a:lstStyle>
          <a:p>
            <a:r>
              <a:rPr lang="zh-CN" altLang="en-US" dirty="0"/>
              <a:t>一、回顾铸牢中华民族共同体意识的提出与发展</a:t>
            </a:r>
            <a:endParaRPr lang="zh-CN" altLang="en-US" dirty="0"/>
          </a:p>
        </p:txBody>
      </p:sp>
      <p:sp>
        <p:nvSpPr>
          <p:cNvPr id="57" name="矩形 56"/>
          <p:cNvSpPr/>
          <p:nvPr/>
        </p:nvSpPr>
        <p:spPr>
          <a:xfrm flipV="1">
            <a:off x="497743" y="2454471"/>
            <a:ext cx="11198957" cy="2697942"/>
          </a:xfrm>
          <a:prstGeom prst="rect">
            <a:avLst/>
          </a:prstGeom>
          <a:gradFill>
            <a:gsLst>
              <a:gs pos="100000">
                <a:schemeClr val="bg1"/>
              </a:gs>
              <a:gs pos="0">
                <a:srgbClr val="FFF3D7">
                  <a:alpha val="0"/>
                </a:srgbClr>
              </a:gs>
              <a:gs pos="55000">
                <a:srgbClr val="FFF3D7"/>
              </a:gs>
            </a:gsLst>
            <a:lin ang="5400000" scaled="1"/>
          </a:gradFill>
          <a:ln w="19050">
            <a:gradFill>
              <a:gsLst>
                <a:gs pos="0">
                  <a:srgbClr val="E74134">
                    <a:alpha val="0"/>
                  </a:srgbClr>
                </a:gs>
                <a:gs pos="100000">
                  <a:srgbClr val="E74134"/>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ndParaRPr>
          </a:p>
        </p:txBody>
      </p:sp>
      <p:sp>
        <p:nvSpPr>
          <p:cNvPr id="58" name="箭头: 五边形 57"/>
          <p:cNvSpPr/>
          <p:nvPr/>
        </p:nvSpPr>
        <p:spPr>
          <a:xfrm>
            <a:off x="834454" y="2330035"/>
            <a:ext cx="1925415" cy="239586"/>
          </a:xfrm>
          <a:prstGeom prst="homePlate">
            <a:avLst/>
          </a:prstGeom>
          <a:solidFill>
            <a:srgbClr val="E7413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rPr>
              <a:t> </a:t>
            </a:r>
            <a:endParaRPr lang="zh-CN" altLang="en-US" dirty="0">
              <a:latin typeface="微软雅黑" panose="020B0503020204020204" pitchFamily="34" charset="-122"/>
            </a:endParaRPr>
          </a:p>
        </p:txBody>
      </p:sp>
      <p:sp>
        <p:nvSpPr>
          <p:cNvPr id="59" name="文本框 58"/>
          <p:cNvSpPr txBox="1"/>
          <p:nvPr>
            <p:custDataLst>
              <p:tags r:id="rId1"/>
            </p:custDataLst>
          </p:nvPr>
        </p:nvSpPr>
        <p:spPr>
          <a:xfrm>
            <a:off x="834454" y="2641351"/>
            <a:ext cx="7894386" cy="3692806"/>
          </a:xfrm>
          <a:prstGeom prst="rect">
            <a:avLst/>
          </a:prstGeom>
          <a:noFill/>
        </p:spPr>
        <p:txBody>
          <a:bodyPr wrap="square" rtlCol="0">
            <a:spAutoFit/>
          </a:bodyPr>
          <a:lstStyle>
            <a:defPPr>
              <a:defRPr lang="en-US"/>
            </a:defPPr>
            <a:lvl1pPr indent="457200" algn="just" defTabSz="457200">
              <a:lnSpc>
                <a:spcPct val="200000"/>
              </a:lnSpc>
              <a:defRPr sz="3200"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vl2pPr defTabSz="457200"/>
            <a:lvl3pPr defTabSz="457200"/>
            <a:lvl4pPr defTabSz="457200"/>
            <a:lvl5pPr defTabSz="457200"/>
            <a:lvl6pPr defTabSz="457200"/>
            <a:lvl7pPr defTabSz="457200"/>
            <a:lvl8pPr defTabSz="457200"/>
            <a:lvl9pPr defTabSz="457200"/>
          </a:lstStyle>
          <a:p>
            <a:r>
              <a:rPr lang="zh-CN" altLang="en-US" sz="2000" dirty="0">
                <a:sym typeface="HarmonyOS Sans SC" panose="00000500000000000000" pitchFamily="2" charset="-122"/>
              </a:rPr>
              <a:t> 党的十八大以来，习近平总书记从我国是统一的多民族国家的基本国情出发，科学回答了新时代民族工作举什么旗、走什么路等重大问题，创造性地提出“</a:t>
            </a:r>
            <a:r>
              <a:rPr lang="zh-CN" altLang="en-US" sz="2000" b="1" dirty="0">
                <a:sym typeface="HarmonyOS Sans SC" panose="00000500000000000000" pitchFamily="2" charset="-122"/>
              </a:rPr>
              <a:t>铸牢中华民族共同体意识</a:t>
            </a:r>
            <a:r>
              <a:rPr lang="zh-CN" altLang="en-US" sz="2000" dirty="0">
                <a:sym typeface="HarmonyOS Sans SC" panose="00000500000000000000" pitchFamily="2" charset="-122"/>
              </a:rPr>
              <a:t>”的民族工作重大命题，为新时代民族工作指明了方向。党的十九大把“铸牢中华民族共同体意识”写入党章，成为全党全国各族人民实现中国梦新征程上的共同意志和根本遵循。</a:t>
            </a:r>
            <a:endParaRPr lang="zh-CN" altLang="en-US" sz="2000" dirty="0">
              <a:sym typeface="HarmonyOS Sans SC" panose="00000500000000000000" pitchFamily="2" charset="-122"/>
            </a:endParaRPr>
          </a:p>
        </p:txBody>
      </p:sp>
      <p:pic>
        <p:nvPicPr>
          <p:cNvPr id="61" name="图片 60"/>
          <p:cNvPicPr>
            <a:picLocks noChangeAspect="1"/>
          </p:cNvPicPr>
          <p:nvPr/>
        </p:nvPicPr>
        <p:blipFill rotWithShape="1">
          <a:blip r:embed="rId2" cstate="print">
            <a:extLst>
              <a:ext uri="{28A0092B-C50C-407E-A947-70E740481C1C}">
                <a14:useLocalDpi xmlns:a14="http://schemas.microsoft.com/office/drawing/2010/main" val="0"/>
              </a:ext>
            </a:extLst>
          </a:blip>
          <a:srcRect t="11453" r="38126"/>
          <a:stretch>
            <a:fillRect/>
          </a:stretch>
        </p:blipFill>
        <p:spPr>
          <a:xfrm>
            <a:off x="9130871" y="1893372"/>
            <a:ext cx="3077192" cy="4678592"/>
          </a:xfrm>
          <a:prstGeom prst="rect">
            <a:avLst/>
          </a:prstGeom>
        </p:spPr>
      </p:pic>
      <p:grpSp>
        <p:nvGrpSpPr>
          <p:cNvPr id="73" name="组合 72"/>
          <p:cNvGrpSpPr/>
          <p:nvPr/>
        </p:nvGrpSpPr>
        <p:grpSpPr>
          <a:xfrm>
            <a:off x="2171700" y="1467984"/>
            <a:ext cx="844412" cy="782803"/>
            <a:chOff x="-718574" y="2471579"/>
            <a:chExt cx="327978" cy="1492804"/>
          </a:xfrm>
        </p:grpSpPr>
        <p:sp>
          <p:nvSpPr>
            <p:cNvPr id="74" name="Rectangle 11"/>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a楷体" panose="02000500000000000000" pitchFamily="2" charset="-122"/>
                <a:sym typeface="Calibri" panose="020F0502020204030204" pitchFamily="34" charset="0"/>
              </a:endParaRPr>
            </a:p>
          </p:txBody>
        </p:sp>
        <p:sp>
          <p:nvSpPr>
            <p:cNvPr id="75" name="矩形 74"/>
            <p:cNvSpPr>
              <a:spLocks noChangeArrowheads="1"/>
            </p:cNvSpPr>
            <p:nvPr/>
          </p:nvSpPr>
          <p:spPr bwMode="auto">
            <a:xfrm>
              <a:off x="-690066" y="2556336"/>
              <a:ext cx="270959"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4000" b="1" dirty="0">
                  <a:gradFill>
                    <a:gsLst>
                      <a:gs pos="0">
                        <a:prstClr val="white"/>
                      </a:gs>
                      <a:gs pos="100000">
                        <a:srgbClr val="FFFF00"/>
                      </a:gs>
                    </a:gsLst>
                    <a:lin ang="5400000" scaled="1"/>
                  </a:gradFill>
                  <a:latin typeface="微软雅黑" panose="020B0503020204020204" pitchFamily="34" charset="-122"/>
                  <a:ea typeface="微软雅黑" panose="020B0503020204020204" pitchFamily="34" charset="-122"/>
                  <a:sym typeface="方正兰亭黑_GBK" panose="02000000000000000000" pitchFamily="2" charset="-122"/>
                </a:rPr>
                <a:t>中</a:t>
              </a:r>
              <a:endParaRPr kumimoji="0" 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endParaRPr>
            </a:p>
          </p:txBody>
        </p:sp>
      </p:grpSp>
      <p:grpSp>
        <p:nvGrpSpPr>
          <p:cNvPr id="76" name="组合 75"/>
          <p:cNvGrpSpPr/>
          <p:nvPr/>
        </p:nvGrpSpPr>
        <p:grpSpPr>
          <a:xfrm>
            <a:off x="3378774" y="1467983"/>
            <a:ext cx="844412" cy="782803"/>
            <a:chOff x="-718574" y="2471579"/>
            <a:chExt cx="327978" cy="1492804"/>
          </a:xfrm>
        </p:grpSpPr>
        <p:sp>
          <p:nvSpPr>
            <p:cNvPr id="77" name="Rectangle 11"/>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a楷体" panose="02000500000000000000" pitchFamily="2" charset="-122"/>
                <a:sym typeface="Calibri" panose="020F0502020204030204" pitchFamily="34" charset="0"/>
              </a:endParaRPr>
            </a:p>
          </p:txBody>
        </p:sp>
        <p:sp>
          <p:nvSpPr>
            <p:cNvPr id="78" name="矩形 38"/>
            <p:cNvSpPr>
              <a:spLocks noChangeArrowheads="1"/>
            </p:cNvSpPr>
            <p:nvPr/>
          </p:nvSpPr>
          <p:spPr bwMode="auto">
            <a:xfrm>
              <a:off x="-690065" y="2556336"/>
              <a:ext cx="270958"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rPr>
                <a:t>华</a:t>
              </a:r>
              <a:endParaRPr kumimoji="0" 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endParaRPr>
            </a:p>
          </p:txBody>
        </p:sp>
      </p:grpSp>
      <p:grpSp>
        <p:nvGrpSpPr>
          <p:cNvPr id="79" name="组合 78"/>
          <p:cNvGrpSpPr/>
          <p:nvPr/>
        </p:nvGrpSpPr>
        <p:grpSpPr>
          <a:xfrm>
            <a:off x="4585848" y="1474965"/>
            <a:ext cx="844412" cy="782803"/>
            <a:chOff x="-718574" y="2471579"/>
            <a:chExt cx="327978" cy="1492804"/>
          </a:xfrm>
        </p:grpSpPr>
        <p:sp>
          <p:nvSpPr>
            <p:cNvPr id="80" name="Rectangle 11"/>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a楷体" panose="02000500000000000000" pitchFamily="2" charset="-122"/>
                <a:sym typeface="Calibri" panose="020F0502020204030204" pitchFamily="34" charset="0"/>
              </a:endParaRPr>
            </a:p>
          </p:txBody>
        </p:sp>
        <p:sp>
          <p:nvSpPr>
            <p:cNvPr id="81" name="矩形 80"/>
            <p:cNvSpPr>
              <a:spLocks noChangeArrowheads="1"/>
            </p:cNvSpPr>
            <p:nvPr/>
          </p:nvSpPr>
          <p:spPr bwMode="auto">
            <a:xfrm>
              <a:off x="-690063" y="2556336"/>
              <a:ext cx="270959"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rPr>
                <a:t>民</a:t>
              </a:r>
              <a:endParaRPr kumimoji="0" 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endParaRPr>
            </a:p>
          </p:txBody>
        </p:sp>
      </p:grpSp>
      <p:grpSp>
        <p:nvGrpSpPr>
          <p:cNvPr id="82" name="组合 81"/>
          <p:cNvGrpSpPr/>
          <p:nvPr/>
        </p:nvGrpSpPr>
        <p:grpSpPr>
          <a:xfrm>
            <a:off x="5792922" y="1474965"/>
            <a:ext cx="844412" cy="782803"/>
            <a:chOff x="-718574" y="2471579"/>
            <a:chExt cx="327978" cy="1492804"/>
          </a:xfrm>
        </p:grpSpPr>
        <p:sp>
          <p:nvSpPr>
            <p:cNvPr id="83" name="Rectangle 11"/>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a楷体" panose="02000500000000000000" pitchFamily="2" charset="-122"/>
                <a:sym typeface="Calibri" panose="020F0502020204030204" pitchFamily="34" charset="0"/>
              </a:endParaRPr>
            </a:p>
          </p:txBody>
        </p:sp>
        <p:sp>
          <p:nvSpPr>
            <p:cNvPr id="84" name="矩形 38"/>
            <p:cNvSpPr>
              <a:spLocks noChangeArrowheads="1"/>
            </p:cNvSpPr>
            <p:nvPr/>
          </p:nvSpPr>
          <p:spPr bwMode="auto">
            <a:xfrm>
              <a:off x="-690065" y="2556336"/>
              <a:ext cx="270958"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rPr>
                <a:t>族</a:t>
              </a:r>
              <a:endParaRPr kumimoji="0" 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endParaRPr>
            </a:p>
          </p:txBody>
        </p:sp>
      </p:grpSp>
      <p:sp>
        <p:nvSpPr>
          <p:cNvPr id="85" name="图形 3"/>
          <p:cNvSpPr/>
          <p:nvPr/>
        </p:nvSpPr>
        <p:spPr>
          <a:xfrm>
            <a:off x="1366730" y="1456308"/>
            <a:ext cx="434367" cy="857745"/>
          </a:xfrm>
          <a:custGeom>
            <a:avLst/>
            <a:gdLst>
              <a:gd name="connsiteX0" fmla="*/ 204069 w 262699"/>
              <a:gd name="connsiteY0" fmla="*/ 57491 h 518751"/>
              <a:gd name="connsiteX1" fmla="*/ 192545 w 262699"/>
              <a:gd name="connsiteY1" fmla="*/ 60910 h 518751"/>
              <a:gd name="connsiteX2" fmla="*/ 181022 w 262699"/>
              <a:gd name="connsiteY2" fmla="*/ 62050 h 518751"/>
              <a:gd name="connsiteX3" fmla="*/ 162596 w 262699"/>
              <a:gd name="connsiteY3" fmla="*/ 59771 h 518751"/>
              <a:gd name="connsiteX4" fmla="*/ 160317 w 262699"/>
              <a:gd name="connsiteY4" fmla="*/ 57491 h 518751"/>
              <a:gd name="connsiteX5" fmla="*/ 161457 w 262699"/>
              <a:gd name="connsiteY5" fmla="*/ 54072 h 518751"/>
              <a:gd name="connsiteX6" fmla="*/ 171777 w 262699"/>
              <a:gd name="connsiteY6" fmla="*/ 37990 h 518751"/>
              <a:gd name="connsiteX7" fmla="*/ 182098 w 262699"/>
              <a:gd name="connsiteY7" fmla="*/ 31088 h 518751"/>
              <a:gd name="connsiteX8" fmla="*/ 194761 w 262699"/>
              <a:gd name="connsiteY8" fmla="*/ 25327 h 518751"/>
              <a:gd name="connsiteX9" fmla="*/ 240792 w 262699"/>
              <a:gd name="connsiteY9" fmla="*/ 29949 h 518751"/>
              <a:gd name="connsiteX10" fmla="*/ 243072 w 262699"/>
              <a:gd name="connsiteY10" fmla="*/ 32228 h 518751"/>
              <a:gd name="connsiteX11" fmla="*/ 241932 w 262699"/>
              <a:gd name="connsiteY11" fmla="*/ 35710 h 518751"/>
              <a:gd name="connsiteX12" fmla="*/ 204069 w 262699"/>
              <a:gd name="connsiteY12" fmla="*/ 57491 h 518751"/>
              <a:gd name="connsiteX13" fmla="*/ 204069 w 262699"/>
              <a:gd name="connsiteY13" fmla="*/ 57491 h 518751"/>
              <a:gd name="connsiteX14" fmla="*/ 192545 w 262699"/>
              <a:gd name="connsiteY14" fmla="*/ 79399 h 518751"/>
              <a:gd name="connsiteX15" fmla="*/ 178742 w 262699"/>
              <a:gd name="connsiteY15" fmla="*/ 70218 h 518751"/>
              <a:gd name="connsiteX16" fmla="*/ 162660 w 262699"/>
              <a:gd name="connsiteY16" fmla="*/ 67939 h 518751"/>
              <a:gd name="connsiteX17" fmla="*/ 145438 w 262699"/>
              <a:gd name="connsiteY17" fmla="*/ 73700 h 518751"/>
              <a:gd name="connsiteX18" fmla="*/ 128216 w 262699"/>
              <a:gd name="connsiteY18" fmla="*/ 87503 h 518751"/>
              <a:gd name="connsiteX19" fmla="*/ 147780 w 262699"/>
              <a:gd name="connsiteY19" fmla="*/ 90922 h 518751"/>
              <a:gd name="connsiteX20" fmla="*/ 161583 w 262699"/>
              <a:gd name="connsiteY20" fmla="*/ 97824 h 518751"/>
              <a:gd name="connsiteX21" fmla="*/ 176526 w 262699"/>
              <a:gd name="connsiteY21" fmla="*/ 100103 h 518751"/>
              <a:gd name="connsiteX22" fmla="*/ 186847 w 262699"/>
              <a:gd name="connsiteY22" fmla="*/ 97824 h 518751"/>
              <a:gd name="connsiteX23" fmla="*/ 192608 w 262699"/>
              <a:gd name="connsiteY23" fmla="*/ 95545 h 518751"/>
              <a:gd name="connsiteX24" fmla="*/ 198370 w 262699"/>
              <a:gd name="connsiteY24" fmla="*/ 92125 h 518751"/>
              <a:gd name="connsiteX25" fmla="*/ 206411 w 262699"/>
              <a:gd name="connsiteY25" fmla="*/ 88706 h 518751"/>
              <a:gd name="connsiteX26" fmla="*/ 192545 w 262699"/>
              <a:gd name="connsiteY26" fmla="*/ 79399 h 518751"/>
              <a:gd name="connsiteX27" fmla="*/ 169561 w 262699"/>
              <a:gd name="connsiteY27" fmla="*/ 18425 h 518751"/>
              <a:gd name="connsiteX28" fmla="*/ 177602 w 262699"/>
              <a:gd name="connsiteY28" fmla="*/ 0 h 518751"/>
              <a:gd name="connsiteX29" fmla="*/ 164939 w 262699"/>
              <a:gd name="connsiteY29" fmla="*/ 4622 h 518751"/>
              <a:gd name="connsiteX30" fmla="*/ 153416 w 262699"/>
              <a:gd name="connsiteY30" fmla="*/ 9244 h 518751"/>
              <a:gd name="connsiteX31" fmla="*/ 145374 w 262699"/>
              <a:gd name="connsiteY31" fmla="*/ 15006 h 518751"/>
              <a:gd name="connsiteX32" fmla="*/ 132711 w 262699"/>
              <a:gd name="connsiteY32" fmla="*/ 24187 h 518751"/>
              <a:gd name="connsiteX33" fmla="*/ 123530 w 262699"/>
              <a:gd name="connsiteY33" fmla="*/ 41409 h 518751"/>
              <a:gd name="connsiteX34" fmla="*/ 123530 w 262699"/>
              <a:gd name="connsiteY34" fmla="*/ 57491 h 518751"/>
              <a:gd name="connsiteX35" fmla="*/ 121251 w 262699"/>
              <a:gd name="connsiteY35" fmla="*/ 78196 h 518751"/>
              <a:gd name="connsiteX36" fmla="*/ 138473 w 262699"/>
              <a:gd name="connsiteY36" fmla="*/ 64393 h 518751"/>
              <a:gd name="connsiteX37" fmla="*/ 153416 w 262699"/>
              <a:gd name="connsiteY37" fmla="*/ 50590 h 518751"/>
              <a:gd name="connsiteX38" fmla="*/ 163736 w 262699"/>
              <a:gd name="connsiteY38" fmla="*/ 35647 h 518751"/>
              <a:gd name="connsiteX39" fmla="*/ 169561 w 262699"/>
              <a:gd name="connsiteY39" fmla="*/ 18425 h 518751"/>
              <a:gd name="connsiteX40" fmla="*/ 87946 w 262699"/>
              <a:gd name="connsiteY40" fmla="*/ 129989 h 518751"/>
              <a:gd name="connsiteX41" fmla="*/ 107511 w 262699"/>
              <a:gd name="connsiteY41" fmla="*/ 127709 h 518751"/>
              <a:gd name="connsiteX42" fmla="*/ 122454 w 262699"/>
              <a:gd name="connsiteY42" fmla="*/ 129989 h 518751"/>
              <a:gd name="connsiteX43" fmla="*/ 156961 w 262699"/>
              <a:gd name="connsiteY43" fmla="*/ 113906 h 518751"/>
              <a:gd name="connsiteX44" fmla="*/ 160380 w 262699"/>
              <a:gd name="connsiteY44" fmla="*/ 111627 h 518751"/>
              <a:gd name="connsiteX45" fmla="*/ 163800 w 262699"/>
              <a:gd name="connsiteY45" fmla="*/ 109347 h 518751"/>
              <a:gd name="connsiteX46" fmla="*/ 155758 w 262699"/>
              <a:gd name="connsiteY46" fmla="*/ 107068 h 518751"/>
              <a:gd name="connsiteX47" fmla="*/ 147717 w 262699"/>
              <a:gd name="connsiteY47" fmla="*/ 103649 h 518751"/>
              <a:gd name="connsiteX48" fmla="*/ 131635 w 262699"/>
              <a:gd name="connsiteY48" fmla="*/ 99027 h 518751"/>
              <a:gd name="connsiteX49" fmla="*/ 115552 w 262699"/>
              <a:gd name="connsiteY49" fmla="*/ 102446 h 518751"/>
              <a:gd name="connsiteX50" fmla="*/ 108651 w 262699"/>
              <a:gd name="connsiteY50" fmla="*/ 105865 h 518751"/>
              <a:gd name="connsiteX51" fmla="*/ 101749 w 262699"/>
              <a:gd name="connsiteY51" fmla="*/ 112767 h 518751"/>
              <a:gd name="connsiteX52" fmla="*/ 94848 w 262699"/>
              <a:gd name="connsiteY52" fmla="*/ 120808 h 518751"/>
              <a:gd name="connsiteX53" fmla="*/ 87946 w 262699"/>
              <a:gd name="connsiteY53" fmla="*/ 129989 h 518751"/>
              <a:gd name="connsiteX54" fmla="*/ 108651 w 262699"/>
              <a:gd name="connsiteY54" fmla="*/ 51793 h 518751"/>
              <a:gd name="connsiteX55" fmla="*/ 108651 w 262699"/>
              <a:gd name="connsiteY55" fmla="*/ 42549 h 518751"/>
              <a:gd name="connsiteX56" fmla="*/ 112070 w 262699"/>
              <a:gd name="connsiteY56" fmla="*/ 32228 h 518751"/>
              <a:gd name="connsiteX57" fmla="*/ 109791 w 262699"/>
              <a:gd name="connsiteY57" fmla="*/ 33368 h 518751"/>
              <a:gd name="connsiteX58" fmla="*/ 106372 w 262699"/>
              <a:gd name="connsiteY58" fmla="*/ 36787 h 518751"/>
              <a:gd name="connsiteX59" fmla="*/ 100610 w 262699"/>
              <a:gd name="connsiteY59" fmla="*/ 40206 h 518751"/>
              <a:gd name="connsiteX60" fmla="*/ 75283 w 262699"/>
              <a:gd name="connsiteY60" fmla="*/ 68952 h 518751"/>
              <a:gd name="connsiteX61" fmla="*/ 70661 w 262699"/>
              <a:gd name="connsiteY61" fmla="*/ 87377 h 518751"/>
              <a:gd name="connsiteX62" fmla="*/ 75283 w 262699"/>
              <a:gd name="connsiteY62" fmla="*/ 103459 h 518751"/>
              <a:gd name="connsiteX63" fmla="*/ 78702 w 262699"/>
              <a:gd name="connsiteY63" fmla="*/ 124164 h 518751"/>
              <a:gd name="connsiteX64" fmla="*/ 85604 w 262699"/>
              <a:gd name="connsiteY64" fmla="*/ 114983 h 518751"/>
              <a:gd name="connsiteX65" fmla="*/ 92505 w 262699"/>
              <a:gd name="connsiteY65" fmla="*/ 105802 h 518751"/>
              <a:gd name="connsiteX66" fmla="*/ 98267 w 262699"/>
              <a:gd name="connsiteY66" fmla="*/ 96621 h 518751"/>
              <a:gd name="connsiteX67" fmla="*/ 102889 w 262699"/>
              <a:gd name="connsiteY67" fmla="*/ 88580 h 518751"/>
              <a:gd name="connsiteX68" fmla="*/ 108651 w 262699"/>
              <a:gd name="connsiteY68" fmla="*/ 71358 h 518751"/>
              <a:gd name="connsiteX69" fmla="*/ 108651 w 262699"/>
              <a:gd name="connsiteY69" fmla="*/ 51793 h 518751"/>
              <a:gd name="connsiteX70" fmla="*/ 63760 w 262699"/>
              <a:gd name="connsiteY70" fmla="*/ 182858 h 518751"/>
              <a:gd name="connsiteX71" fmla="*/ 82185 w 262699"/>
              <a:gd name="connsiteY71" fmla="*/ 174817 h 518751"/>
              <a:gd name="connsiteX72" fmla="*/ 97127 w 262699"/>
              <a:gd name="connsiteY72" fmla="*/ 172537 h 518751"/>
              <a:gd name="connsiteX73" fmla="*/ 110930 w 262699"/>
              <a:gd name="connsiteY73" fmla="*/ 165636 h 518751"/>
              <a:gd name="connsiteX74" fmla="*/ 117832 w 262699"/>
              <a:gd name="connsiteY74" fmla="*/ 157595 h 518751"/>
              <a:gd name="connsiteX75" fmla="*/ 127013 w 262699"/>
              <a:gd name="connsiteY75" fmla="*/ 146071 h 518751"/>
              <a:gd name="connsiteX76" fmla="*/ 129292 w 262699"/>
              <a:gd name="connsiteY76" fmla="*/ 142589 h 518751"/>
              <a:gd name="connsiteX77" fmla="*/ 131571 w 262699"/>
              <a:gd name="connsiteY77" fmla="*/ 139170 h 518751"/>
              <a:gd name="connsiteX78" fmla="*/ 114349 w 262699"/>
              <a:gd name="connsiteY78" fmla="*/ 138030 h 518751"/>
              <a:gd name="connsiteX79" fmla="*/ 83324 w 262699"/>
              <a:gd name="connsiteY79" fmla="*/ 146071 h 518751"/>
              <a:gd name="connsiteX80" fmla="*/ 76423 w 262699"/>
              <a:gd name="connsiteY80" fmla="*/ 154112 h 518751"/>
              <a:gd name="connsiteX81" fmla="*/ 70661 w 262699"/>
              <a:gd name="connsiteY81" fmla="*/ 162153 h 518751"/>
              <a:gd name="connsiteX82" fmla="*/ 66039 w 262699"/>
              <a:gd name="connsiteY82" fmla="*/ 172474 h 518751"/>
              <a:gd name="connsiteX83" fmla="*/ 63760 w 262699"/>
              <a:gd name="connsiteY83" fmla="*/ 182858 h 518751"/>
              <a:gd name="connsiteX84" fmla="*/ 61480 w 262699"/>
              <a:gd name="connsiteY84" fmla="*/ 102383 h 518751"/>
              <a:gd name="connsiteX85" fmla="*/ 58061 w 262699"/>
              <a:gd name="connsiteY85" fmla="*/ 82818 h 518751"/>
              <a:gd name="connsiteX86" fmla="*/ 53439 w 262699"/>
              <a:gd name="connsiteY86" fmla="*/ 88580 h 518751"/>
              <a:gd name="connsiteX87" fmla="*/ 50020 w 262699"/>
              <a:gd name="connsiteY87" fmla="*/ 94342 h 518751"/>
              <a:gd name="connsiteX88" fmla="*/ 33938 w 262699"/>
              <a:gd name="connsiteY88" fmla="*/ 128849 h 518751"/>
              <a:gd name="connsiteX89" fmla="*/ 35077 w 262699"/>
              <a:gd name="connsiteY89" fmla="*/ 148414 h 518751"/>
              <a:gd name="connsiteX90" fmla="*/ 43118 w 262699"/>
              <a:gd name="connsiteY90" fmla="*/ 162217 h 518751"/>
              <a:gd name="connsiteX91" fmla="*/ 52299 w 262699"/>
              <a:gd name="connsiteY91" fmla="*/ 180642 h 518751"/>
              <a:gd name="connsiteX92" fmla="*/ 56921 w 262699"/>
              <a:gd name="connsiteY92" fmla="*/ 169118 h 518751"/>
              <a:gd name="connsiteX93" fmla="*/ 60341 w 262699"/>
              <a:gd name="connsiteY93" fmla="*/ 157595 h 518751"/>
              <a:gd name="connsiteX94" fmla="*/ 62620 w 262699"/>
              <a:gd name="connsiteY94" fmla="*/ 147274 h 518751"/>
              <a:gd name="connsiteX95" fmla="*/ 64899 w 262699"/>
              <a:gd name="connsiteY95" fmla="*/ 138093 h 518751"/>
              <a:gd name="connsiteX96" fmla="*/ 61480 w 262699"/>
              <a:gd name="connsiteY96" fmla="*/ 102383 h 518751"/>
              <a:gd name="connsiteX97" fmla="*/ 52236 w 262699"/>
              <a:gd name="connsiteY97" fmla="*/ 241552 h 518751"/>
              <a:gd name="connsiteX98" fmla="*/ 82121 w 262699"/>
              <a:gd name="connsiteY98" fmla="*/ 224330 h 518751"/>
              <a:gd name="connsiteX99" fmla="*/ 93645 w 262699"/>
              <a:gd name="connsiteY99" fmla="*/ 214010 h 518751"/>
              <a:gd name="connsiteX100" fmla="*/ 98267 w 262699"/>
              <a:gd name="connsiteY100" fmla="*/ 204829 h 518751"/>
              <a:gd name="connsiteX101" fmla="*/ 104029 w 262699"/>
              <a:gd name="connsiteY101" fmla="*/ 189886 h 518751"/>
              <a:gd name="connsiteX102" fmla="*/ 105169 w 262699"/>
              <a:gd name="connsiteY102" fmla="*/ 185264 h 518751"/>
              <a:gd name="connsiteX103" fmla="*/ 107448 w 262699"/>
              <a:gd name="connsiteY103" fmla="*/ 180642 h 518751"/>
              <a:gd name="connsiteX104" fmla="*/ 91366 w 262699"/>
              <a:gd name="connsiteY104" fmla="*/ 185264 h 518751"/>
              <a:gd name="connsiteX105" fmla="*/ 62620 w 262699"/>
              <a:gd name="connsiteY105" fmla="*/ 201346 h 518751"/>
              <a:gd name="connsiteX106" fmla="*/ 57998 w 262699"/>
              <a:gd name="connsiteY106" fmla="*/ 209387 h 518751"/>
              <a:gd name="connsiteX107" fmla="*/ 54579 w 262699"/>
              <a:gd name="connsiteY107" fmla="*/ 218568 h 518751"/>
              <a:gd name="connsiteX108" fmla="*/ 52299 w 262699"/>
              <a:gd name="connsiteY108" fmla="*/ 228889 h 518751"/>
              <a:gd name="connsiteX109" fmla="*/ 52299 w 262699"/>
              <a:gd name="connsiteY109" fmla="*/ 241552 h 518751"/>
              <a:gd name="connsiteX110" fmla="*/ 29252 w 262699"/>
              <a:gd name="connsiteY110" fmla="*/ 164496 h 518751"/>
              <a:gd name="connsiteX111" fmla="*/ 21211 w 262699"/>
              <a:gd name="connsiteY111" fmla="*/ 146071 h 518751"/>
              <a:gd name="connsiteX112" fmla="*/ 18932 w 262699"/>
              <a:gd name="connsiteY112" fmla="*/ 151833 h 518751"/>
              <a:gd name="connsiteX113" fmla="*/ 16652 w 262699"/>
              <a:gd name="connsiteY113" fmla="*/ 158734 h 518751"/>
              <a:gd name="connsiteX114" fmla="*/ 10890 w 262699"/>
              <a:gd name="connsiteY114" fmla="*/ 180579 h 518751"/>
              <a:gd name="connsiteX115" fmla="*/ 9751 w 262699"/>
              <a:gd name="connsiteY115" fmla="*/ 195521 h 518751"/>
              <a:gd name="connsiteX116" fmla="*/ 16652 w 262699"/>
              <a:gd name="connsiteY116" fmla="*/ 213946 h 518751"/>
              <a:gd name="connsiteX117" fmla="*/ 41979 w 262699"/>
              <a:gd name="connsiteY117" fmla="*/ 240413 h 518751"/>
              <a:gd name="connsiteX118" fmla="*/ 43055 w 262699"/>
              <a:gd name="connsiteY118" fmla="*/ 228889 h 518751"/>
              <a:gd name="connsiteX119" fmla="*/ 44195 w 262699"/>
              <a:gd name="connsiteY119" fmla="*/ 217365 h 518751"/>
              <a:gd name="connsiteX120" fmla="*/ 44195 w 262699"/>
              <a:gd name="connsiteY120" fmla="*/ 197801 h 518751"/>
              <a:gd name="connsiteX121" fmla="*/ 29252 w 262699"/>
              <a:gd name="connsiteY121" fmla="*/ 164496 h 518751"/>
              <a:gd name="connsiteX122" fmla="*/ 55718 w 262699"/>
              <a:gd name="connsiteY122" fmla="*/ 300183 h 518751"/>
              <a:gd name="connsiteX123" fmla="*/ 81045 w 262699"/>
              <a:gd name="connsiteY123" fmla="*/ 276060 h 518751"/>
              <a:gd name="connsiteX124" fmla="*/ 90226 w 262699"/>
              <a:gd name="connsiteY124" fmla="*/ 263396 h 518751"/>
              <a:gd name="connsiteX125" fmla="*/ 92505 w 262699"/>
              <a:gd name="connsiteY125" fmla="*/ 253076 h 518751"/>
              <a:gd name="connsiteX126" fmla="*/ 94785 w 262699"/>
              <a:gd name="connsiteY126" fmla="*/ 238133 h 518751"/>
              <a:gd name="connsiteX127" fmla="*/ 94785 w 262699"/>
              <a:gd name="connsiteY127" fmla="*/ 233511 h 518751"/>
              <a:gd name="connsiteX128" fmla="*/ 95924 w 262699"/>
              <a:gd name="connsiteY128" fmla="*/ 228889 h 518751"/>
              <a:gd name="connsiteX129" fmla="*/ 80982 w 262699"/>
              <a:gd name="connsiteY129" fmla="*/ 236930 h 518751"/>
              <a:gd name="connsiteX130" fmla="*/ 56858 w 262699"/>
              <a:gd name="connsiteY130" fmla="*/ 259914 h 518751"/>
              <a:gd name="connsiteX131" fmla="*/ 54579 w 262699"/>
              <a:gd name="connsiteY131" fmla="*/ 269095 h 518751"/>
              <a:gd name="connsiteX132" fmla="*/ 53439 w 262699"/>
              <a:gd name="connsiteY132" fmla="*/ 279415 h 518751"/>
              <a:gd name="connsiteX133" fmla="*/ 53439 w 262699"/>
              <a:gd name="connsiteY133" fmla="*/ 289736 h 518751"/>
              <a:gd name="connsiteX134" fmla="*/ 55718 w 262699"/>
              <a:gd name="connsiteY134" fmla="*/ 300183 h 518751"/>
              <a:gd name="connsiteX135" fmla="*/ 15449 w 262699"/>
              <a:gd name="connsiteY135" fmla="*/ 231168 h 518751"/>
              <a:gd name="connsiteX136" fmla="*/ 2786 w 262699"/>
              <a:gd name="connsiteY136" fmla="*/ 216226 h 518751"/>
              <a:gd name="connsiteX137" fmla="*/ 1646 w 262699"/>
              <a:gd name="connsiteY137" fmla="*/ 223127 h 518751"/>
              <a:gd name="connsiteX138" fmla="*/ 507 w 262699"/>
              <a:gd name="connsiteY138" fmla="*/ 230029 h 518751"/>
              <a:gd name="connsiteX139" fmla="*/ 507 w 262699"/>
              <a:gd name="connsiteY139" fmla="*/ 251873 h 518751"/>
              <a:gd name="connsiteX140" fmla="*/ 2786 w 262699"/>
              <a:gd name="connsiteY140" fmla="*/ 266816 h 518751"/>
              <a:gd name="connsiteX141" fmla="*/ 13106 w 262699"/>
              <a:gd name="connsiteY141" fmla="*/ 282898 h 518751"/>
              <a:gd name="connsiteX142" fmla="*/ 44132 w 262699"/>
              <a:gd name="connsiteY142" fmla="*/ 303602 h 518751"/>
              <a:gd name="connsiteX143" fmla="*/ 42992 w 262699"/>
              <a:gd name="connsiteY143" fmla="*/ 292079 h 518751"/>
              <a:gd name="connsiteX144" fmla="*/ 41852 w 262699"/>
              <a:gd name="connsiteY144" fmla="*/ 280555 h 518751"/>
              <a:gd name="connsiteX145" fmla="*/ 39573 w 262699"/>
              <a:gd name="connsiteY145" fmla="*/ 270235 h 518751"/>
              <a:gd name="connsiteX146" fmla="*/ 37293 w 262699"/>
              <a:gd name="connsiteY146" fmla="*/ 261054 h 518751"/>
              <a:gd name="connsiteX147" fmla="*/ 15449 w 262699"/>
              <a:gd name="connsiteY147" fmla="*/ 231168 h 518751"/>
              <a:gd name="connsiteX148" fmla="*/ 74143 w 262699"/>
              <a:gd name="connsiteY148" fmla="*/ 356535 h 518751"/>
              <a:gd name="connsiteX149" fmla="*/ 92569 w 262699"/>
              <a:gd name="connsiteY149" fmla="*/ 326650 h 518751"/>
              <a:gd name="connsiteX150" fmla="*/ 98330 w 262699"/>
              <a:gd name="connsiteY150" fmla="*/ 312847 h 518751"/>
              <a:gd name="connsiteX151" fmla="*/ 98330 w 262699"/>
              <a:gd name="connsiteY151" fmla="*/ 302526 h 518751"/>
              <a:gd name="connsiteX152" fmla="*/ 96051 w 262699"/>
              <a:gd name="connsiteY152" fmla="*/ 287583 h 518751"/>
              <a:gd name="connsiteX153" fmla="*/ 94911 w 262699"/>
              <a:gd name="connsiteY153" fmla="*/ 282961 h 518751"/>
              <a:gd name="connsiteX154" fmla="*/ 94911 w 262699"/>
              <a:gd name="connsiteY154" fmla="*/ 278339 h 518751"/>
              <a:gd name="connsiteX155" fmla="*/ 89149 w 262699"/>
              <a:gd name="connsiteY155" fmla="*/ 285241 h 518751"/>
              <a:gd name="connsiteX156" fmla="*/ 81108 w 262699"/>
              <a:gd name="connsiteY156" fmla="*/ 288660 h 518751"/>
              <a:gd name="connsiteX157" fmla="*/ 63886 w 262699"/>
              <a:gd name="connsiteY157" fmla="*/ 316266 h 518751"/>
              <a:gd name="connsiteX158" fmla="*/ 63886 w 262699"/>
              <a:gd name="connsiteY158" fmla="*/ 325447 h 518751"/>
              <a:gd name="connsiteX159" fmla="*/ 65026 w 262699"/>
              <a:gd name="connsiteY159" fmla="*/ 334627 h 518751"/>
              <a:gd name="connsiteX160" fmla="*/ 68508 w 262699"/>
              <a:gd name="connsiteY160" fmla="*/ 344948 h 518751"/>
              <a:gd name="connsiteX161" fmla="*/ 74143 w 262699"/>
              <a:gd name="connsiteY161" fmla="*/ 356535 h 518751"/>
              <a:gd name="connsiteX162" fmla="*/ 16589 w 262699"/>
              <a:gd name="connsiteY162" fmla="*/ 299044 h 518751"/>
              <a:gd name="connsiteX163" fmla="*/ 8548 w 262699"/>
              <a:gd name="connsiteY163" fmla="*/ 294421 h 518751"/>
              <a:gd name="connsiteX164" fmla="*/ 1646 w 262699"/>
              <a:gd name="connsiteY164" fmla="*/ 287520 h 518751"/>
              <a:gd name="connsiteX165" fmla="*/ 2786 w 262699"/>
              <a:gd name="connsiteY165" fmla="*/ 294421 h 518751"/>
              <a:gd name="connsiteX166" fmla="*/ 3926 w 262699"/>
              <a:gd name="connsiteY166" fmla="*/ 301323 h 518751"/>
              <a:gd name="connsiteX167" fmla="*/ 8548 w 262699"/>
              <a:gd name="connsiteY167" fmla="*/ 323167 h 518751"/>
              <a:gd name="connsiteX168" fmla="*/ 15449 w 262699"/>
              <a:gd name="connsiteY168" fmla="*/ 336970 h 518751"/>
              <a:gd name="connsiteX169" fmla="*/ 29252 w 262699"/>
              <a:gd name="connsiteY169" fmla="*/ 349633 h 518751"/>
              <a:gd name="connsiteX170" fmla="*/ 63760 w 262699"/>
              <a:gd name="connsiteY170" fmla="*/ 362297 h 518751"/>
              <a:gd name="connsiteX171" fmla="*/ 59138 w 262699"/>
              <a:gd name="connsiteY171" fmla="*/ 350773 h 518751"/>
              <a:gd name="connsiteX172" fmla="*/ 54515 w 262699"/>
              <a:gd name="connsiteY172" fmla="*/ 340453 h 518751"/>
              <a:gd name="connsiteX173" fmla="*/ 49893 w 262699"/>
              <a:gd name="connsiteY173" fmla="*/ 331272 h 518751"/>
              <a:gd name="connsiteX174" fmla="*/ 45271 w 262699"/>
              <a:gd name="connsiteY174" fmla="*/ 322091 h 518751"/>
              <a:gd name="connsiteX175" fmla="*/ 16589 w 262699"/>
              <a:gd name="connsiteY175" fmla="*/ 299044 h 518751"/>
              <a:gd name="connsiteX176" fmla="*/ 105169 w 262699"/>
              <a:gd name="connsiteY176" fmla="*/ 404845 h 518751"/>
              <a:gd name="connsiteX177" fmla="*/ 108588 w 262699"/>
              <a:gd name="connsiteY177" fmla="*/ 385281 h 518751"/>
              <a:gd name="connsiteX178" fmla="*/ 115489 w 262699"/>
              <a:gd name="connsiteY178" fmla="*/ 371478 h 518751"/>
              <a:gd name="connsiteX179" fmla="*/ 116629 w 262699"/>
              <a:gd name="connsiteY179" fmla="*/ 356535 h 518751"/>
              <a:gd name="connsiteX180" fmla="*/ 114349 w 262699"/>
              <a:gd name="connsiteY180" fmla="*/ 346214 h 518751"/>
              <a:gd name="connsiteX181" fmla="*/ 108588 w 262699"/>
              <a:gd name="connsiteY181" fmla="*/ 332411 h 518751"/>
              <a:gd name="connsiteX182" fmla="*/ 106308 w 262699"/>
              <a:gd name="connsiteY182" fmla="*/ 327789 h 518751"/>
              <a:gd name="connsiteX183" fmla="*/ 105169 w 262699"/>
              <a:gd name="connsiteY183" fmla="*/ 323167 h 518751"/>
              <a:gd name="connsiteX184" fmla="*/ 100546 w 262699"/>
              <a:gd name="connsiteY184" fmla="*/ 331208 h 518751"/>
              <a:gd name="connsiteX185" fmla="*/ 94785 w 262699"/>
              <a:gd name="connsiteY185" fmla="*/ 338110 h 518751"/>
              <a:gd name="connsiteX186" fmla="*/ 84464 w 262699"/>
              <a:gd name="connsiteY186" fmla="*/ 369135 h 518751"/>
              <a:gd name="connsiteX187" fmla="*/ 86743 w 262699"/>
              <a:gd name="connsiteY187" fmla="*/ 378316 h 518751"/>
              <a:gd name="connsiteX188" fmla="*/ 91366 w 262699"/>
              <a:gd name="connsiteY188" fmla="*/ 387497 h 518751"/>
              <a:gd name="connsiteX189" fmla="*/ 97127 w 262699"/>
              <a:gd name="connsiteY189" fmla="*/ 396678 h 518751"/>
              <a:gd name="connsiteX190" fmla="*/ 105169 w 262699"/>
              <a:gd name="connsiteY190" fmla="*/ 404845 h 518751"/>
              <a:gd name="connsiteX191" fmla="*/ 35014 w 262699"/>
              <a:gd name="connsiteY191" fmla="*/ 364576 h 518751"/>
              <a:gd name="connsiteX192" fmla="*/ 25833 w 262699"/>
              <a:gd name="connsiteY192" fmla="*/ 362297 h 518751"/>
              <a:gd name="connsiteX193" fmla="*/ 17792 w 262699"/>
              <a:gd name="connsiteY193" fmla="*/ 356535 h 518751"/>
              <a:gd name="connsiteX194" fmla="*/ 20071 w 262699"/>
              <a:gd name="connsiteY194" fmla="*/ 363436 h 518751"/>
              <a:gd name="connsiteX195" fmla="*/ 22351 w 262699"/>
              <a:gd name="connsiteY195" fmla="*/ 369198 h 518751"/>
              <a:gd name="connsiteX196" fmla="*/ 32671 w 262699"/>
              <a:gd name="connsiteY196" fmla="*/ 388763 h 518751"/>
              <a:gd name="connsiteX197" fmla="*/ 42992 w 262699"/>
              <a:gd name="connsiteY197" fmla="*/ 401426 h 518751"/>
              <a:gd name="connsiteX198" fmla="*/ 60214 w 262699"/>
              <a:gd name="connsiteY198" fmla="*/ 410607 h 518751"/>
              <a:gd name="connsiteX199" fmla="*/ 76296 w 262699"/>
              <a:gd name="connsiteY199" fmla="*/ 410607 h 518751"/>
              <a:gd name="connsiteX200" fmla="*/ 97001 w 262699"/>
              <a:gd name="connsiteY200" fmla="*/ 412887 h 518751"/>
              <a:gd name="connsiteX201" fmla="*/ 90099 w 262699"/>
              <a:gd name="connsiteY201" fmla="*/ 403706 h 518751"/>
              <a:gd name="connsiteX202" fmla="*/ 83198 w 262699"/>
              <a:gd name="connsiteY202" fmla="*/ 394525 h 518751"/>
              <a:gd name="connsiteX203" fmla="*/ 76296 w 262699"/>
              <a:gd name="connsiteY203" fmla="*/ 386484 h 518751"/>
              <a:gd name="connsiteX204" fmla="*/ 69395 w 262699"/>
              <a:gd name="connsiteY204" fmla="*/ 379582 h 518751"/>
              <a:gd name="connsiteX205" fmla="*/ 35014 w 262699"/>
              <a:gd name="connsiteY205" fmla="*/ 364576 h 518751"/>
              <a:gd name="connsiteX206" fmla="*/ 149997 w 262699"/>
              <a:gd name="connsiteY206" fmla="*/ 442772 h 518751"/>
              <a:gd name="connsiteX207" fmla="*/ 146577 w 262699"/>
              <a:gd name="connsiteY207" fmla="*/ 423207 h 518751"/>
              <a:gd name="connsiteX208" fmla="*/ 148857 w 262699"/>
              <a:gd name="connsiteY208" fmla="*/ 408264 h 518751"/>
              <a:gd name="connsiteX209" fmla="*/ 132774 w 262699"/>
              <a:gd name="connsiteY209" fmla="*/ 373757 h 518751"/>
              <a:gd name="connsiteX210" fmla="*/ 130495 w 262699"/>
              <a:gd name="connsiteY210" fmla="*/ 370338 h 518751"/>
              <a:gd name="connsiteX211" fmla="*/ 128216 w 262699"/>
              <a:gd name="connsiteY211" fmla="*/ 366919 h 518751"/>
              <a:gd name="connsiteX212" fmla="*/ 122454 w 262699"/>
              <a:gd name="connsiteY212" fmla="*/ 383001 h 518751"/>
              <a:gd name="connsiteX213" fmla="*/ 121314 w 262699"/>
              <a:gd name="connsiteY213" fmla="*/ 415229 h 518751"/>
              <a:gd name="connsiteX214" fmla="*/ 125936 w 262699"/>
              <a:gd name="connsiteY214" fmla="*/ 423270 h 518751"/>
              <a:gd name="connsiteX215" fmla="*/ 132838 w 262699"/>
              <a:gd name="connsiteY215" fmla="*/ 430172 h 518751"/>
              <a:gd name="connsiteX216" fmla="*/ 140879 w 262699"/>
              <a:gd name="connsiteY216" fmla="*/ 437073 h 518751"/>
              <a:gd name="connsiteX217" fmla="*/ 149997 w 262699"/>
              <a:gd name="connsiteY217" fmla="*/ 442772 h 518751"/>
              <a:gd name="connsiteX218" fmla="*/ 70661 w 262699"/>
              <a:gd name="connsiteY218" fmla="*/ 424410 h 518751"/>
              <a:gd name="connsiteX219" fmla="*/ 51096 w 262699"/>
              <a:gd name="connsiteY219" fmla="*/ 422131 h 518751"/>
              <a:gd name="connsiteX220" fmla="*/ 54515 w 262699"/>
              <a:gd name="connsiteY220" fmla="*/ 427893 h 518751"/>
              <a:gd name="connsiteX221" fmla="*/ 59138 w 262699"/>
              <a:gd name="connsiteY221" fmla="*/ 433654 h 518751"/>
              <a:gd name="connsiteX222" fmla="*/ 75220 w 262699"/>
              <a:gd name="connsiteY222" fmla="*/ 449737 h 518751"/>
              <a:gd name="connsiteX223" fmla="*/ 87883 w 262699"/>
              <a:gd name="connsiteY223" fmla="*/ 458918 h 518751"/>
              <a:gd name="connsiteX224" fmla="*/ 107448 w 262699"/>
              <a:gd name="connsiteY224" fmla="*/ 462337 h 518751"/>
              <a:gd name="connsiteX225" fmla="*/ 122391 w 262699"/>
              <a:gd name="connsiteY225" fmla="*/ 457715 h 518751"/>
              <a:gd name="connsiteX226" fmla="*/ 143095 w 262699"/>
              <a:gd name="connsiteY226" fmla="*/ 453092 h 518751"/>
              <a:gd name="connsiteX227" fmla="*/ 132774 w 262699"/>
              <a:gd name="connsiteY227" fmla="*/ 446191 h 518751"/>
              <a:gd name="connsiteX228" fmla="*/ 123594 w 262699"/>
              <a:gd name="connsiteY228" fmla="*/ 439289 h 518751"/>
              <a:gd name="connsiteX229" fmla="*/ 114413 w 262699"/>
              <a:gd name="connsiteY229" fmla="*/ 434667 h 518751"/>
              <a:gd name="connsiteX230" fmla="*/ 106372 w 262699"/>
              <a:gd name="connsiteY230" fmla="*/ 430045 h 518751"/>
              <a:gd name="connsiteX231" fmla="*/ 70661 w 262699"/>
              <a:gd name="connsiteY231" fmla="*/ 424410 h 518751"/>
              <a:gd name="connsiteX232" fmla="*/ 204069 w 262699"/>
              <a:gd name="connsiteY232" fmla="*/ 464616 h 518751"/>
              <a:gd name="connsiteX233" fmla="*/ 192545 w 262699"/>
              <a:gd name="connsiteY233" fmla="*/ 432388 h 518751"/>
              <a:gd name="connsiteX234" fmla="*/ 190266 w 262699"/>
              <a:gd name="connsiteY234" fmla="*/ 425487 h 518751"/>
              <a:gd name="connsiteX235" fmla="*/ 187986 w 262699"/>
              <a:gd name="connsiteY235" fmla="*/ 422067 h 518751"/>
              <a:gd name="connsiteX236" fmla="*/ 185707 w 262699"/>
              <a:gd name="connsiteY236" fmla="*/ 418648 h 518751"/>
              <a:gd name="connsiteX237" fmla="*/ 177666 w 262699"/>
              <a:gd name="connsiteY237" fmla="*/ 411747 h 518751"/>
              <a:gd name="connsiteX238" fmla="*/ 166142 w 262699"/>
              <a:gd name="connsiteY238" fmla="*/ 403706 h 518751"/>
              <a:gd name="connsiteX239" fmla="*/ 162723 w 262699"/>
              <a:gd name="connsiteY239" fmla="*/ 401426 h 518751"/>
              <a:gd name="connsiteX240" fmla="*/ 159304 w 262699"/>
              <a:gd name="connsiteY240" fmla="*/ 399147 h 518751"/>
              <a:gd name="connsiteX241" fmla="*/ 159304 w 262699"/>
              <a:gd name="connsiteY241" fmla="*/ 416369 h 518751"/>
              <a:gd name="connsiteX242" fmla="*/ 168485 w 262699"/>
              <a:gd name="connsiteY242" fmla="*/ 447394 h 518751"/>
              <a:gd name="connsiteX243" fmla="*/ 175386 w 262699"/>
              <a:gd name="connsiteY243" fmla="*/ 453156 h 518751"/>
              <a:gd name="connsiteX244" fmla="*/ 183428 w 262699"/>
              <a:gd name="connsiteY244" fmla="*/ 457778 h 518751"/>
              <a:gd name="connsiteX245" fmla="*/ 193748 w 262699"/>
              <a:gd name="connsiteY245" fmla="*/ 461197 h 518751"/>
              <a:gd name="connsiteX246" fmla="*/ 204069 w 262699"/>
              <a:gd name="connsiteY246" fmla="*/ 464616 h 518751"/>
              <a:gd name="connsiteX247" fmla="*/ 123594 w 262699"/>
              <a:gd name="connsiteY247" fmla="*/ 471518 h 518751"/>
              <a:gd name="connsiteX248" fmla="*/ 104029 w 262699"/>
              <a:gd name="connsiteY248" fmla="*/ 474937 h 518751"/>
              <a:gd name="connsiteX249" fmla="*/ 109791 w 262699"/>
              <a:gd name="connsiteY249" fmla="*/ 479559 h 518751"/>
              <a:gd name="connsiteX250" fmla="*/ 114413 w 262699"/>
              <a:gd name="connsiteY250" fmla="*/ 482978 h 518751"/>
              <a:gd name="connsiteX251" fmla="*/ 135117 w 262699"/>
              <a:gd name="connsiteY251" fmla="*/ 493298 h 518751"/>
              <a:gd name="connsiteX252" fmla="*/ 150060 w 262699"/>
              <a:gd name="connsiteY252" fmla="*/ 497921 h 518751"/>
              <a:gd name="connsiteX253" fmla="*/ 155822 w 262699"/>
              <a:gd name="connsiteY253" fmla="*/ 499060 h 518751"/>
              <a:gd name="connsiteX254" fmla="*/ 160444 w 262699"/>
              <a:gd name="connsiteY254" fmla="*/ 499060 h 518751"/>
              <a:gd name="connsiteX255" fmla="*/ 168485 w 262699"/>
              <a:gd name="connsiteY255" fmla="*/ 496781 h 518751"/>
              <a:gd name="connsiteX256" fmla="*/ 199510 w 262699"/>
              <a:gd name="connsiteY256" fmla="*/ 477216 h 518751"/>
              <a:gd name="connsiteX257" fmla="*/ 187986 w 262699"/>
              <a:gd name="connsiteY257" fmla="*/ 473797 h 518751"/>
              <a:gd name="connsiteX258" fmla="*/ 177666 w 262699"/>
              <a:gd name="connsiteY258" fmla="*/ 470378 h 518751"/>
              <a:gd name="connsiteX259" fmla="*/ 167345 w 262699"/>
              <a:gd name="connsiteY259" fmla="*/ 468098 h 518751"/>
              <a:gd name="connsiteX260" fmla="*/ 158164 w 262699"/>
              <a:gd name="connsiteY260" fmla="*/ 466959 h 518751"/>
              <a:gd name="connsiteX261" fmla="*/ 123594 w 262699"/>
              <a:gd name="connsiteY261" fmla="*/ 471518 h 518751"/>
              <a:gd name="connsiteX262" fmla="*/ 261560 w 262699"/>
              <a:gd name="connsiteY262" fmla="*/ 469238 h 518751"/>
              <a:gd name="connsiteX263" fmla="*/ 240856 w 262699"/>
              <a:gd name="connsiteY263" fmla="*/ 441632 h 518751"/>
              <a:gd name="connsiteX264" fmla="*/ 229332 w 262699"/>
              <a:gd name="connsiteY264" fmla="*/ 431312 h 518751"/>
              <a:gd name="connsiteX265" fmla="*/ 220151 w 262699"/>
              <a:gd name="connsiteY265" fmla="*/ 427893 h 518751"/>
              <a:gd name="connsiteX266" fmla="*/ 206348 w 262699"/>
              <a:gd name="connsiteY266" fmla="*/ 423270 h 518751"/>
              <a:gd name="connsiteX267" fmla="*/ 198307 w 262699"/>
              <a:gd name="connsiteY267" fmla="*/ 420991 h 518751"/>
              <a:gd name="connsiteX268" fmla="*/ 202929 w 262699"/>
              <a:gd name="connsiteY268" fmla="*/ 437073 h 518751"/>
              <a:gd name="connsiteX269" fmla="*/ 208691 w 262699"/>
              <a:gd name="connsiteY269" fmla="*/ 453156 h 518751"/>
              <a:gd name="connsiteX270" fmla="*/ 221354 w 262699"/>
              <a:gd name="connsiteY270" fmla="*/ 464679 h 518751"/>
              <a:gd name="connsiteX271" fmla="*/ 238576 w 262699"/>
              <a:gd name="connsiteY271" fmla="*/ 470441 h 518751"/>
              <a:gd name="connsiteX272" fmla="*/ 261560 w 262699"/>
              <a:gd name="connsiteY272" fmla="*/ 469238 h 518751"/>
              <a:gd name="connsiteX273" fmla="*/ 186847 w 262699"/>
              <a:gd name="connsiteY273" fmla="*/ 500327 h 518751"/>
              <a:gd name="connsiteX274" fmla="*/ 169625 w 262699"/>
              <a:gd name="connsiteY274" fmla="*/ 509507 h 518751"/>
              <a:gd name="connsiteX275" fmla="*/ 183428 w 262699"/>
              <a:gd name="connsiteY275" fmla="*/ 514130 h 518751"/>
              <a:gd name="connsiteX276" fmla="*/ 205272 w 262699"/>
              <a:gd name="connsiteY276" fmla="*/ 518752 h 518751"/>
              <a:gd name="connsiteX277" fmla="*/ 221354 w 262699"/>
              <a:gd name="connsiteY277" fmla="*/ 517612 h 518751"/>
              <a:gd name="connsiteX278" fmla="*/ 238576 w 262699"/>
              <a:gd name="connsiteY278" fmla="*/ 509571 h 518751"/>
              <a:gd name="connsiteX279" fmla="*/ 262700 w 262699"/>
              <a:gd name="connsiteY279" fmla="*/ 481965 h 518751"/>
              <a:gd name="connsiteX280" fmla="*/ 186847 w 262699"/>
              <a:gd name="connsiteY280" fmla="*/ 500327 h 518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Lst>
            <a:rect l="l" t="t" r="r" b="b"/>
            <a:pathLst>
              <a:path w="262699" h="518751">
                <a:moveTo>
                  <a:pt x="204069" y="57491"/>
                </a:moveTo>
                <a:cubicBezTo>
                  <a:pt x="199447" y="58631"/>
                  <a:pt x="196028" y="59771"/>
                  <a:pt x="192545" y="60910"/>
                </a:cubicBezTo>
                <a:cubicBezTo>
                  <a:pt x="189126" y="62050"/>
                  <a:pt x="184504" y="62050"/>
                  <a:pt x="181022" y="62050"/>
                </a:cubicBezTo>
                <a:cubicBezTo>
                  <a:pt x="174120" y="62050"/>
                  <a:pt x="168358" y="62050"/>
                  <a:pt x="162596" y="59771"/>
                </a:cubicBezTo>
                <a:lnTo>
                  <a:pt x="160317" y="57491"/>
                </a:lnTo>
                <a:lnTo>
                  <a:pt x="161457" y="54072"/>
                </a:lnTo>
                <a:cubicBezTo>
                  <a:pt x="162596" y="48310"/>
                  <a:pt x="166079" y="42549"/>
                  <a:pt x="171777" y="37990"/>
                </a:cubicBezTo>
                <a:lnTo>
                  <a:pt x="182098" y="31088"/>
                </a:lnTo>
                <a:cubicBezTo>
                  <a:pt x="185517" y="28809"/>
                  <a:pt x="190139" y="26466"/>
                  <a:pt x="194761" y="25327"/>
                </a:cubicBezTo>
                <a:cubicBezTo>
                  <a:pt x="215466" y="19565"/>
                  <a:pt x="233891" y="23047"/>
                  <a:pt x="240792" y="29949"/>
                </a:cubicBezTo>
                <a:lnTo>
                  <a:pt x="243072" y="32228"/>
                </a:lnTo>
                <a:lnTo>
                  <a:pt x="241932" y="35710"/>
                </a:lnTo>
                <a:cubicBezTo>
                  <a:pt x="236297" y="44891"/>
                  <a:pt x="221354" y="51793"/>
                  <a:pt x="204069" y="57491"/>
                </a:cubicBezTo>
                <a:lnTo>
                  <a:pt x="204069" y="57491"/>
                </a:lnTo>
                <a:close/>
                <a:moveTo>
                  <a:pt x="192545" y="79399"/>
                </a:moveTo>
                <a:cubicBezTo>
                  <a:pt x="187923" y="74777"/>
                  <a:pt x="183364" y="71358"/>
                  <a:pt x="178742" y="70218"/>
                </a:cubicBezTo>
                <a:cubicBezTo>
                  <a:pt x="174120" y="69078"/>
                  <a:pt x="168422" y="67939"/>
                  <a:pt x="162660" y="67939"/>
                </a:cubicBezTo>
                <a:cubicBezTo>
                  <a:pt x="156898" y="67939"/>
                  <a:pt x="151136" y="70218"/>
                  <a:pt x="145438" y="73700"/>
                </a:cubicBezTo>
                <a:cubicBezTo>
                  <a:pt x="139676" y="75980"/>
                  <a:pt x="133914" y="81742"/>
                  <a:pt x="128216" y="87503"/>
                </a:cubicBezTo>
                <a:cubicBezTo>
                  <a:pt x="136257" y="87503"/>
                  <a:pt x="142019" y="88643"/>
                  <a:pt x="147780" y="90922"/>
                </a:cubicBezTo>
                <a:lnTo>
                  <a:pt x="161583" y="97824"/>
                </a:lnTo>
                <a:cubicBezTo>
                  <a:pt x="166206" y="100103"/>
                  <a:pt x="170764" y="100103"/>
                  <a:pt x="176526" y="100103"/>
                </a:cubicBezTo>
                <a:cubicBezTo>
                  <a:pt x="179945" y="100103"/>
                  <a:pt x="183428" y="98964"/>
                  <a:pt x="186847" y="97824"/>
                </a:cubicBezTo>
                <a:cubicBezTo>
                  <a:pt x="189126" y="96684"/>
                  <a:pt x="190266" y="96684"/>
                  <a:pt x="192608" y="95545"/>
                </a:cubicBezTo>
                <a:cubicBezTo>
                  <a:pt x="192608" y="93265"/>
                  <a:pt x="196028" y="93265"/>
                  <a:pt x="198370" y="92125"/>
                </a:cubicBezTo>
                <a:lnTo>
                  <a:pt x="206411" y="88706"/>
                </a:lnTo>
                <a:cubicBezTo>
                  <a:pt x="200650" y="86300"/>
                  <a:pt x="197167" y="82818"/>
                  <a:pt x="192545" y="79399"/>
                </a:cubicBezTo>
                <a:moveTo>
                  <a:pt x="169561" y="18425"/>
                </a:moveTo>
                <a:cubicBezTo>
                  <a:pt x="170701" y="11524"/>
                  <a:pt x="172980" y="6901"/>
                  <a:pt x="177602" y="0"/>
                </a:cubicBezTo>
                <a:lnTo>
                  <a:pt x="164939" y="4622"/>
                </a:lnTo>
                <a:cubicBezTo>
                  <a:pt x="160317" y="5762"/>
                  <a:pt x="156898" y="8041"/>
                  <a:pt x="153416" y="9244"/>
                </a:cubicBezTo>
                <a:cubicBezTo>
                  <a:pt x="149933" y="11524"/>
                  <a:pt x="147654" y="12663"/>
                  <a:pt x="145374" y="15006"/>
                </a:cubicBezTo>
                <a:cubicBezTo>
                  <a:pt x="139613" y="18425"/>
                  <a:pt x="136194" y="21907"/>
                  <a:pt x="132711" y="24187"/>
                </a:cubicBezTo>
                <a:cubicBezTo>
                  <a:pt x="126949" y="31088"/>
                  <a:pt x="124670" y="35710"/>
                  <a:pt x="123530" y="41409"/>
                </a:cubicBezTo>
                <a:cubicBezTo>
                  <a:pt x="122391" y="47171"/>
                  <a:pt x="123530" y="51730"/>
                  <a:pt x="123530" y="57491"/>
                </a:cubicBezTo>
                <a:cubicBezTo>
                  <a:pt x="123530" y="63253"/>
                  <a:pt x="123530" y="70155"/>
                  <a:pt x="121251" y="78196"/>
                </a:cubicBezTo>
                <a:cubicBezTo>
                  <a:pt x="127013" y="73574"/>
                  <a:pt x="132774" y="67875"/>
                  <a:pt x="138473" y="64393"/>
                </a:cubicBezTo>
                <a:cubicBezTo>
                  <a:pt x="144235" y="59771"/>
                  <a:pt x="148794" y="55212"/>
                  <a:pt x="153416" y="50590"/>
                </a:cubicBezTo>
                <a:cubicBezTo>
                  <a:pt x="158038" y="45968"/>
                  <a:pt x="161457" y="41409"/>
                  <a:pt x="163736" y="35647"/>
                </a:cubicBezTo>
                <a:cubicBezTo>
                  <a:pt x="166142" y="29885"/>
                  <a:pt x="168422" y="24187"/>
                  <a:pt x="169561" y="18425"/>
                </a:cubicBezTo>
                <a:moveTo>
                  <a:pt x="87946" y="129989"/>
                </a:moveTo>
                <a:cubicBezTo>
                  <a:pt x="95988" y="127709"/>
                  <a:pt x="101749" y="126570"/>
                  <a:pt x="107511" y="127709"/>
                </a:cubicBezTo>
                <a:cubicBezTo>
                  <a:pt x="113273" y="128849"/>
                  <a:pt x="117832" y="129989"/>
                  <a:pt x="122454" y="129989"/>
                </a:cubicBezTo>
                <a:cubicBezTo>
                  <a:pt x="131635" y="131128"/>
                  <a:pt x="139676" y="127709"/>
                  <a:pt x="156961" y="113906"/>
                </a:cubicBezTo>
                <a:cubicBezTo>
                  <a:pt x="156961" y="113906"/>
                  <a:pt x="158101" y="112767"/>
                  <a:pt x="160380" y="111627"/>
                </a:cubicBezTo>
                <a:cubicBezTo>
                  <a:pt x="161520" y="110487"/>
                  <a:pt x="163800" y="109347"/>
                  <a:pt x="163800" y="109347"/>
                </a:cubicBezTo>
                <a:cubicBezTo>
                  <a:pt x="160380" y="108208"/>
                  <a:pt x="158038" y="108208"/>
                  <a:pt x="155758" y="107068"/>
                </a:cubicBezTo>
                <a:cubicBezTo>
                  <a:pt x="153479" y="105928"/>
                  <a:pt x="151136" y="104789"/>
                  <a:pt x="147717" y="103649"/>
                </a:cubicBezTo>
                <a:cubicBezTo>
                  <a:pt x="141955" y="101370"/>
                  <a:pt x="137397" y="99027"/>
                  <a:pt x="131635" y="99027"/>
                </a:cubicBezTo>
                <a:cubicBezTo>
                  <a:pt x="125873" y="99027"/>
                  <a:pt x="121314" y="100167"/>
                  <a:pt x="115552" y="102446"/>
                </a:cubicBezTo>
                <a:cubicBezTo>
                  <a:pt x="114413" y="102446"/>
                  <a:pt x="110930" y="104725"/>
                  <a:pt x="108651" y="105865"/>
                </a:cubicBezTo>
                <a:lnTo>
                  <a:pt x="101749" y="112767"/>
                </a:lnTo>
                <a:cubicBezTo>
                  <a:pt x="99470" y="115046"/>
                  <a:pt x="97127" y="117389"/>
                  <a:pt x="94848" y="120808"/>
                </a:cubicBezTo>
                <a:cubicBezTo>
                  <a:pt x="92505" y="123087"/>
                  <a:pt x="90226" y="126506"/>
                  <a:pt x="87946" y="129989"/>
                </a:cubicBezTo>
                <a:moveTo>
                  <a:pt x="108651" y="51793"/>
                </a:moveTo>
                <a:lnTo>
                  <a:pt x="108651" y="42549"/>
                </a:lnTo>
                <a:cubicBezTo>
                  <a:pt x="108651" y="39130"/>
                  <a:pt x="109791" y="35647"/>
                  <a:pt x="112070" y="32228"/>
                </a:cubicBezTo>
                <a:cubicBezTo>
                  <a:pt x="112070" y="32228"/>
                  <a:pt x="110930" y="32228"/>
                  <a:pt x="109791" y="33368"/>
                </a:cubicBezTo>
                <a:lnTo>
                  <a:pt x="106372" y="36787"/>
                </a:lnTo>
                <a:cubicBezTo>
                  <a:pt x="104092" y="37927"/>
                  <a:pt x="100610" y="40206"/>
                  <a:pt x="100610" y="40206"/>
                </a:cubicBezTo>
                <a:cubicBezTo>
                  <a:pt x="86807" y="51730"/>
                  <a:pt x="79905" y="60910"/>
                  <a:pt x="75283" y="68952"/>
                </a:cubicBezTo>
                <a:cubicBezTo>
                  <a:pt x="70661" y="75853"/>
                  <a:pt x="70661" y="82755"/>
                  <a:pt x="70661" y="87377"/>
                </a:cubicBezTo>
                <a:cubicBezTo>
                  <a:pt x="71801" y="93138"/>
                  <a:pt x="74080" y="97697"/>
                  <a:pt x="75283" y="103459"/>
                </a:cubicBezTo>
                <a:cubicBezTo>
                  <a:pt x="77563" y="109221"/>
                  <a:pt x="78702" y="116122"/>
                  <a:pt x="78702" y="124164"/>
                </a:cubicBezTo>
                <a:cubicBezTo>
                  <a:pt x="80982" y="120744"/>
                  <a:pt x="83324" y="117262"/>
                  <a:pt x="85604" y="114983"/>
                </a:cubicBezTo>
                <a:cubicBezTo>
                  <a:pt x="87883" y="111564"/>
                  <a:pt x="91366" y="108081"/>
                  <a:pt x="92505" y="105802"/>
                </a:cubicBezTo>
                <a:cubicBezTo>
                  <a:pt x="94785" y="102383"/>
                  <a:pt x="95924" y="100040"/>
                  <a:pt x="98267" y="96621"/>
                </a:cubicBezTo>
                <a:cubicBezTo>
                  <a:pt x="99407" y="94342"/>
                  <a:pt x="101686" y="90859"/>
                  <a:pt x="102889" y="88580"/>
                </a:cubicBezTo>
                <a:cubicBezTo>
                  <a:pt x="105169" y="82818"/>
                  <a:pt x="107511" y="77056"/>
                  <a:pt x="108651" y="71358"/>
                </a:cubicBezTo>
                <a:cubicBezTo>
                  <a:pt x="109791" y="64393"/>
                  <a:pt x="109791" y="58694"/>
                  <a:pt x="108651" y="51793"/>
                </a:cubicBezTo>
                <a:moveTo>
                  <a:pt x="63760" y="182858"/>
                </a:moveTo>
                <a:cubicBezTo>
                  <a:pt x="70661" y="178236"/>
                  <a:pt x="76423" y="175956"/>
                  <a:pt x="82185" y="174817"/>
                </a:cubicBezTo>
                <a:cubicBezTo>
                  <a:pt x="87946" y="173677"/>
                  <a:pt x="92505" y="173677"/>
                  <a:pt x="97127" y="172537"/>
                </a:cubicBezTo>
                <a:cubicBezTo>
                  <a:pt x="101749" y="171398"/>
                  <a:pt x="106308" y="169118"/>
                  <a:pt x="110930" y="165636"/>
                </a:cubicBezTo>
                <a:cubicBezTo>
                  <a:pt x="113210" y="163356"/>
                  <a:pt x="115552" y="161014"/>
                  <a:pt x="117832" y="157595"/>
                </a:cubicBezTo>
                <a:cubicBezTo>
                  <a:pt x="120111" y="154112"/>
                  <a:pt x="123594" y="150693"/>
                  <a:pt x="127013" y="146071"/>
                </a:cubicBezTo>
                <a:cubicBezTo>
                  <a:pt x="127013" y="146071"/>
                  <a:pt x="128152" y="143792"/>
                  <a:pt x="129292" y="142589"/>
                </a:cubicBezTo>
                <a:cubicBezTo>
                  <a:pt x="130432" y="141449"/>
                  <a:pt x="131571" y="139170"/>
                  <a:pt x="131571" y="139170"/>
                </a:cubicBezTo>
                <a:cubicBezTo>
                  <a:pt x="124670" y="140309"/>
                  <a:pt x="121251" y="139170"/>
                  <a:pt x="114349" y="138030"/>
                </a:cubicBezTo>
                <a:cubicBezTo>
                  <a:pt x="102826" y="135750"/>
                  <a:pt x="91366" y="138030"/>
                  <a:pt x="83324" y="146071"/>
                </a:cubicBezTo>
                <a:cubicBezTo>
                  <a:pt x="81045" y="149490"/>
                  <a:pt x="78702" y="151833"/>
                  <a:pt x="76423" y="154112"/>
                </a:cubicBezTo>
                <a:cubicBezTo>
                  <a:pt x="74143" y="156392"/>
                  <a:pt x="73004" y="159874"/>
                  <a:pt x="70661" y="162153"/>
                </a:cubicBezTo>
                <a:cubicBezTo>
                  <a:pt x="69521" y="165573"/>
                  <a:pt x="67242" y="169055"/>
                  <a:pt x="66039" y="172474"/>
                </a:cubicBezTo>
                <a:cubicBezTo>
                  <a:pt x="64899" y="175956"/>
                  <a:pt x="63760" y="179439"/>
                  <a:pt x="63760" y="182858"/>
                </a:cubicBezTo>
                <a:moveTo>
                  <a:pt x="61480" y="102383"/>
                </a:moveTo>
                <a:cubicBezTo>
                  <a:pt x="58061" y="96621"/>
                  <a:pt x="56858" y="90859"/>
                  <a:pt x="58061" y="82818"/>
                </a:cubicBezTo>
                <a:cubicBezTo>
                  <a:pt x="58061" y="82818"/>
                  <a:pt x="55782" y="85097"/>
                  <a:pt x="53439" y="88580"/>
                </a:cubicBezTo>
                <a:cubicBezTo>
                  <a:pt x="52299" y="90859"/>
                  <a:pt x="50020" y="94342"/>
                  <a:pt x="50020" y="94342"/>
                </a:cubicBezTo>
                <a:cubicBezTo>
                  <a:pt x="39699" y="109284"/>
                  <a:pt x="35077" y="119668"/>
                  <a:pt x="33938" y="128849"/>
                </a:cubicBezTo>
                <a:cubicBezTo>
                  <a:pt x="31658" y="136890"/>
                  <a:pt x="33938" y="142652"/>
                  <a:pt x="35077" y="148414"/>
                </a:cubicBezTo>
                <a:cubicBezTo>
                  <a:pt x="37357" y="153036"/>
                  <a:pt x="40839" y="157595"/>
                  <a:pt x="43118" y="162217"/>
                </a:cubicBezTo>
                <a:cubicBezTo>
                  <a:pt x="46538" y="166839"/>
                  <a:pt x="50020" y="172537"/>
                  <a:pt x="52299" y="180642"/>
                </a:cubicBezTo>
                <a:cubicBezTo>
                  <a:pt x="53439" y="177223"/>
                  <a:pt x="55718" y="172601"/>
                  <a:pt x="56921" y="169118"/>
                </a:cubicBezTo>
                <a:cubicBezTo>
                  <a:pt x="58061" y="164496"/>
                  <a:pt x="59201" y="161077"/>
                  <a:pt x="60341" y="157595"/>
                </a:cubicBezTo>
                <a:cubicBezTo>
                  <a:pt x="61480" y="154112"/>
                  <a:pt x="62620" y="150693"/>
                  <a:pt x="62620" y="147274"/>
                </a:cubicBezTo>
                <a:cubicBezTo>
                  <a:pt x="63760" y="143855"/>
                  <a:pt x="63760" y="141512"/>
                  <a:pt x="64899" y="138093"/>
                </a:cubicBezTo>
                <a:cubicBezTo>
                  <a:pt x="67242" y="126506"/>
                  <a:pt x="66039" y="113843"/>
                  <a:pt x="61480" y="102383"/>
                </a:cubicBezTo>
                <a:moveTo>
                  <a:pt x="52236" y="241552"/>
                </a:moveTo>
                <a:cubicBezTo>
                  <a:pt x="62557" y="228889"/>
                  <a:pt x="72940" y="227749"/>
                  <a:pt x="82121" y="224330"/>
                </a:cubicBezTo>
                <a:cubicBezTo>
                  <a:pt x="86743" y="222051"/>
                  <a:pt x="90163" y="219708"/>
                  <a:pt x="93645" y="214010"/>
                </a:cubicBezTo>
                <a:cubicBezTo>
                  <a:pt x="95924" y="211730"/>
                  <a:pt x="97064" y="208248"/>
                  <a:pt x="98267" y="204829"/>
                </a:cubicBezTo>
                <a:cubicBezTo>
                  <a:pt x="100546" y="200207"/>
                  <a:pt x="102889" y="195648"/>
                  <a:pt x="104029" y="189886"/>
                </a:cubicBezTo>
                <a:cubicBezTo>
                  <a:pt x="104029" y="189886"/>
                  <a:pt x="105169" y="187607"/>
                  <a:pt x="105169" y="185264"/>
                </a:cubicBezTo>
                <a:lnTo>
                  <a:pt x="107448" y="180642"/>
                </a:lnTo>
                <a:cubicBezTo>
                  <a:pt x="101686" y="182921"/>
                  <a:pt x="97127" y="184061"/>
                  <a:pt x="91366" y="185264"/>
                </a:cubicBezTo>
                <a:cubicBezTo>
                  <a:pt x="79842" y="186404"/>
                  <a:pt x="69521" y="191026"/>
                  <a:pt x="62620" y="201346"/>
                </a:cubicBezTo>
                <a:cubicBezTo>
                  <a:pt x="60341" y="204765"/>
                  <a:pt x="59138" y="207108"/>
                  <a:pt x="57998" y="209387"/>
                </a:cubicBezTo>
                <a:cubicBezTo>
                  <a:pt x="56858" y="212807"/>
                  <a:pt x="55718" y="215149"/>
                  <a:pt x="54579" y="218568"/>
                </a:cubicBezTo>
                <a:cubicBezTo>
                  <a:pt x="53439" y="221987"/>
                  <a:pt x="53439" y="225470"/>
                  <a:pt x="52299" y="228889"/>
                </a:cubicBezTo>
                <a:lnTo>
                  <a:pt x="52299" y="241552"/>
                </a:lnTo>
                <a:moveTo>
                  <a:pt x="29252" y="164496"/>
                </a:moveTo>
                <a:cubicBezTo>
                  <a:pt x="24630" y="159874"/>
                  <a:pt x="22351" y="155315"/>
                  <a:pt x="21211" y="146071"/>
                </a:cubicBezTo>
                <a:cubicBezTo>
                  <a:pt x="21211" y="146071"/>
                  <a:pt x="20071" y="149490"/>
                  <a:pt x="18932" y="151833"/>
                </a:cubicBezTo>
                <a:lnTo>
                  <a:pt x="16652" y="158734"/>
                </a:lnTo>
                <a:cubicBezTo>
                  <a:pt x="14373" y="166776"/>
                  <a:pt x="12030" y="173677"/>
                  <a:pt x="10890" y="180579"/>
                </a:cubicBezTo>
                <a:cubicBezTo>
                  <a:pt x="9751" y="186340"/>
                  <a:pt x="9751" y="192102"/>
                  <a:pt x="9751" y="195521"/>
                </a:cubicBezTo>
                <a:cubicBezTo>
                  <a:pt x="9751" y="203562"/>
                  <a:pt x="13170" y="209324"/>
                  <a:pt x="16652" y="213946"/>
                </a:cubicBezTo>
                <a:cubicBezTo>
                  <a:pt x="23554" y="221987"/>
                  <a:pt x="32735" y="226610"/>
                  <a:pt x="41979" y="240413"/>
                </a:cubicBezTo>
                <a:cubicBezTo>
                  <a:pt x="43055" y="235790"/>
                  <a:pt x="43055" y="232308"/>
                  <a:pt x="43055" y="228889"/>
                </a:cubicBezTo>
                <a:cubicBezTo>
                  <a:pt x="43055" y="225470"/>
                  <a:pt x="44195" y="220848"/>
                  <a:pt x="44195" y="217365"/>
                </a:cubicBezTo>
                <a:lnTo>
                  <a:pt x="44195" y="197801"/>
                </a:lnTo>
                <a:cubicBezTo>
                  <a:pt x="41915" y="185201"/>
                  <a:pt x="37293" y="173677"/>
                  <a:pt x="29252" y="164496"/>
                </a:cubicBezTo>
                <a:moveTo>
                  <a:pt x="55718" y="300183"/>
                </a:moveTo>
                <a:cubicBezTo>
                  <a:pt x="63760" y="285241"/>
                  <a:pt x="74143" y="281758"/>
                  <a:pt x="81045" y="276060"/>
                </a:cubicBezTo>
                <a:cubicBezTo>
                  <a:pt x="84464" y="272641"/>
                  <a:pt x="86807" y="269158"/>
                  <a:pt x="90226" y="263396"/>
                </a:cubicBezTo>
                <a:cubicBezTo>
                  <a:pt x="90226" y="259977"/>
                  <a:pt x="91366" y="256495"/>
                  <a:pt x="92505" y="253076"/>
                </a:cubicBezTo>
                <a:cubicBezTo>
                  <a:pt x="92505" y="248454"/>
                  <a:pt x="93645" y="243895"/>
                  <a:pt x="94785" y="238133"/>
                </a:cubicBezTo>
                <a:lnTo>
                  <a:pt x="94785" y="233511"/>
                </a:lnTo>
                <a:cubicBezTo>
                  <a:pt x="94785" y="231232"/>
                  <a:pt x="95924" y="228889"/>
                  <a:pt x="95924" y="228889"/>
                </a:cubicBezTo>
                <a:cubicBezTo>
                  <a:pt x="91302" y="233511"/>
                  <a:pt x="86743" y="234651"/>
                  <a:pt x="80982" y="236930"/>
                </a:cubicBezTo>
                <a:cubicBezTo>
                  <a:pt x="69458" y="240349"/>
                  <a:pt x="61417" y="248454"/>
                  <a:pt x="56858" y="259914"/>
                </a:cubicBezTo>
                <a:cubicBezTo>
                  <a:pt x="55718" y="262193"/>
                  <a:pt x="54579" y="265676"/>
                  <a:pt x="54579" y="269095"/>
                </a:cubicBezTo>
                <a:cubicBezTo>
                  <a:pt x="54579" y="272514"/>
                  <a:pt x="53439" y="275996"/>
                  <a:pt x="53439" y="279415"/>
                </a:cubicBezTo>
                <a:lnTo>
                  <a:pt x="53439" y="289736"/>
                </a:lnTo>
                <a:cubicBezTo>
                  <a:pt x="54579" y="292142"/>
                  <a:pt x="54579" y="295561"/>
                  <a:pt x="55718" y="300183"/>
                </a:cubicBezTo>
                <a:moveTo>
                  <a:pt x="15449" y="231168"/>
                </a:moveTo>
                <a:cubicBezTo>
                  <a:pt x="9687" y="227686"/>
                  <a:pt x="6268" y="223127"/>
                  <a:pt x="2786" y="216226"/>
                </a:cubicBezTo>
                <a:cubicBezTo>
                  <a:pt x="2786" y="216226"/>
                  <a:pt x="2786" y="219708"/>
                  <a:pt x="1646" y="223127"/>
                </a:cubicBezTo>
                <a:cubicBezTo>
                  <a:pt x="1646" y="226546"/>
                  <a:pt x="507" y="230029"/>
                  <a:pt x="507" y="230029"/>
                </a:cubicBezTo>
                <a:cubicBezTo>
                  <a:pt x="507" y="238070"/>
                  <a:pt x="-633" y="246111"/>
                  <a:pt x="507" y="251873"/>
                </a:cubicBezTo>
                <a:cubicBezTo>
                  <a:pt x="1646" y="257635"/>
                  <a:pt x="1646" y="263396"/>
                  <a:pt x="2786" y="266816"/>
                </a:cubicBezTo>
                <a:cubicBezTo>
                  <a:pt x="5065" y="274857"/>
                  <a:pt x="9687" y="279479"/>
                  <a:pt x="13106" y="282898"/>
                </a:cubicBezTo>
                <a:cubicBezTo>
                  <a:pt x="21148" y="288660"/>
                  <a:pt x="31532" y="290939"/>
                  <a:pt x="44132" y="303602"/>
                </a:cubicBezTo>
                <a:cubicBezTo>
                  <a:pt x="44132" y="298980"/>
                  <a:pt x="42992" y="295561"/>
                  <a:pt x="42992" y="292079"/>
                </a:cubicBezTo>
                <a:cubicBezTo>
                  <a:pt x="42992" y="288660"/>
                  <a:pt x="41852" y="284038"/>
                  <a:pt x="41852" y="280555"/>
                </a:cubicBezTo>
                <a:cubicBezTo>
                  <a:pt x="40712" y="277136"/>
                  <a:pt x="40712" y="273654"/>
                  <a:pt x="39573" y="270235"/>
                </a:cubicBezTo>
                <a:cubicBezTo>
                  <a:pt x="38433" y="266816"/>
                  <a:pt x="38433" y="264473"/>
                  <a:pt x="37293" y="261054"/>
                </a:cubicBezTo>
                <a:cubicBezTo>
                  <a:pt x="31595" y="247251"/>
                  <a:pt x="25833" y="238070"/>
                  <a:pt x="15449" y="231168"/>
                </a:cubicBezTo>
                <a:moveTo>
                  <a:pt x="74143" y="356535"/>
                </a:moveTo>
                <a:cubicBezTo>
                  <a:pt x="77563" y="340453"/>
                  <a:pt x="86807" y="334691"/>
                  <a:pt x="92569" y="326650"/>
                </a:cubicBezTo>
                <a:cubicBezTo>
                  <a:pt x="95988" y="323230"/>
                  <a:pt x="97191" y="318608"/>
                  <a:pt x="98330" y="312847"/>
                </a:cubicBezTo>
                <a:lnTo>
                  <a:pt x="98330" y="302526"/>
                </a:lnTo>
                <a:cubicBezTo>
                  <a:pt x="98330" y="297904"/>
                  <a:pt x="97191" y="293345"/>
                  <a:pt x="96051" y="287583"/>
                </a:cubicBezTo>
                <a:cubicBezTo>
                  <a:pt x="96051" y="287583"/>
                  <a:pt x="96051" y="285304"/>
                  <a:pt x="94911" y="282961"/>
                </a:cubicBezTo>
                <a:lnTo>
                  <a:pt x="94911" y="278339"/>
                </a:lnTo>
                <a:cubicBezTo>
                  <a:pt x="92632" y="280619"/>
                  <a:pt x="91492" y="282961"/>
                  <a:pt x="89149" y="285241"/>
                </a:cubicBezTo>
                <a:cubicBezTo>
                  <a:pt x="85730" y="286380"/>
                  <a:pt x="84527" y="287520"/>
                  <a:pt x="81108" y="288660"/>
                </a:cubicBezTo>
                <a:cubicBezTo>
                  <a:pt x="70788" y="295561"/>
                  <a:pt x="65026" y="304742"/>
                  <a:pt x="63886" y="316266"/>
                </a:cubicBezTo>
                <a:lnTo>
                  <a:pt x="63886" y="325447"/>
                </a:lnTo>
                <a:cubicBezTo>
                  <a:pt x="63886" y="328866"/>
                  <a:pt x="65026" y="332348"/>
                  <a:pt x="65026" y="334627"/>
                </a:cubicBezTo>
                <a:lnTo>
                  <a:pt x="68508" y="344948"/>
                </a:lnTo>
                <a:cubicBezTo>
                  <a:pt x="69521" y="349633"/>
                  <a:pt x="71801" y="353116"/>
                  <a:pt x="74143" y="356535"/>
                </a:cubicBezTo>
                <a:moveTo>
                  <a:pt x="16589" y="299044"/>
                </a:moveTo>
                <a:cubicBezTo>
                  <a:pt x="13170" y="297904"/>
                  <a:pt x="10827" y="296764"/>
                  <a:pt x="8548" y="294421"/>
                </a:cubicBezTo>
                <a:lnTo>
                  <a:pt x="1646" y="287520"/>
                </a:lnTo>
                <a:cubicBezTo>
                  <a:pt x="1646" y="287520"/>
                  <a:pt x="1646" y="290939"/>
                  <a:pt x="2786" y="294421"/>
                </a:cubicBezTo>
                <a:cubicBezTo>
                  <a:pt x="2786" y="297841"/>
                  <a:pt x="3926" y="301323"/>
                  <a:pt x="3926" y="301323"/>
                </a:cubicBezTo>
                <a:cubicBezTo>
                  <a:pt x="5065" y="309364"/>
                  <a:pt x="6205" y="317405"/>
                  <a:pt x="8548" y="323167"/>
                </a:cubicBezTo>
                <a:cubicBezTo>
                  <a:pt x="10827" y="328929"/>
                  <a:pt x="13170" y="333488"/>
                  <a:pt x="15449" y="336970"/>
                </a:cubicBezTo>
                <a:cubicBezTo>
                  <a:pt x="20071" y="343872"/>
                  <a:pt x="24630" y="347291"/>
                  <a:pt x="29252" y="349633"/>
                </a:cubicBezTo>
                <a:cubicBezTo>
                  <a:pt x="38433" y="354256"/>
                  <a:pt x="48817" y="353116"/>
                  <a:pt x="63760" y="362297"/>
                </a:cubicBezTo>
                <a:cubicBezTo>
                  <a:pt x="62620" y="358878"/>
                  <a:pt x="61480" y="354256"/>
                  <a:pt x="59138" y="350773"/>
                </a:cubicBezTo>
                <a:cubicBezTo>
                  <a:pt x="57998" y="347354"/>
                  <a:pt x="56858" y="343872"/>
                  <a:pt x="54515" y="340453"/>
                </a:cubicBezTo>
                <a:cubicBezTo>
                  <a:pt x="53376" y="337033"/>
                  <a:pt x="51096" y="334691"/>
                  <a:pt x="49893" y="331272"/>
                </a:cubicBezTo>
                <a:cubicBezTo>
                  <a:pt x="48754" y="326650"/>
                  <a:pt x="46474" y="324370"/>
                  <a:pt x="45271" y="322091"/>
                </a:cubicBezTo>
                <a:cubicBezTo>
                  <a:pt x="37293" y="311707"/>
                  <a:pt x="29252" y="303666"/>
                  <a:pt x="16589" y="299044"/>
                </a:cubicBezTo>
                <a:moveTo>
                  <a:pt x="105169" y="404845"/>
                </a:moveTo>
                <a:cubicBezTo>
                  <a:pt x="105169" y="396804"/>
                  <a:pt x="106308" y="391042"/>
                  <a:pt x="108588" y="385281"/>
                </a:cubicBezTo>
                <a:lnTo>
                  <a:pt x="115489" y="371478"/>
                </a:lnTo>
                <a:cubicBezTo>
                  <a:pt x="117768" y="366856"/>
                  <a:pt x="117768" y="362297"/>
                  <a:pt x="116629" y="356535"/>
                </a:cubicBezTo>
                <a:cubicBezTo>
                  <a:pt x="116629" y="353116"/>
                  <a:pt x="115489" y="349633"/>
                  <a:pt x="114349" y="346214"/>
                </a:cubicBezTo>
                <a:cubicBezTo>
                  <a:pt x="113210" y="342795"/>
                  <a:pt x="112070" y="338173"/>
                  <a:pt x="108588" y="332411"/>
                </a:cubicBezTo>
                <a:lnTo>
                  <a:pt x="106308" y="327789"/>
                </a:lnTo>
                <a:cubicBezTo>
                  <a:pt x="105169" y="325510"/>
                  <a:pt x="105169" y="323167"/>
                  <a:pt x="105169" y="323167"/>
                </a:cubicBezTo>
                <a:cubicBezTo>
                  <a:pt x="104029" y="326586"/>
                  <a:pt x="102889" y="328929"/>
                  <a:pt x="100546" y="331208"/>
                </a:cubicBezTo>
                <a:cubicBezTo>
                  <a:pt x="99407" y="333488"/>
                  <a:pt x="97127" y="335830"/>
                  <a:pt x="94785" y="338110"/>
                </a:cubicBezTo>
                <a:cubicBezTo>
                  <a:pt x="86743" y="347291"/>
                  <a:pt x="83261" y="357675"/>
                  <a:pt x="84464" y="369135"/>
                </a:cubicBezTo>
                <a:cubicBezTo>
                  <a:pt x="84464" y="372617"/>
                  <a:pt x="85604" y="374897"/>
                  <a:pt x="86743" y="378316"/>
                </a:cubicBezTo>
                <a:cubicBezTo>
                  <a:pt x="87883" y="381735"/>
                  <a:pt x="89023" y="384078"/>
                  <a:pt x="91366" y="387497"/>
                </a:cubicBezTo>
                <a:cubicBezTo>
                  <a:pt x="92505" y="390916"/>
                  <a:pt x="94785" y="394398"/>
                  <a:pt x="97127" y="396678"/>
                </a:cubicBezTo>
                <a:cubicBezTo>
                  <a:pt x="99407" y="399084"/>
                  <a:pt x="101749" y="402566"/>
                  <a:pt x="105169" y="404845"/>
                </a:cubicBezTo>
                <a:moveTo>
                  <a:pt x="35014" y="364576"/>
                </a:moveTo>
                <a:cubicBezTo>
                  <a:pt x="31595" y="364576"/>
                  <a:pt x="29252" y="363436"/>
                  <a:pt x="25833" y="362297"/>
                </a:cubicBezTo>
                <a:cubicBezTo>
                  <a:pt x="23554" y="361157"/>
                  <a:pt x="21211" y="360017"/>
                  <a:pt x="17792" y="356535"/>
                </a:cubicBezTo>
                <a:lnTo>
                  <a:pt x="20071" y="363436"/>
                </a:lnTo>
                <a:cubicBezTo>
                  <a:pt x="21211" y="366919"/>
                  <a:pt x="22351" y="369198"/>
                  <a:pt x="22351" y="369198"/>
                </a:cubicBezTo>
                <a:cubicBezTo>
                  <a:pt x="25833" y="377239"/>
                  <a:pt x="29252" y="384141"/>
                  <a:pt x="32671" y="388763"/>
                </a:cubicBezTo>
                <a:cubicBezTo>
                  <a:pt x="36090" y="393385"/>
                  <a:pt x="39573" y="397944"/>
                  <a:pt x="42992" y="401426"/>
                </a:cubicBezTo>
                <a:cubicBezTo>
                  <a:pt x="48754" y="407188"/>
                  <a:pt x="54515" y="409467"/>
                  <a:pt x="60214" y="410607"/>
                </a:cubicBezTo>
                <a:cubicBezTo>
                  <a:pt x="65976" y="411747"/>
                  <a:pt x="70534" y="410607"/>
                  <a:pt x="76296" y="410607"/>
                </a:cubicBezTo>
                <a:cubicBezTo>
                  <a:pt x="82058" y="410607"/>
                  <a:pt x="88960" y="410607"/>
                  <a:pt x="97001" y="412887"/>
                </a:cubicBezTo>
                <a:cubicBezTo>
                  <a:pt x="94721" y="409467"/>
                  <a:pt x="92379" y="405985"/>
                  <a:pt x="90099" y="403706"/>
                </a:cubicBezTo>
                <a:cubicBezTo>
                  <a:pt x="87820" y="400287"/>
                  <a:pt x="85477" y="397944"/>
                  <a:pt x="83198" y="394525"/>
                </a:cubicBezTo>
                <a:cubicBezTo>
                  <a:pt x="80918" y="392245"/>
                  <a:pt x="78576" y="388763"/>
                  <a:pt x="76296" y="386484"/>
                </a:cubicBezTo>
                <a:lnTo>
                  <a:pt x="69395" y="379582"/>
                </a:lnTo>
                <a:cubicBezTo>
                  <a:pt x="57998" y="371478"/>
                  <a:pt x="48817" y="366919"/>
                  <a:pt x="35014" y="364576"/>
                </a:cubicBezTo>
                <a:moveTo>
                  <a:pt x="149997" y="442772"/>
                </a:moveTo>
                <a:cubicBezTo>
                  <a:pt x="146577" y="434731"/>
                  <a:pt x="146577" y="428969"/>
                  <a:pt x="146577" y="423207"/>
                </a:cubicBezTo>
                <a:cubicBezTo>
                  <a:pt x="146577" y="417445"/>
                  <a:pt x="148857" y="412887"/>
                  <a:pt x="148857" y="408264"/>
                </a:cubicBezTo>
                <a:cubicBezTo>
                  <a:pt x="149997" y="399084"/>
                  <a:pt x="146577" y="391042"/>
                  <a:pt x="132774" y="373757"/>
                </a:cubicBezTo>
                <a:cubicBezTo>
                  <a:pt x="132774" y="373757"/>
                  <a:pt x="131635" y="372617"/>
                  <a:pt x="130495" y="370338"/>
                </a:cubicBezTo>
                <a:cubicBezTo>
                  <a:pt x="129355" y="368058"/>
                  <a:pt x="128216" y="366919"/>
                  <a:pt x="128216" y="366919"/>
                </a:cubicBezTo>
                <a:cubicBezTo>
                  <a:pt x="127076" y="373820"/>
                  <a:pt x="125936" y="377239"/>
                  <a:pt x="122454" y="383001"/>
                </a:cubicBezTo>
                <a:cubicBezTo>
                  <a:pt x="116692" y="393322"/>
                  <a:pt x="116692" y="404845"/>
                  <a:pt x="121314" y="415229"/>
                </a:cubicBezTo>
                <a:cubicBezTo>
                  <a:pt x="122454" y="417509"/>
                  <a:pt x="123594" y="420991"/>
                  <a:pt x="125936" y="423270"/>
                </a:cubicBezTo>
                <a:lnTo>
                  <a:pt x="132838" y="430172"/>
                </a:lnTo>
                <a:cubicBezTo>
                  <a:pt x="135117" y="432451"/>
                  <a:pt x="137460" y="434794"/>
                  <a:pt x="140879" y="437073"/>
                </a:cubicBezTo>
                <a:cubicBezTo>
                  <a:pt x="143095" y="439353"/>
                  <a:pt x="146577" y="440493"/>
                  <a:pt x="149997" y="442772"/>
                </a:cubicBezTo>
                <a:moveTo>
                  <a:pt x="70661" y="424410"/>
                </a:moveTo>
                <a:cubicBezTo>
                  <a:pt x="64899" y="425550"/>
                  <a:pt x="59138" y="425550"/>
                  <a:pt x="51096" y="422131"/>
                </a:cubicBezTo>
                <a:cubicBezTo>
                  <a:pt x="51096" y="422131"/>
                  <a:pt x="53376" y="424410"/>
                  <a:pt x="54515" y="427893"/>
                </a:cubicBezTo>
                <a:cubicBezTo>
                  <a:pt x="56795" y="430172"/>
                  <a:pt x="59138" y="433654"/>
                  <a:pt x="59138" y="433654"/>
                </a:cubicBezTo>
                <a:cubicBezTo>
                  <a:pt x="64899" y="440556"/>
                  <a:pt x="69458" y="446318"/>
                  <a:pt x="75220" y="449737"/>
                </a:cubicBezTo>
                <a:cubicBezTo>
                  <a:pt x="79842" y="453156"/>
                  <a:pt x="84401" y="456638"/>
                  <a:pt x="87883" y="458918"/>
                </a:cubicBezTo>
                <a:cubicBezTo>
                  <a:pt x="95924" y="463540"/>
                  <a:pt x="101686" y="463540"/>
                  <a:pt x="107448" y="462337"/>
                </a:cubicBezTo>
                <a:cubicBezTo>
                  <a:pt x="113210" y="461197"/>
                  <a:pt x="117768" y="458918"/>
                  <a:pt x="122391" y="457715"/>
                </a:cubicBezTo>
                <a:cubicBezTo>
                  <a:pt x="128152" y="455435"/>
                  <a:pt x="133914" y="454232"/>
                  <a:pt x="143095" y="453092"/>
                </a:cubicBezTo>
                <a:lnTo>
                  <a:pt x="132774" y="446191"/>
                </a:lnTo>
                <a:cubicBezTo>
                  <a:pt x="129355" y="443912"/>
                  <a:pt x="127013" y="441569"/>
                  <a:pt x="123594" y="439289"/>
                </a:cubicBezTo>
                <a:cubicBezTo>
                  <a:pt x="120175" y="437010"/>
                  <a:pt x="117832" y="435870"/>
                  <a:pt x="114413" y="434667"/>
                </a:cubicBezTo>
                <a:cubicBezTo>
                  <a:pt x="112133" y="433528"/>
                  <a:pt x="108651" y="431185"/>
                  <a:pt x="106372" y="430045"/>
                </a:cubicBezTo>
                <a:cubicBezTo>
                  <a:pt x="94848" y="424410"/>
                  <a:pt x="83324" y="422067"/>
                  <a:pt x="70661" y="424410"/>
                </a:cubicBezTo>
                <a:moveTo>
                  <a:pt x="204069" y="464616"/>
                </a:moveTo>
                <a:cubicBezTo>
                  <a:pt x="193748" y="451953"/>
                  <a:pt x="194888" y="441632"/>
                  <a:pt x="192545" y="432388"/>
                </a:cubicBezTo>
                <a:cubicBezTo>
                  <a:pt x="191405" y="430109"/>
                  <a:pt x="191405" y="427766"/>
                  <a:pt x="190266" y="425487"/>
                </a:cubicBezTo>
                <a:cubicBezTo>
                  <a:pt x="189126" y="424347"/>
                  <a:pt x="189126" y="423207"/>
                  <a:pt x="187986" y="422067"/>
                </a:cubicBezTo>
                <a:cubicBezTo>
                  <a:pt x="186847" y="420928"/>
                  <a:pt x="186847" y="419788"/>
                  <a:pt x="185707" y="418648"/>
                </a:cubicBezTo>
                <a:cubicBezTo>
                  <a:pt x="183428" y="416369"/>
                  <a:pt x="181085" y="414026"/>
                  <a:pt x="177666" y="411747"/>
                </a:cubicBezTo>
                <a:cubicBezTo>
                  <a:pt x="174247" y="409467"/>
                  <a:pt x="170764" y="405985"/>
                  <a:pt x="166142" y="403706"/>
                </a:cubicBezTo>
                <a:cubicBezTo>
                  <a:pt x="166142" y="403706"/>
                  <a:pt x="163863" y="402566"/>
                  <a:pt x="162723" y="401426"/>
                </a:cubicBezTo>
                <a:cubicBezTo>
                  <a:pt x="161583" y="400287"/>
                  <a:pt x="159304" y="399147"/>
                  <a:pt x="159304" y="399147"/>
                </a:cubicBezTo>
                <a:cubicBezTo>
                  <a:pt x="160444" y="406048"/>
                  <a:pt x="160444" y="409467"/>
                  <a:pt x="159304" y="416369"/>
                </a:cubicBezTo>
                <a:cubicBezTo>
                  <a:pt x="157025" y="427893"/>
                  <a:pt x="160444" y="439353"/>
                  <a:pt x="168485" y="447394"/>
                </a:cubicBezTo>
                <a:cubicBezTo>
                  <a:pt x="170764" y="449673"/>
                  <a:pt x="173107" y="452016"/>
                  <a:pt x="175386" y="453156"/>
                </a:cubicBezTo>
                <a:cubicBezTo>
                  <a:pt x="177666" y="455435"/>
                  <a:pt x="181148" y="456575"/>
                  <a:pt x="183428" y="457778"/>
                </a:cubicBezTo>
                <a:lnTo>
                  <a:pt x="193748" y="461197"/>
                </a:lnTo>
                <a:cubicBezTo>
                  <a:pt x="196028" y="463476"/>
                  <a:pt x="199447" y="463476"/>
                  <a:pt x="204069" y="464616"/>
                </a:cubicBezTo>
                <a:moveTo>
                  <a:pt x="123594" y="471518"/>
                </a:moveTo>
                <a:cubicBezTo>
                  <a:pt x="117832" y="474937"/>
                  <a:pt x="112070" y="476140"/>
                  <a:pt x="104029" y="474937"/>
                </a:cubicBezTo>
                <a:cubicBezTo>
                  <a:pt x="104029" y="474937"/>
                  <a:pt x="106308" y="477216"/>
                  <a:pt x="109791" y="479559"/>
                </a:cubicBezTo>
                <a:cubicBezTo>
                  <a:pt x="112070" y="480698"/>
                  <a:pt x="114413" y="482978"/>
                  <a:pt x="114413" y="482978"/>
                </a:cubicBezTo>
                <a:cubicBezTo>
                  <a:pt x="122454" y="487600"/>
                  <a:pt x="128216" y="492159"/>
                  <a:pt x="135117" y="493298"/>
                </a:cubicBezTo>
                <a:cubicBezTo>
                  <a:pt x="140879" y="495578"/>
                  <a:pt x="146641" y="496718"/>
                  <a:pt x="150060" y="497921"/>
                </a:cubicBezTo>
                <a:cubicBezTo>
                  <a:pt x="152339" y="497921"/>
                  <a:pt x="154682" y="499060"/>
                  <a:pt x="155822" y="499060"/>
                </a:cubicBezTo>
                <a:lnTo>
                  <a:pt x="160444" y="499060"/>
                </a:lnTo>
                <a:cubicBezTo>
                  <a:pt x="163863" y="497921"/>
                  <a:pt x="166206" y="497921"/>
                  <a:pt x="168485" y="496781"/>
                </a:cubicBezTo>
                <a:cubicBezTo>
                  <a:pt x="177666" y="492159"/>
                  <a:pt x="183428" y="484118"/>
                  <a:pt x="199510" y="477216"/>
                </a:cubicBezTo>
                <a:cubicBezTo>
                  <a:pt x="196091" y="476076"/>
                  <a:pt x="191469" y="474937"/>
                  <a:pt x="187986" y="473797"/>
                </a:cubicBezTo>
                <a:lnTo>
                  <a:pt x="177666" y="470378"/>
                </a:lnTo>
                <a:cubicBezTo>
                  <a:pt x="174247" y="469238"/>
                  <a:pt x="170764" y="469238"/>
                  <a:pt x="167345" y="468098"/>
                </a:cubicBezTo>
                <a:cubicBezTo>
                  <a:pt x="163926" y="466959"/>
                  <a:pt x="160444" y="466959"/>
                  <a:pt x="158164" y="466959"/>
                </a:cubicBezTo>
                <a:cubicBezTo>
                  <a:pt x="146577" y="464616"/>
                  <a:pt x="135054" y="465819"/>
                  <a:pt x="123594" y="471518"/>
                </a:cubicBezTo>
                <a:moveTo>
                  <a:pt x="261560" y="469238"/>
                </a:moveTo>
                <a:cubicBezTo>
                  <a:pt x="247757" y="458918"/>
                  <a:pt x="246617" y="448534"/>
                  <a:pt x="240856" y="441632"/>
                </a:cubicBezTo>
                <a:cubicBezTo>
                  <a:pt x="238576" y="438213"/>
                  <a:pt x="235094" y="433591"/>
                  <a:pt x="229332" y="431312"/>
                </a:cubicBezTo>
                <a:cubicBezTo>
                  <a:pt x="227053" y="430172"/>
                  <a:pt x="223570" y="429032"/>
                  <a:pt x="220151" y="427893"/>
                </a:cubicBezTo>
                <a:cubicBezTo>
                  <a:pt x="216732" y="426753"/>
                  <a:pt x="212110" y="424473"/>
                  <a:pt x="206348" y="423270"/>
                </a:cubicBezTo>
                <a:lnTo>
                  <a:pt x="198307" y="420991"/>
                </a:lnTo>
                <a:cubicBezTo>
                  <a:pt x="201726" y="426753"/>
                  <a:pt x="201726" y="431312"/>
                  <a:pt x="202929" y="437073"/>
                </a:cubicBezTo>
                <a:cubicBezTo>
                  <a:pt x="204069" y="442835"/>
                  <a:pt x="206348" y="448597"/>
                  <a:pt x="208691" y="453156"/>
                </a:cubicBezTo>
                <a:cubicBezTo>
                  <a:pt x="212110" y="457778"/>
                  <a:pt x="215592" y="462337"/>
                  <a:pt x="221354" y="464679"/>
                </a:cubicBezTo>
                <a:cubicBezTo>
                  <a:pt x="225976" y="466959"/>
                  <a:pt x="232878" y="469302"/>
                  <a:pt x="238576" y="470441"/>
                </a:cubicBezTo>
                <a:cubicBezTo>
                  <a:pt x="246617" y="470378"/>
                  <a:pt x="253519" y="470378"/>
                  <a:pt x="261560" y="469238"/>
                </a:cubicBezTo>
                <a:moveTo>
                  <a:pt x="186847" y="500327"/>
                </a:moveTo>
                <a:cubicBezTo>
                  <a:pt x="182225" y="504949"/>
                  <a:pt x="177666" y="508368"/>
                  <a:pt x="169625" y="509507"/>
                </a:cubicBezTo>
                <a:lnTo>
                  <a:pt x="183428" y="514130"/>
                </a:lnTo>
                <a:cubicBezTo>
                  <a:pt x="192608" y="516409"/>
                  <a:pt x="199510" y="517549"/>
                  <a:pt x="205272" y="518752"/>
                </a:cubicBezTo>
                <a:cubicBezTo>
                  <a:pt x="211034" y="518752"/>
                  <a:pt x="216795" y="518752"/>
                  <a:pt x="221354" y="517612"/>
                </a:cubicBezTo>
                <a:cubicBezTo>
                  <a:pt x="229395" y="516472"/>
                  <a:pt x="235157" y="514193"/>
                  <a:pt x="238576" y="509571"/>
                </a:cubicBezTo>
                <a:cubicBezTo>
                  <a:pt x="245478" y="501530"/>
                  <a:pt x="248897" y="492349"/>
                  <a:pt x="262700" y="481965"/>
                </a:cubicBezTo>
                <a:cubicBezTo>
                  <a:pt x="229395" y="479622"/>
                  <a:pt x="206348" y="481901"/>
                  <a:pt x="186847" y="500327"/>
                </a:cubicBezTo>
              </a:path>
            </a:pathLst>
          </a:custGeom>
          <a:gradFill>
            <a:gsLst>
              <a:gs pos="23000">
                <a:srgbClr val="C70212"/>
              </a:gs>
              <a:gs pos="100000">
                <a:srgbClr val="D92411"/>
              </a:gs>
            </a:gsLst>
            <a:lin ang="5400000" scaled="1"/>
          </a:gradFill>
          <a:ln w="62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500" b="0" i="0" u="none" strike="noStrike" kern="1200" cap="none" spc="0" normalizeH="0" baseline="0" noProof="0">
              <a:ln>
                <a:noFill/>
              </a:ln>
              <a:solidFill>
                <a:srgbClr val="BC0000"/>
              </a:solidFill>
              <a:effectLst/>
              <a:uLnTx/>
              <a:uFillTx/>
              <a:latin typeface="微软雅黑" panose="020B0503020204020204" pitchFamily="34" charset="-122"/>
              <a:ea typeface="微软雅黑" panose="020B0503020204020204" pitchFamily="34" charset="-122"/>
              <a:cs typeface="阿里巴巴普惠体 Medium" panose="00020600040101010101" pitchFamily="18" charset="-122"/>
            </a:endParaRPr>
          </a:p>
        </p:txBody>
      </p:sp>
      <p:sp>
        <p:nvSpPr>
          <p:cNvPr id="86" name="图形 3"/>
          <p:cNvSpPr/>
          <p:nvPr/>
        </p:nvSpPr>
        <p:spPr>
          <a:xfrm flipH="1">
            <a:off x="10547515" y="1456308"/>
            <a:ext cx="434367" cy="857745"/>
          </a:xfrm>
          <a:custGeom>
            <a:avLst/>
            <a:gdLst>
              <a:gd name="connsiteX0" fmla="*/ 204069 w 262699"/>
              <a:gd name="connsiteY0" fmla="*/ 57491 h 518751"/>
              <a:gd name="connsiteX1" fmla="*/ 192545 w 262699"/>
              <a:gd name="connsiteY1" fmla="*/ 60910 h 518751"/>
              <a:gd name="connsiteX2" fmla="*/ 181022 w 262699"/>
              <a:gd name="connsiteY2" fmla="*/ 62050 h 518751"/>
              <a:gd name="connsiteX3" fmla="*/ 162596 w 262699"/>
              <a:gd name="connsiteY3" fmla="*/ 59771 h 518751"/>
              <a:gd name="connsiteX4" fmla="*/ 160317 w 262699"/>
              <a:gd name="connsiteY4" fmla="*/ 57491 h 518751"/>
              <a:gd name="connsiteX5" fmla="*/ 161457 w 262699"/>
              <a:gd name="connsiteY5" fmla="*/ 54072 h 518751"/>
              <a:gd name="connsiteX6" fmla="*/ 171777 w 262699"/>
              <a:gd name="connsiteY6" fmla="*/ 37990 h 518751"/>
              <a:gd name="connsiteX7" fmla="*/ 182098 w 262699"/>
              <a:gd name="connsiteY7" fmla="*/ 31088 h 518751"/>
              <a:gd name="connsiteX8" fmla="*/ 194761 w 262699"/>
              <a:gd name="connsiteY8" fmla="*/ 25327 h 518751"/>
              <a:gd name="connsiteX9" fmla="*/ 240792 w 262699"/>
              <a:gd name="connsiteY9" fmla="*/ 29949 h 518751"/>
              <a:gd name="connsiteX10" fmla="*/ 243072 w 262699"/>
              <a:gd name="connsiteY10" fmla="*/ 32228 h 518751"/>
              <a:gd name="connsiteX11" fmla="*/ 241932 w 262699"/>
              <a:gd name="connsiteY11" fmla="*/ 35710 h 518751"/>
              <a:gd name="connsiteX12" fmla="*/ 204069 w 262699"/>
              <a:gd name="connsiteY12" fmla="*/ 57491 h 518751"/>
              <a:gd name="connsiteX13" fmla="*/ 204069 w 262699"/>
              <a:gd name="connsiteY13" fmla="*/ 57491 h 518751"/>
              <a:gd name="connsiteX14" fmla="*/ 192545 w 262699"/>
              <a:gd name="connsiteY14" fmla="*/ 79399 h 518751"/>
              <a:gd name="connsiteX15" fmla="*/ 178742 w 262699"/>
              <a:gd name="connsiteY15" fmla="*/ 70218 h 518751"/>
              <a:gd name="connsiteX16" fmla="*/ 162660 w 262699"/>
              <a:gd name="connsiteY16" fmla="*/ 67939 h 518751"/>
              <a:gd name="connsiteX17" fmla="*/ 145438 w 262699"/>
              <a:gd name="connsiteY17" fmla="*/ 73700 h 518751"/>
              <a:gd name="connsiteX18" fmla="*/ 128216 w 262699"/>
              <a:gd name="connsiteY18" fmla="*/ 87503 h 518751"/>
              <a:gd name="connsiteX19" fmla="*/ 147780 w 262699"/>
              <a:gd name="connsiteY19" fmla="*/ 90922 h 518751"/>
              <a:gd name="connsiteX20" fmla="*/ 161583 w 262699"/>
              <a:gd name="connsiteY20" fmla="*/ 97824 h 518751"/>
              <a:gd name="connsiteX21" fmla="*/ 176526 w 262699"/>
              <a:gd name="connsiteY21" fmla="*/ 100103 h 518751"/>
              <a:gd name="connsiteX22" fmla="*/ 186847 w 262699"/>
              <a:gd name="connsiteY22" fmla="*/ 97824 h 518751"/>
              <a:gd name="connsiteX23" fmla="*/ 192608 w 262699"/>
              <a:gd name="connsiteY23" fmla="*/ 95545 h 518751"/>
              <a:gd name="connsiteX24" fmla="*/ 198370 w 262699"/>
              <a:gd name="connsiteY24" fmla="*/ 92125 h 518751"/>
              <a:gd name="connsiteX25" fmla="*/ 206411 w 262699"/>
              <a:gd name="connsiteY25" fmla="*/ 88706 h 518751"/>
              <a:gd name="connsiteX26" fmla="*/ 192545 w 262699"/>
              <a:gd name="connsiteY26" fmla="*/ 79399 h 518751"/>
              <a:gd name="connsiteX27" fmla="*/ 169561 w 262699"/>
              <a:gd name="connsiteY27" fmla="*/ 18425 h 518751"/>
              <a:gd name="connsiteX28" fmla="*/ 177602 w 262699"/>
              <a:gd name="connsiteY28" fmla="*/ 0 h 518751"/>
              <a:gd name="connsiteX29" fmla="*/ 164939 w 262699"/>
              <a:gd name="connsiteY29" fmla="*/ 4622 h 518751"/>
              <a:gd name="connsiteX30" fmla="*/ 153416 w 262699"/>
              <a:gd name="connsiteY30" fmla="*/ 9244 h 518751"/>
              <a:gd name="connsiteX31" fmla="*/ 145374 w 262699"/>
              <a:gd name="connsiteY31" fmla="*/ 15006 h 518751"/>
              <a:gd name="connsiteX32" fmla="*/ 132711 w 262699"/>
              <a:gd name="connsiteY32" fmla="*/ 24187 h 518751"/>
              <a:gd name="connsiteX33" fmla="*/ 123530 w 262699"/>
              <a:gd name="connsiteY33" fmla="*/ 41409 h 518751"/>
              <a:gd name="connsiteX34" fmla="*/ 123530 w 262699"/>
              <a:gd name="connsiteY34" fmla="*/ 57491 h 518751"/>
              <a:gd name="connsiteX35" fmla="*/ 121251 w 262699"/>
              <a:gd name="connsiteY35" fmla="*/ 78196 h 518751"/>
              <a:gd name="connsiteX36" fmla="*/ 138473 w 262699"/>
              <a:gd name="connsiteY36" fmla="*/ 64393 h 518751"/>
              <a:gd name="connsiteX37" fmla="*/ 153416 w 262699"/>
              <a:gd name="connsiteY37" fmla="*/ 50590 h 518751"/>
              <a:gd name="connsiteX38" fmla="*/ 163736 w 262699"/>
              <a:gd name="connsiteY38" fmla="*/ 35647 h 518751"/>
              <a:gd name="connsiteX39" fmla="*/ 169561 w 262699"/>
              <a:gd name="connsiteY39" fmla="*/ 18425 h 518751"/>
              <a:gd name="connsiteX40" fmla="*/ 87946 w 262699"/>
              <a:gd name="connsiteY40" fmla="*/ 129989 h 518751"/>
              <a:gd name="connsiteX41" fmla="*/ 107511 w 262699"/>
              <a:gd name="connsiteY41" fmla="*/ 127709 h 518751"/>
              <a:gd name="connsiteX42" fmla="*/ 122454 w 262699"/>
              <a:gd name="connsiteY42" fmla="*/ 129989 h 518751"/>
              <a:gd name="connsiteX43" fmla="*/ 156961 w 262699"/>
              <a:gd name="connsiteY43" fmla="*/ 113906 h 518751"/>
              <a:gd name="connsiteX44" fmla="*/ 160380 w 262699"/>
              <a:gd name="connsiteY44" fmla="*/ 111627 h 518751"/>
              <a:gd name="connsiteX45" fmla="*/ 163800 w 262699"/>
              <a:gd name="connsiteY45" fmla="*/ 109347 h 518751"/>
              <a:gd name="connsiteX46" fmla="*/ 155758 w 262699"/>
              <a:gd name="connsiteY46" fmla="*/ 107068 h 518751"/>
              <a:gd name="connsiteX47" fmla="*/ 147717 w 262699"/>
              <a:gd name="connsiteY47" fmla="*/ 103649 h 518751"/>
              <a:gd name="connsiteX48" fmla="*/ 131635 w 262699"/>
              <a:gd name="connsiteY48" fmla="*/ 99027 h 518751"/>
              <a:gd name="connsiteX49" fmla="*/ 115552 w 262699"/>
              <a:gd name="connsiteY49" fmla="*/ 102446 h 518751"/>
              <a:gd name="connsiteX50" fmla="*/ 108651 w 262699"/>
              <a:gd name="connsiteY50" fmla="*/ 105865 h 518751"/>
              <a:gd name="connsiteX51" fmla="*/ 101749 w 262699"/>
              <a:gd name="connsiteY51" fmla="*/ 112767 h 518751"/>
              <a:gd name="connsiteX52" fmla="*/ 94848 w 262699"/>
              <a:gd name="connsiteY52" fmla="*/ 120808 h 518751"/>
              <a:gd name="connsiteX53" fmla="*/ 87946 w 262699"/>
              <a:gd name="connsiteY53" fmla="*/ 129989 h 518751"/>
              <a:gd name="connsiteX54" fmla="*/ 108651 w 262699"/>
              <a:gd name="connsiteY54" fmla="*/ 51793 h 518751"/>
              <a:gd name="connsiteX55" fmla="*/ 108651 w 262699"/>
              <a:gd name="connsiteY55" fmla="*/ 42549 h 518751"/>
              <a:gd name="connsiteX56" fmla="*/ 112070 w 262699"/>
              <a:gd name="connsiteY56" fmla="*/ 32228 h 518751"/>
              <a:gd name="connsiteX57" fmla="*/ 109791 w 262699"/>
              <a:gd name="connsiteY57" fmla="*/ 33368 h 518751"/>
              <a:gd name="connsiteX58" fmla="*/ 106372 w 262699"/>
              <a:gd name="connsiteY58" fmla="*/ 36787 h 518751"/>
              <a:gd name="connsiteX59" fmla="*/ 100610 w 262699"/>
              <a:gd name="connsiteY59" fmla="*/ 40206 h 518751"/>
              <a:gd name="connsiteX60" fmla="*/ 75283 w 262699"/>
              <a:gd name="connsiteY60" fmla="*/ 68952 h 518751"/>
              <a:gd name="connsiteX61" fmla="*/ 70661 w 262699"/>
              <a:gd name="connsiteY61" fmla="*/ 87377 h 518751"/>
              <a:gd name="connsiteX62" fmla="*/ 75283 w 262699"/>
              <a:gd name="connsiteY62" fmla="*/ 103459 h 518751"/>
              <a:gd name="connsiteX63" fmla="*/ 78702 w 262699"/>
              <a:gd name="connsiteY63" fmla="*/ 124164 h 518751"/>
              <a:gd name="connsiteX64" fmla="*/ 85604 w 262699"/>
              <a:gd name="connsiteY64" fmla="*/ 114983 h 518751"/>
              <a:gd name="connsiteX65" fmla="*/ 92505 w 262699"/>
              <a:gd name="connsiteY65" fmla="*/ 105802 h 518751"/>
              <a:gd name="connsiteX66" fmla="*/ 98267 w 262699"/>
              <a:gd name="connsiteY66" fmla="*/ 96621 h 518751"/>
              <a:gd name="connsiteX67" fmla="*/ 102889 w 262699"/>
              <a:gd name="connsiteY67" fmla="*/ 88580 h 518751"/>
              <a:gd name="connsiteX68" fmla="*/ 108651 w 262699"/>
              <a:gd name="connsiteY68" fmla="*/ 71358 h 518751"/>
              <a:gd name="connsiteX69" fmla="*/ 108651 w 262699"/>
              <a:gd name="connsiteY69" fmla="*/ 51793 h 518751"/>
              <a:gd name="connsiteX70" fmla="*/ 63760 w 262699"/>
              <a:gd name="connsiteY70" fmla="*/ 182858 h 518751"/>
              <a:gd name="connsiteX71" fmla="*/ 82185 w 262699"/>
              <a:gd name="connsiteY71" fmla="*/ 174817 h 518751"/>
              <a:gd name="connsiteX72" fmla="*/ 97127 w 262699"/>
              <a:gd name="connsiteY72" fmla="*/ 172537 h 518751"/>
              <a:gd name="connsiteX73" fmla="*/ 110930 w 262699"/>
              <a:gd name="connsiteY73" fmla="*/ 165636 h 518751"/>
              <a:gd name="connsiteX74" fmla="*/ 117832 w 262699"/>
              <a:gd name="connsiteY74" fmla="*/ 157595 h 518751"/>
              <a:gd name="connsiteX75" fmla="*/ 127013 w 262699"/>
              <a:gd name="connsiteY75" fmla="*/ 146071 h 518751"/>
              <a:gd name="connsiteX76" fmla="*/ 129292 w 262699"/>
              <a:gd name="connsiteY76" fmla="*/ 142589 h 518751"/>
              <a:gd name="connsiteX77" fmla="*/ 131571 w 262699"/>
              <a:gd name="connsiteY77" fmla="*/ 139170 h 518751"/>
              <a:gd name="connsiteX78" fmla="*/ 114349 w 262699"/>
              <a:gd name="connsiteY78" fmla="*/ 138030 h 518751"/>
              <a:gd name="connsiteX79" fmla="*/ 83324 w 262699"/>
              <a:gd name="connsiteY79" fmla="*/ 146071 h 518751"/>
              <a:gd name="connsiteX80" fmla="*/ 76423 w 262699"/>
              <a:gd name="connsiteY80" fmla="*/ 154112 h 518751"/>
              <a:gd name="connsiteX81" fmla="*/ 70661 w 262699"/>
              <a:gd name="connsiteY81" fmla="*/ 162153 h 518751"/>
              <a:gd name="connsiteX82" fmla="*/ 66039 w 262699"/>
              <a:gd name="connsiteY82" fmla="*/ 172474 h 518751"/>
              <a:gd name="connsiteX83" fmla="*/ 63760 w 262699"/>
              <a:gd name="connsiteY83" fmla="*/ 182858 h 518751"/>
              <a:gd name="connsiteX84" fmla="*/ 61480 w 262699"/>
              <a:gd name="connsiteY84" fmla="*/ 102383 h 518751"/>
              <a:gd name="connsiteX85" fmla="*/ 58061 w 262699"/>
              <a:gd name="connsiteY85" fmla="*/ 82818 h 518751"/>
              <a:gd name="connsiteX86" fmla="*/ 53439 w 262699"/>
              <a:gd name="connsiteY86" fmla="*/ 88580 h 518751"/>
              <a:gd name="connsiteX87" fmla="*/ 50020 w 262699"/>
              <a:gd name="connsiteY87" fmla="*/ 94342 h 518751"/>
              <a:gd name="connsiteX88" fmla="*/ 33938 w 262699"/>
              <a:gd name="connsiteY88" fmla="*/ 128849 h 518751"/>
              <a:gd name="connsiteX89" fmla="*/ 35077 w 262699"/>
              <a:gd name="connsiteY89" fmla="*/ 148414 h 518751"/>
              <a:gd name="connsiteX90" fmla="*/ 43118 w 262699"/>
              <a:gd name="connsiteY90" fmla="*/ 162217 h 518751"/>
              <a:gd name="connsiteX91" fmla="*/ 52299 w 262699"/>
              <a:gd name="connsiteY91" fmla="*/ 180642 h 518751"/>
              <a:gd name="connsiteX92" fmla="*/ 56921 w 262699"/>
              <a:gd name="connsiteY92" fmla="*/ 169118 h 518751"/>
              <a:gd name="connsiteX93" fmla="*/ 60341 w 262699"/>
              <a:gd name="connsiteY93" fmla="*/ 157595 h 518751"/>
              <a:gd name="connsiteX94" fmla="*/ 62620 w 262699"/>
              <a:gd name="connsiteY94" fmla="*/ 147274 h 518751"/>
              <a:gd name="connsiteX95" fmla="*/ 64899 w 262699"/>
              <a:gd name="connsiteY95" fmla="*/ 138093 h 518751"/>
              <a:gd name="connsiteX96" fmla="*/ 61480 w 262699"/>
              <a:gd name="connsiteY96" fmla="*/ 102383 h 518751"/>
              <a:gd name="connsiteX97" fmla="*/ 52236 w 262699"/>
              <a:gd name="connsiteY97" fmla="*/ 241552 h 518751"/>
              <a:gd name="connsiteX98" fmla="*/ 82121 w 262699"/>
              <a:gd name="connsiteY98" fmla="*/ 224330 h 518751"/>
              <a:gd name="connsiteX99" fmla="*/ 93645 w 262699"/>
              <a:gd name="connsiteY99" fmla="*/ 214010 h 518751"/>
              <a:gd name="connsiteX100" fmla="*/ 98267 w 262699"/>
              <a:gd name="connsiteY100" fmla="*/ 204829 h 518751"/>
              <a:gd name="connsiteX101" fmla="*/ 104029 w 262699"/>
              <a:gd name="connsiteY101" fmla="*/ 189886 h 518751"/>
              <a:gd name="connsiteX102" fmla="*/ 105169 w 262699"/>
              <a:gd name="connsiteY102" fmla="*/ 185264 h 518751"/>
              <a:gd name="connsiteX103" fmla="*/ 107448 w 262699"/>
              <a:gd name="connsiteY103" fmla="*/ 180642 h 518751"/>
              <a:gd name="connsiteX104" fmla="*/ 91366 w 262699"/>
              <a:gd name="connsiteY104" fmla="*/ 185264 h 518751"/>
              <a:gd name="connsiteX105" fmla="*/ 62620 w 262699"/>
              <a:gd name="connsiteY105" fmla="*/ 201346 h 518751"/>
              <a:gd name="connsiteX106" fmla="*/ 57998 w 262699"/>
              <a:gd name="connsiteY106" fmla="*/ 209387 h 518751"/>
              <a:gd name="connsiteX107" fmla="*/ 54579 w 262699"/>
              <a:gd name="connsiteY107" fmla="*/ 218568 h 518751"/>
              <a:gd name="connsiteX108" fmla="*/ 52299 w 262699"/>
              <a:gd name="connsiteY108" fmla="*/ 228889 h 518751"/>
              <a:gd name="connsiteX109" fmla="*/ 52299 w 262699"/>
              <a:gd name="connsiteY109" fmla="*/ 241552 h 518751"/>
              <a:gd name="connsiteX110" fmla="*/ 29252 w 262699"/>
              <a:gd name="connsiteY110" fmla="*/ 164496 h 518751"/>
              <a:gd name="connsiteX111" fmla="*/ 21211 w 262699"/>
              <a:gd name="connsiteY111" fmla="*/ 146071 h 518751"/>
              <a:gd name="connsiteX112" fmla="*/ 18932 w 262699"/>
              <a:gd name="connsiteY112" fmla="*/ 151833 h 518751"/>
              <a:gd name="connsiteX113" fmla="*/ 16652 w 262699"/>
              <a:gd name="connsiteY113" fmla="*/ 158734 h 518751"/>
              <a:gd name="connsiteX114" fmla="*/ 10890 w 262699"/>
              <a:gd name="connsiteY114" fmla="*/ 180579 h 518751"/>
              <a:gd name="connsiteX115" fmla="*/ 9751 w 262699"/>
              <a:gd name="connsiteY115" fmla="*/ 195521 h 518751"/>
              <a:gd name="connsiteX116" fmla="*/ 16652 w 262699"/>
              <a:gd name="connsiteY116" fmla="*/ 213946 h 518751"/>
              <a:gd name="connsiteX117" fmla="*/ 41979 w 262699"/>
              <a:gd name="connsiteY117" fmla="*/ 240413 h 518751"/>
              <a:gd name="connsiteX118" fmla="*/ 43055 w 262699"/>
              <a:gd name="connsiteY118" fmla="*/ 228889 h 518751"/>
              <a:gd name="connsiteX119" fmla="*/ 44195 w 262699"/>
              <a:gd name="connsiteY119" fmla="*/ 217365 h 518751"/>
              <a:gd name="connsiteX120" fmla="*/ 44195 w 262699"/>
              <a:gd name="connsiteY120" fmla="*/ 197801 h 518751"/>
              <a:gd name="connsiteX121" fmla="*/ 29252 w 262699"/>
              <a:gd name="connsiteY121" fmla="*/ 164496 h 518751"/>
              <a:gd name="connsiteX122" fmla="*/ 55718 w 262699"/>
              <a:gd name="connsiteY122" fmla="*/ 300183 h 518751"/>
              <a:gd name="connsiteX123" fmla="*/ 81045 w 262699"/>
              <a:gd name="connsiteY123" fmla="*/ 276060 h 518751"/>
              <a:gd name="connsiteX124" fmla="*/ 90226 w 262699"/>
              <a:gd name="connsiteY124" fmla="*/ 263396 h 518751"/>
              <a:gd name="connsiteX125" fmla="*/ 92505 w 262699"/>
              <a:gd name="connsiteY125" fmla="*/ 253076 h 518751"/>
              <a:gd name="connsiteX126" fmla="*/ 94785 w 262699"/>
              <a:gd name="connsiteY126" fmla="*/ 238133 h 518751"/>
              <a:gd name="connsiteX127" fmla="*/ 94785 w 262699"/>
              <a:gd name="connsiteY127" fmla="*/ 233511 h 518751"/>
              <a:gd name="connsiteX128" fmla="*/ 95924 w 262699"/>
              <a:gd name="connsiteY128" fmla="*/ 228889 h 518751"/>
              <a:gd name="connsiteX129" fmla="*/ 80982 w 262699"/>
              <a:gd name="connsiteY129" fmla="*/ 236930 h 518751"/>
              <a:gd name="connsiteX130" fmla="*/ 56858 w 262699"/>
              <a:gd name="connsiteY130" fmla="*/ 259914 h 518751"/>
              <a:gd name="connsiteX131" fmla="*/ 54579 w 262699"/>
              <a:gd name="connsiteY131" fmla="*/ 269095 h 518751"/>
              <a:gd name="connsiteX132" fmla="*/ 53439 w 262699"/>
              <a:gd name="connsiteY132" fmla="*/ 279415 h 518751"/>
              <a:gd name="connsiteX133" fmla="*/ 53439 w 262699"/>
              <a:gd name="connsiteY133" fmla="*/ 289736 h 518751"/>
              <a:gd name="connsiteX134" fmla="*/ 55718 w 262699"/>
              <a:gd name="connsiteY134" fmla="*/ 300183 h 518751"/>
              <a:gd name="connsiteX135" fmla="*/ 15449 w 262699"/>
              <a:gd name="connsiteY135" fmla="*/ 231168 h 518751"/>
              <a:gd name="connsiteX136" fmla="*/ 2786 w 262699"/>
              <a:gd name="connsiteY136" fmla="*/ 216226 h 518751"/>
              <a:gd name="connsiteX137" fmla="*/ 1646 w 262699"/>
              <a:gd name="connsiteY137" fmla="*/ 223127 h 518751"/>
              <a:gd name="connsiteX138" fmla="*/ 507 w 262699"/>
              <a:gd name="connsiteY138" fmla="*/ 230029 h 518751"/>
              <a:gd name="connsiteX139" fmla="*/ 507 w 262699"/>
              <a:gd name="connsiteY139" fmla="*/ 251873 h 518751"/>
              <a:gd name="connsiteX140" fmla="*/ 2786 w 262699"/>
              <a:gd name="connsiteY140" fmla="*/ 266816 h 518751"/>
              <a:gd name="connsiteX141" fmla="*/ 13106 w 262699"/>
              <a:gd name="connsiteY141" fmla="*/ 282898 h 518751"/>
              <a:gd name="connsiteX142" fmla="*/ 44132 w 262699"/>
              <a:gd name="connsiteY142" fmla="*/ 303602 h 518751"/>
              <a:gd name="connsiteX143" fmla="*/ 42992 w 262699"/>
              <a:gd name="connsiteY143" fmla="*/ 292079 h 518751"/>
              <a:gd name="connsiteX144" fmla="*/ 41852 w 262699"/>
              <a:gd name="connsiteY144" fmla="*/ 280555 h 518751"/>
              <a:gd name="connsiteX145" fmla="*/ 39573 w 262699"/>
              <a:gd name="connsiteY145" fmla="*/ 270235 h 518751"/>
              <a:gd name="connsiteX146" fmla="*/ 37293 w 262699"/>
              <a:gd name="connsiteY146" fmla="*/ 261054 h 518751"/>
              <a:gd name="connsiteX147" fmla="*/ 15449 w 262699"/>
              <a:gd name="connsiteY147" fmla="*/ 231168 h 518751"/>
              <a:gd name="connsiteX148" fmla="*/ 74143 w 262699"/>
              <a:gd name="connsiteY148" fmla="*/ 356535 h 518751"/>
              <a:gd name="connsiteX149" fmla="*/ 92569 w 262699"/>
              <a:gd name="connsiteY149" fmla="*/ 326650 h 518751"/>
              <a:gd name="connsiteX150" fmla="*/ 98330 w 262699"/>
              <a:gd name="connsiteY150" fmla="*/ 312847 h 518751"/>
              <a:gd name="connsiteX151" fmla="*/ 98330 w 262699"/>
              <a:gd name="connsiteY151" fmla="*/ 302526 h 518751"/>
              <a:gd name="connsiteX152" fmla="*/ 96051 w 262699"/>
              <a:gd name="connsiteY152" fmla="*/ 287583 h 518751"/>
              <a:gd name="connsiteX153" fmla="*/ 94911 w 262699"/>
              <a:gd name="connsiteY153" fmla="*/ 282961 h 518751"/>
              <a:gd name="connsiteX154" fmla="*/ 94911 w 262699"/>
              <a:gd name="connsiteY154" fmla="*/ 278339 h 518751"/>
              <a:gd name="connsiteX155" fmla="*/ 89149 w 262699"/>
              <a:gd name="connsiteY155" fmla="*/ 285241 h 518751"/>
              <a:gd name="connsiteX156" fmla="*/ 81108 w 262699"/>
              <a:gd name="connsiteY156" fmla="*/ 288660 h 518751"/>
              <a:gd name="connsiteX157" fmla="*/ 63886 w 262699"/>
              <a:gd name="connsiteY157" fmla="*/ 316266 h 518751"/>
              <a:gd name="connsiteX158" fmla="*/ 63886 w 262699"/>
              <a:gd name="connsiteY158" fmla="*/ 325447 h 518751"/>
              <a:gd name="connsiteX159" fmla="*/ 65026 w 262699"/>
              <a:gd name="connsiteY159" fmla="*/ 334627 h 518751"/>
              <a:gd name="connsiteX160" fmla="*/ 68508 w 262699"/>
              <a:gd name="connsiteY160" fmla="*/ 344948 h 518751"/>
              <a:gd name="connsiteX161" fmla="*/ 74143 w 262699"/>
              <a:gd name="connsiteY161" fmla="*/ 356535 h 518751"/>
              <a:gd name="connsiteX162" fmla="*/ 16589 w 262699"/>
              <a:gd name="connsiteY162" fmla="*/ 299044 h 518751"/>
              <a:gd name="connsiteX163" fmla="*/ 8548 w 262699"/>
              <a:gd name="connsiteY163" fmla="*/ 294421 h 518751"/>
              <a:gd name="connsiteX164" fmla="*/ 1646 w 262699"/>
              <a:gd name="connsiteY164" fmla="*/ 287520 h 518751"/>
              <a:gd name="connsiteX165" fmla="*/ 2786 w 262699"/>
              <a:gd name="connsiteY165" fmla="*/ 294421 h 518751"/>
              <a:gd name="connsiteX166" fmla="*/ 3926 w 262699"/>
              <a:gd name="connsiteY166" fmla="*/ 301323 h 518751"/>
              <a:gd name="connsiteX167" fmla="*/ 8548 w 262699"/>
              <a:gd name="connsiteY167" fmla="*/ 323167 h 518751"/>
              <a:gd name="connsiteX168" fmla="*/ 15449 w 262699"/>
              <a:gd name="connsiteY168" fmla="*/ 336970 h 518751"/>
              <a:gd name="connsiteX169" fmla="*/ 29252 w 262699"/>
              <a:gd name="connsiteY169" fmla="*/ 349633 h 518751"/>
              <a:gd name="connsiteX170" fmla="*/ 63760 w 262699"/>
              <a:gd name="connsiteY170" fmla="*/ 362297 h 518751"/>
              <a:gd name="connsiteX171" fmla="*/ 59138 w 262699"/>
              <a:gd name="connsiteY171" fmla="*/ 350773 h 518751"/>
              <a:gd name="connsiteX172" fmla="*/ 54515 w 262699"/>
              <a:gd name="connsiteY172" fmla="*/ 340453 h 518751"/>
              <a:gd name="connsiteX173" fmla="*/ 49893 w 262699"/>
              <a:gd name="connsiteY173" fmla="*/ 331272 h 518751"/>
              <a:gd name="connsiteX174" fmla="*/ 45271 w 262699"/>
              <a:gd name="connsiteY174" fmla="*/ 322091 h 518751"/>
              <a:gd name="connsiteX175" fmla="*/ 16589 w 262699"/>
              <a:gd name="connsiteY175" fmla="*/ 299044 h 518751"/>
              <a:gd name="connsiteX176" fmla="*/ 105169 w 262699"/>
              <a:gd name="connsiteY176" fmla="*/ 404845 h 518751"/>
              <a:gd name="connsiteX177" fmla="*/ 108588 w 262699"/>
              <a:gd name="connsiteY177" fmla="*/ 385281 h 518751"/>
              <a:gd name="connsiteX178" fmla="*/ 115489 w 262699"/>
              <a:gd name="connsiteY178" fmla="*/ 371478 h 518751"/>
              <a:gd name="connsiteX179" fmla="*/ 116629 w 262699"/>
              <a:gd name="connsiteY179" fmla="*/ 356535 h 518751"/>
              <a:gd name="connsiteX180" fmla="*/ 114349 w 262699"/>
              <a:gd name="connsiteY180" fmla="*/ 346214 h 518751"/>
              <a:gd name="connsiteX181" fmla="*/ 108588 w 262699"/>
              <a:gd name="connsiteY181" fmla="*/ 332411 h 518751"/>
              <a:gd name="connsiteX182" fmla="*/ 106308 w 262699"/>
              <a:gd name="connsiteY182" fmla="*/ 327789 h 518751"/>
              <a:gd name="connsiteX183" fmla="*/ 105169 w 262699"/>
              <a:gd name="connsiteY183" fmla="*/ 323167 h 518751"/>
              <a:gd name="connsiteX184" fmla="*/ 100546 w 262699"/>
              <a:gd name="connsiteY184" fmla="*/ 331208 h 518751"/>
              <a:gd name="connsiteX185" fmla="*/ 94785 w 262699"/>
              <a:gd name="connsiteY185" fmla="*/ 338110 h 518751"/>
              <a:gd name="connsiteX186" fmla="*/ 84464 w 262699"/>
              <a:gd name="connsiteY186" fmla="*/ 369135 h 518751"/>
              <a:gd name="connsiteX187" fmla="*/ 86743 w 262699"/>
              <a:gd name="connsiteY187" fmla="*/ 378316 h 518751"/>
              <a:gd name="connsiteX188" fmla="*/ 91366 w 262699"/>
              <a:gd name="connsiteY188" fmla="*/ 387497 h 518751"/>
              <a:gd name="connsiteX189" fmla="*/ 97127 w 262699"/>
              <a:gd name="connsiteY189" fmla="*/ 396678 h 518751"/>
              <a:gd name="connsiteX190" fmla="*/ 105169 w 262699"/>
              <a:gd name="connsiteY190" fmla="*/ 404845 h 518751"/>
              <a:gd name="connsiteX191" fmla="*/ 35014 w 262699"/>
              <a:gd name="connsiteY191" fmla="*/ 364576 h 518751"/>
              <a:gd name="connsiteX192" fmla="*/ 25833 w 262699"/>
              <a:gd name="connsiteY192" fmla="*/ 362297 h 518751"/>
              <a:gd name="connsiteX193" fmla="*/ 17792 w 262699"/>
              <a:gd name="connsiteY193" fmla="*/ 356535 h 518751"/>
              <a:gd name="connsiteX194" fmla="*/ 20071 w 262699"/>
              <a:gd name="connsiteY194" fmla="*/ 363436 h 518751"/>
              <a:gd name="connsiteX195" fmla="*/ 22351 w 262699"/>
              <a:gd name="connsiteY195" fmla="*/ 369198 h 518751"/>
              <a:gd name="connsiteX196" fmla="*/ 32671 w 262699"/>
              <a:gd name="connsiteY196" fmla="*/ 388763 h 518751"/>
              <a:gd name="connsiteX197" fmla="*/ 42992 w 262699"/>
              <a:gd name="connsiteY197" fmla="*/ 401426 h 518751"/>
              <a:gd name="connsiteX198" fmla="*/ 60214 w 262699"/>
              <a:gd name="connsiteY198" fmla="*/ 410607 h 518751"/>
              <a:gd name="connsiteX199" fmla="*/ 76296 w 262699"/>
              <a:gd name="connsiteY199" fmla="*/ 410607 h 518751"/>
              <a:gd name="connsiteX200" fmla="*/ 97001 w 262699"/>
              <a:gd name="connsiteY200" fmla="*/ 412887 h 518751"/>
              <a:gd name="connsiteX201" fmla="*/ 90099 w 262699"/>
              <a:gd name="connsiteY201" fmla="*/ 403706 h 518751"/>
              <a:gd name="connsiteX202" fmla="*/ 83198 w 262699"/>
              <a:gd name="connsiteY202" fmla="*/ 394525 h 518751"/>
              <a:gd name="connsiteX203" fmla="*/ 76296 w 262699"/>
              <a:gd name="connsiteY203" fmla="*/ 386484 h 518751"/>
              <a:gd name="connsiteX204" fmla="*/ 69395 w 262699"/>
              <a:gd name="connsiteY204" fmla="*/ 379582 h 518751"/>
              <a:gd name="connsiteX205" fmla="*/ 35014 w 262699"/>
              <a:gd name="connsiteY205" fmla="*/ 364576 h 518751"/>
              <a:gd name="connsiteX206" fmla="*/ 149997 w 262699"/>
              <a:gd name="connsiteY206" fmla="*/ 442772 h 518751"/>
              <a:gd name="connsiteX207" fmla="*/ 146577 w 262699"/>
              <a:gd name="connsiteY207" fmla="*/ 423207 h 518751"/>
              <a:gd name="connsiteX208" fmla="*/ 148857 w 262699"/>
              <a:gd name="connsiteY208" fmla="*/ 408264 h 518751"/>
              <a:gd name="connsiteX209" fmla="*/ 132774 w 262699"/>
              <a:gd name="connsiteY209" fmla="*/ 373757 h 518751"/>
              <a:gd name="connsiteX210" fmla="*/ 130495 w 262699"/>
              <a:gd name="connsiteY210" fmla="*/ 370338 h 518751"/>
              <a:gd name="connsiteX211" fmla="*/ 128216 w 262699"/>
              <a:gd name="connsiteY211" fmla="*/ 366919 h 518751"/>
              <a:gd name="connsiteX212" fmla="*/ 122454 w 262699"/>
              <a:gd name="connsiteY212" fmla="*/ 383001 h 518751"/>
              <a:gd name="connsiteX213" fmla="*/ 121314 w 262699"/>
              <a:gd name="connsiteY213" fmla="*/ 415229 h 518751"/>
              <a:gd name="connsiteX214" fmla="*/ 125936 w 262699"/>
              <a:gd name="connsiteY214" fmla="*/ 423270 h 518751"/>
              <a:gd name="connsiteX215" fmla="*/ 132838 w 262699"/>
              <a:gd name="connsiteY215" fmla="*/ 430172 h 518751"/>
              <a:gd name="connsiteX216" fmla="*/ 140879 w 262699"/>
              <a:gd name="connsiteY216" fmla="*/ 437073 h 518751"/>
              <a:gd name="connsiteX217" fmla="*/ 149997 w 262699"/>
              <a:gd name="connsiteY217" fmla="*/ 442772 h 518751"/>
              <a:gd name="connsiteX218" fmla="*/ 70661 w 262699"/>
              <a:gd name="connsiteY218" fmla="*/ 424410 h 518751"/>
              <a:gd name="connsiteX219" fmla="*/ 51096 w 262699"/>
              <a:gd name="connsiteY219" fmla="*/ 422131 h 518751"/>
              <a:gd name="connsiteX220" fmla="*/ 54515 w 262699"/>
              <a:gd name="connsiteY220" fmla="*/ 427893 h 518751"/>
              <a:gd name="connsiteX221" fmla="*/ 59138 w 262699"/>
              <a:gd name="connsiteY221" fmla="*/ 433654 h 518751"/>
              <a:gd name="connsiteX222" fmla="*/ 75220 w 262699"/>
              <a:gd name="connsiteY222" fmla="*/ 449737 h 518751"/>
              <a:gd name="connsiteX223" fmla="*/ 87883 w 262699"/>
              <a:gd name="connsiteY223" fmla="*/ 458918 h 518751"/>
              <a:gd name="connsiteX224" fmla="*/ 107448 w 262699"/>
              <a:gd name="connsiteY224" fmla="*/ 462337 h 518751"/>
              <a:gd name="connsiteX225" fmla="*/ 122391 w 262699"/>
              <a:gd name="connsiteY225" fmla="*/ 457715 h 518751"/>
              <a:gd name="connsiteX226" fmla="*/ 143095 w 262699"/>
              <a:gd name="connsiteY226" fmla="*/ 453092 h 518751"/>
              <a:gd name="connsiteX227" fmla="*/ 132774 w 262699"/>
              <a:gd name="connsiteY227" fmla="*/ 446191 h 518751"/>
              <a:gd name="connsiteX228" fmla="*/ 123594 w 262699"/>
              <a:gd name="connsiteY228" fmla="*/ 439289 h 518751"/>
              <a:gd name="connsiteX229" fmla="*/ 114413 w 262699"/>
              <a:gd name="connsiteY229" fmla="*/ 434667 h 518751"/>
              <a:gd name="connsiteX230" fmla="*/ 106372 w 262699"/>
              <a:gd name="connsiteY230" fmla="*/ 430045 h 518751"/>
              <a:gd name="connsiteX231" fmla="*/ 70661 w 262699"/>
              <a:gd name="connsiteY231" fmla="*/ 424410 h 518751"/>
              <a:gd name="connsiteX232" fmla="*/ 204069 w 262699"/>
              <a:gd name="connsiteY232" fmla="*/ 464616 h 518751"/>
              <a:gd name="connsiteX233" fmla="*/ 192545 w 262699"/>
              <a:gd name="connsiteY233" fmla="*/ 432388 h 518751"/>
              <a:gd name="connsiteX234" fmla="*/ 190266 w 262699"/>
              <a:gd name="connsiteY234" fmla="*/ 425487 h 518751"/>
              <a:gd name="connsiteX235" fmla="*/ 187986 w 262699"/>
              <a:gd name="connsiteY235" fmla="*/ 422067 h 518751"/>
              <a:gd name="connsiteX236" fmla="*/ 185707 w 262699"/>
              <a:gd name="connsiteY236" fmla="*/ 418648 h 518751"/>
              <a:gd name="connsiteX237" fmla="*/ 177666 w 262699"/>
              <a:gd name="connsiteY237" fmla="*/ 411747 h 518751"/>
              <a:gd name="connsiteX238" fmla="*/ 166142 w 262699"/>
              <a:gd name="connsiteY238" fmla="*/ 403706 h 518751"/>
              <a:gd name="connsiteX239" fmla="*/ 162723 w 262699"/>
              <a:gd name="connsiteY239" fmla="*/ 401426 h 518751"/>
              <a:gd name="connsiteX240" fmla="*/ 159304 w 262699"/>
              <a:gd name="connsiteY240" fmla="*/ 399147 h 518751"/>
              <a:gd name="connsiteX241" fmla="*/ 159304 w 262699"/>
              <a:gd name="connsiteY241" fmla="*/ 416369 h 518751"/>
              <a:gd name="connsiteX242" fmla="*/ 168485 w 262699"/>
              <a:gd name="connsiteY242" fmla="*/ 447394 h 518751"/>
              <a:gd name="connsiteX243" fmla="*/ 175386 w 262699"/>
              <a:gd name="connsiteY243" fmla="*/ 453156 h 518751"/>
              <a:gd name="connsiteX244" fmla="*/ 183428 w 262699"/>
              <a:gd name="connsiteY244" fmla="*/ 457778 h 518751"/>
              <a:gd name="connsiteX245" fmla="*/ 193748 w 262699"/>
              <a:gd name="connsiteY245" fmla="*/ 461197 h 518751"/>
              <a:gd name="connsiteX246" fmla="*/ 204069 w 262699"/>
              <a:gd name="connsiteY246" fmla="*/ 464616 h 518751"/>
              <a:gd name="connsiteX247" fmla="*/ 123594 w 262699"/>
              <a:gd name="connsiteY247" fmla="*/ 471518 h 518751"/>
              <a:gd name="connsiteX248" fmla="*/ 104029 w 262699"/>
              <a:gd name="connsiteY248" fmla="*/ 474937 h 518751"/>
              <a:gd name="connsiteX249" fmla="*/ 109791 w 262699"/>
              <a:gd name="connsiteY249" fmla="*/ 479559 h 518751"/>
              <a:gd name="connsiteX250" fmla="*/ 114413 w 262699"/>
              <a:gd name="connsiteY250" fmla="*/ 482978 h 518751"/>
              <a:gd name="connsiteX251" fmla="*/ 135117 w 262699"/>
              <a:gd name="connsiteY251" fmla="*/ 493298 h 518751"/>
              <a:gd name="connsiteX252" fmla="*/ 150060 w 262699"/>
              <a:gd name="connsiteY252" fmla="*/ 497921 h 518751"/>
              <a:gd name="connsiteX253" fmla="*/ 155822 w 262699"/>
              <a:gd name="connsiteY253" fmla="*/ 499060 h 518751"/>
              <a:gd name="connsiteX254" fmla="*/ 160444 w 262699"/>
              <a:gd name="connsiteY254" fmla="*/ 499060 h 518751"/>
              <a:gd name="connsiteX255" fmla="*/ 168485 w 262699"/>
              <a:gd name="connsiteY255" fmla="*/ 496781 h 518751"/>
              <a:gd name="connsiteX256" fmla="*/ 199510 w 262699"/>
              <a:gd name="connsiteY256" fmla="*/ 477216 h 518751"/>
              <a:gd name="connsiteX257" fmla="*/ 187986 w 262699"/>
              <a:gd name="connsiteY257" fmla="*/ 473797 h 518751"/>
              <a:gd name="connsiteX258" fmla="*/ 177666 w 262699"/>
              <a:gd name="connsiteY258" fmla="*/ 470378 h 518751"/>
              <a:gd name="connsiteX259" fmla="*/ 167345 w 262699"/>
              <a:gd name="connsiteY259" fmla="*/ 468098 h 518751"/>
              <a:gd name="connsiteX260" fmla="*/ 158164 w 262699"/>
              <a:gd name="connsiteY260" fmla="*/ 466959 h 518751"/>
              <a:gd name="connsiteX261" fmla="*/ 123594 w 262699"/>
              <a:gd name="connsiteY261" fmla="*/ 471518 h 518751"/>
              <a:gd name="connsiteX262" fmla="*/ 261560 w 262699"/>
              <a:gd name="connsiteY262" fmla="*/ 469238 h 518751"/>
              <a:gd name="connsiteX263" fmla="*/ 240856 w 262699"/>
              <a:gd name="connsiteY263" fmla="*/ 441632 h 518751"/>
              <a:gd name="connsiteX264" fmla="*/ 229332 w 262699"/>
              <a:gd name="connsiteY264" fmla="*/ 431312 h 518751"/>
              <a:gd name="connsiteX265" fmla="*/ 220151 w 262699"/>
              <a:gd name="connsiteY265" fmla="*/ 427893 h 518751"/>
              <a:gd name="connsiteX266" fmla="*/ 206348 w 262699"/>
              <a:gd name="connsiteY266" fmla="*/ 423270 h 518751"/>
              <a:gd name="connsiteX267" fmla="*/ 198307 w 262699"/>
              <a:gd name="connsiteY267" fmla="*/ 420991 h 518751"/>
              <a:gd name="connsiteX268" fmla="*/ 202929 w 262699"/>
              <a:gd name="connsiteY268" fmla="*/ 437073 h 518751"/>
              <a:gd name="connsiteX269" fmla="*/ 208691 w 262699"/>
              <a:gd name="connsiteY269" fmla="*/ 453156 h 518751"/>
              <a:gd name="connsiteX270" fmla="*/ 221354 w 262699"/>
              <a:gd name="connsiteY270" fmla="*/ 464679 h 518751"/>
              <a:gd name="connsiteX271" fmla="*/ 238576 w 262699"/>
              <a:gd name="connsiteY271" fmla="*/ 470441 h 518751"/>
              <a:gd name="connsiteX272" fmla="*/ 261560 w 262699"/>
              <a:gd name="connsiteY272" fmla="*/ 469238 h 518751"/>
              <a:gd name="connsiteX273" fmla="*/ 186847 w 262699"/>
              <a:gd name="connsiteY273" fmla="*/ 500327 h 518751"/>
              <a:gd name="connsiteX274" fmla="*/ 169625 w 262699"/>
              <a:gd name="connsiteY274" fmla="*/ 509507 h 518751"/>
              <a:gd name="connsiteX275" fmla="*/ 183428 w 262699"/>
              <a:gd name="connsiteY275" fmla="*/ 514130 h 518751"/>
              <a:gd name="connsiteX276" fmla="*/ 205272 w 262699"/>
              <a:gd name="connsiteY276" fmla="*/ 518752 h 518751"/>
              <a:gd name="connsiteX277" fmla="*/ 221354 w 262699"/>
              <a:gd name="connsiteY277" fmla="*/ 517612 h 518751"/>
              <a:gd name="connsiteX278" fmla="*/ 238576 w 262699"/>
              <a:gd name="connsiteY278" fmla="*/ 509571 h 518751"/>
              <a:gd name="connsiteX279" fmla="*/ 262700 w 262699"/>
              <a:gd name="connsiteY279" fmla="*/ 481965 h 518751"/>
              <a:gd name="connsiteX280" fmla="*/ 186847 w 262699"/>
              <a:gd name="connsiteY280" fmla="*/ 500327 h 518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Lst>
            <a:rect l="l" t="t" r="r" b="b"/>
            <a:pathLst>
              <a:path w="262699" h="518751">
                <a:moveTo>
                  <a:pt x="204069" y="57491"/>
                </a:moveTo>
                <a:cubicBezTo>
                  <a:pt x="199447" y="58631"/>
                  <a:pt x="196028" y="59771"/>
                  <a:pt x="192545" y="60910"/>
                </a:cubicBezTo>
                <a:cubicBezTo>
                  <a:pt x="189126" y="62050"/>
                  <a:pt x="184504" y="62050"/>
                  <a:pt x="181022" y="62050"/>
                </a:cubicBezTo>
                <a:cubicBezTo>
                  <a:pt x="174120" y="62050"/>
                  <a:pt x="168358" y="62050"/>
                  <a:pt x="162596" y="59771"/>
                </a:cubicBezTo>
                <a:lnTo>
                  <a:pt x="160317" y="57491"/>
                </a:lnTo>
                <a:lnTo>
                  <a:pt x="161457" y="54072"/>
                </a:lnTo>
                <a:cubicBezTo>
                  <a:pt x="162596" y="48310"/>
                  <a:pt x="166079" y="42549"/>
                  <a:pt x="171777" y="37990"/>
                </a:cubicBezTo>
                <a:lnTo>
                  <a:pt x="182098" y="31088"/>
                </a:lnTo>
                <a:cubicBezTo>
                  <a:pt x="185517" y="28809"/>
                  <a:pt x="190139" y="26466"/>
                  <a:pt x="194761" y="25327"/>
                </a:cubicBezTo>
                <a:cubicBezTo>
                  <a:pt x="215466" y="19565"/>
                  <a:pt x="233891" y="23047"/>
                  <a:pt x="240792" y="29949"/>
                </a:cubicBezTo>
                <a:lnTo>
                  <a:pt x="243072" y="32228"/>
                </a:lnTo>
                <a:lnTo>
                  <a:pt x="241932" y="35710"/>
                </a:lnTo>
                <a:cubicBezTo>
                  <a:pt x="236297" y="44891"/>
                  <a:pt x="221354" y="51793"/>
                  <a:pt x="204069" y="57491"/>
                </a:cubicBezTo>
                <a:lnTo>
                  <a:pt x="204069" y="57491"/>
                </a:lnTo>
                <a:close/>
                <a:moveTo>
                  <a:pt x="192545" y="79399"/>
                </a:moveTo>
                <a:cubicBezTo>
                  <a:pt x="187923" y="74777"/>
                  <a:pt x="183364" y="71358"/>
                  <a:pt x="178742" y="70218"/>
                </a:cubicBezTo>
                <a:cubicBezTo>
                  <a:pt x="174120" y="69078"/>
                  <a:pt x="168422" y="67939"/>
                  <a:pt x="162660" y="67939"/>
                </a:cubicBezTo>
                <a:cubicBezTo>
                  <a:pt x="156898" y="67939"/>
                  <a:pt x="151136" y="70218"/>
                  <a:pt x="145438" y="73700"/>
                </a:cubicBezTo>
                <a:cubicBezTo>
                  <a:pt x="139676" y="75980"/>
                  <a:pt x="133914" y="81742"/>
                  <a:pt x="128216" y="87503"/>
                </a:cubicBezTo>
                <a:cubicBezTo>
                  <a:pt x="136257" y="87503"/>
                  <a:pt x="142019" y="88643"/>
                  <a:pt x="147780" y="90922"/>
                </a:cubicBezTo>
                <a:lnTo>
                  <a:pt x="161583" y="97824"/>
                </a:lnTo>
                <a:cubicBezTo>
                  <a:pt x="166206" y="100103"/>
                  <a:pt x="170764" y="100103"/>
                  <a:pt x="176526" y="100103"/>
                </a:cubicBezTo>
                <a:cubicBezTo>
                  <a:pt x="179945" y="100103"/>
                  <a:pt x="183428" y="98964"/>
                  <a:pt x="186847" y="97824"/>
                </a:cubicBezTo>
                <a:cubicBezTo>
                  <a:pt x="189126" y="96684"/>
                  <a:pt x="190266" y="96684"/>
                  <a:pt x="192608" y="95545"/>
                </a:cubicBezTo>
                <a:cubicBezTo>
                  <a:pt x="192608" y="93265"/>
                  <a:pt x="196028" y="93265"/>
                  <a:pt x="198370" y="92125"/>
                </a:cubicBezTo>
                <a:lnTo>
                  <a:pt x="206411" y="88706"/>
                </a:lnTo>
                <a:cubicBezTo>
                  <a:pt x="200650" y="86300"/>
                  <a:pt x="197167" y="82818"/>
                  <a:pt x="192545" y="79399"/>
                </a:cubicBezTo>
                <a:moveTo>
                  <a:pt x="169561" y="18425"/>
                </a:moveTo>
                <a:cubicBezTo>
                  <a:pt x="170701" y="11524"/>
                  <a:pt x="172980" y="6901"/>
                  <a:pt x="177602" y="0"/>
                </a:cubicBezTo>
                <a:lnTo>
                  <a:pt x="164939" y="4622"/>
                </a:lnTo>
                <a:cubicBezTo>
                  <a:pt x="160317" y="5762"/>
                  <a:pt x="156898" y="8041"/>
                  <a:pt x="153416" y="9244"/>
                </a:cubicBezTo>
                <a:cubicBezTo>
                  <a:pt x="149933" y="11524"/>
                  <a:pt x="147654" y="12663"/>
                  <a:pt x="145374" y="15006"/>
                </a:cubicBezTo>
                <a:cubicBezTo>
                  <a:pt x="139613" y="18425"/>
                  <a:pt x="136194" y="21907"/>
                  <a:pt x="132711" y="24187"/>
                </a:cubicBezTo>
                <a:cubicBezTo>
                  <a:pt x="126949" y="31088"/>
                  <a:pt x="124670" y="35710"/>
                  <a:pt x="123530" y="41409"/>
                </a:cubicBezTo>
                <a:cubicBezTo>
                  <a:pt x="122391" y="47171"/>
                  <a:pt x="123530" y="51730"/>
                  <a:pt x="123530" y="57491"/>
                </a:cubicBezTo>
                <a:cubicBezTo>
                  <a:pt x="123530" y="63253"/>
                  <a:pt x="123530" y="70155"/>
                  <a:pt x="121251" y="78196"/>
                </a:cubicBezTo>
                <a:cubicBezTo>
                  <a:pt x="127013" y="73574"/>
                  <a:pt x="132774" y="67875"/>
                  <a:pt x="138473" y="64393"/>
                </a:cubicBezTo>
                <a:cubicBezTo>
                  <a:pt x="144235" y="59771"/>
                  <a:pt x="148794" y="55212"/>
                  <a:pt x="153416" y="50590"/>
                </a:cubicBezTo>
                <a:cubicBezTo>
                  <a:pt x="158038" y="45968"/>
                  <a:pt x="161457" y="41409"/>
                  <a:pt x="163736" y="35647"/>
                </a:cubicBezTo>
                <a:cubicBezTo>
                  <a:pt x="166142" y="29885"/>
                  <a:pt x="168422" y="24187"/>
                  <a:pt x="169561" y="18425"/>
                </a:cubicBezTo>
                <a:moveTo>
                  <a:pt x="87946" y="129989"/>
                </a:moveTo>
                <a:cubicBezTo>
                  <a:pt x="95988" y="127709"/>
                  <a:pt x="101749" y="126570"/>
                  <a:pt x="107511" y="127709"/>
                </a:cubicBezTo>
                <a:cubicBezTo>
                  <a:pt x="113273" y="128849"/>
                  <a:pt x="117832" y="129989"/>
                  <a:pt x="122454" y="129989"/>
                </a:cubicBezTo>
                <a:cubicBezTo>
                  <a:pt x="131635" y="131128"/>
                  <a:pt x="139676" y="127709"/>
                  <a:pt x="156961" y="113906"/>
                </a:cubicBezTo>
                <a:cubicBezTo>
                  <a:pt x="156961" y="113906"/>
                  <a:pt x="158101" y="112767"/>
                  <a:pt x="160380" y="111627"/>
                </a:cubicBezTo>
                <a:cubicBezTo>
                  <a:pt x="161520" y="110487"/>
                  <a:pt x="163800" y="109347"/>
                  <a:pt x="163800" y="109347"/>
                </a:cubicBezTo>
                <a:cubicBezTo>
                  <a:pt x="160380" y="108208"/>
                  <a:pt x="158038" y="108208"/>
                  <a:pt x="155758" y="107068"/>
                </a:cubicBezTo>
                <a:cubicBezTo>
                  <a:pt x="153479" y="105928"/>
                  <a:pt x="151136" y="104789"/>
                  <a:pt x="147717" y="103649"/>
                </a:cubicBezTo>
                <a:cubicBezTo>
                  <a:pt x="141955" y="101370"/>
                  <a:pt x="137397" y="99027"/>
                  <a:pt x="131635" y="99027"/>
                </a:cubicBezTo>
                <a:cubicBezTo>
                  <a:pt x="125873" y="99027"/>
                  <a:pt x="121314" y="100167"/>
                  <a:pt x="115552" y="102446"/>
                </a:cubicBezTo>
                <a:cubicBezTo>
                  <a:pt x="114413" y="102446"/>
                  <a:pt x="110930" y="104725"/>
                  <a:pt x="108651" y="105865"/>
                </a:cubicBezTo>
                <a:lnTo>
                  <a:pt x="101749" y="112767"/>
                </a:lnTo>
                <a:cubicBezTo>
                  <a:pt x="99470" y="115046"/>
                  <a:pt x="97127" y="117389"/>
                  <a:pt x="94848" y="120808"/>
                </a:cubicBezTo>
                <a:cubicBezTo>
                  <a:pt x="92505" y="123087"/>
                  <a:pt x="90226" y="126506"/>
                  <a:pt x="87946" y="129989"/>
                </a:cubicBezTo>
                <a:moveTo>
                  <a:pt x="108651" y="51793"/>
                </a:moveTo>
                <a:lnTo>
                  <a:pt x="108651" y="42549"/>
                </a:lnTo>
                <a:cubicBezTo>
                  <a:pt x="108651" y="39130"/>
                  <a:pt x="109791" y="35647"/>
                  <a:pt x="112070" y="32228"/>
                </a:cubicBezTo>
                <a:cubicBezTo>
                  <a:pt x="112070" y="32228"/>
                  <a:pt x="110930" y="32228"/>
                  <a:pt x="109791" y="33368"/>
                </a:cubicBezTo>
                <a:lnTo>
                  <a:pt x="106372" y="36787"/>
                </a:lnTo>
                <a:cubicBezTo>
                  <a:pt x="104092" y="37927"/>
                  <a:pt x="100610" y="40206"/>
                  <a:pt x="100610" y="40206"/>
                </a:cubicBezTo>
                <a:cubicBezTo>
                  <a:pt x="86807" y="51730"/>
                  <a:pt x="79905" y="60910"/>
                  <a:pt x="75283" y="68952"/>
                </a:cubicBezTo>
                <a:cubicBezTo>
                  <a:pt x="70661" y="75853"/>
                  <a:pt x="70661" y="82755"/>
                  <a:pt x="70661" y="87377"/>
                </a:cubicBezTo>
                <a:cubicBezTo>
                  <a:pt x="71801" y="93138"/>
                  <a:pt x="74080" y="97697"/>
                  <a:pt x="75283" y="103459"/>
                </a:cubicBezTo>
                <a:cubicBezTo>
                  <a:pt x="77563" y="109221"/>
                  <a:pt x="78702" y="116122"/>
                  <a:pt x="78702" y="124164"/>
                </a:cubicBezTo>
                <a:cubicBezTo>
                  <a:pt x="80982" y="120744"/>
                  <a:pt x="83324" y="117262"/>
                  <a:pt x="85604" y="114983"/>
                </a:cubicBezTo>
                <a:cubicBezTo>
                  <a:pt x="87883" y="111564"/>
                  <a:pt x="91366" y="108081"/>
                  <a:pt x="92505" y="105802"/>
                </a:cubicBezTo>
                <a:cubicBezTo>
                  <a:pt x="94785" y="102383"/>
                  <a:pt x="95924" y="100040"/>
                  <a:pt x="98267" y="96621"/>
                </a:cubicBezTo>
                <a:cubicBezTo>
                  <a:pt x="99407" y="94342"/>
                  <a:pt x="101686" y="90859"/>
                  <a:pt x="102889" y="88580"/>
                </a:cubicBezTo>
                <a:cubicBezTo>
                  <a:pt x="105169" y="82818"/>
                  <a:pt x="107511" y="77056"/>
                  <a:pt x="108651" y="71358"/>
                </a:cubicBezTo>
                <a:cubicBezTo>
                  <a:pt x="109791" y="64393"/>
                  <a:pt x="109791" y="58694"/>
                  <a:pt x="108651" y="51793"/>
                </a:cubicBezTo>
                <a:moveTo>
                  <a:pt x="63760" y="182858"/>
                </a:moveTo>
                <a:cubicBezTo>
                  <a:pt x="70661" y="178236"/>
                  <a:pt x="76423" y="175956"/>
                  <a:pt x="82185" y="174817"/>
                </a:cubicBezTo>
                <a:cubicBezTo>
                  <a:pt x="87946" y="173677"/>
                  <a:pt x="92505" y="173677"/>
                  <a:pt x="97127" y="172537"/>
                </a:cubicBezTo>
                <a:cubicBezTo>
                  <a:pt x="101749" y="171398"/>
                  <a:pt x="106308" y="169118"/>
                  <a:pt x="110930" y="165636"/>
                </a:cubicBezTo>
                <a:cubicBezTo>
                  <a:pt x="113210" y="163356"/>
                  <a:pt x="115552" y="161014"/>
                  <a:pt x="117832" y="157595"/>
                </a:cubicBezTo>
                <a:cubicBezTo>
                  <a:pt x="120111" y="154112"/>
                  <a:pt x="123594" y="150693"/>
                  <a:pt x="127013" y="146071"/>
                </a:cubicBezTo>
                <a:cubicBezTo>
                  <a:pt x="127013" y="146071"/>
                  <a:pt x="128152" y="143792"/>
                  <a:pt x="129292" y="142589"/>
                </a:cubicBezTo>
                <a:cubicBezTo>
                  <a:pt x="130432" y="141449"/>
                  <a:pt x="131571" y="139170"/>
                  <a:pt x="131571" y="139170"/>
                </a:cubicBezTo>
                <a:cubicBezTo>
                  <a:pt x="124670" y="140309"/>
                  <a:pt x="121251" y="139170"/>
                  <a:pt x="114349" y="138030"/>
                </a:cubicBezTo>
                <a:cubicBezTo>
                  <a:pt x="102826" y="135750"/>
                  <a:pt x="91366" y="138030"/>
                  <a:pt x="83324" y="146071"/>
                </a:cubicBezTo>
                <a:cubicBezTo>
                  <a:pt x="81045" y="149490"/>
                  <a:pt x="78702" y="151833"/>
                  <a:pt x="76423" y="154112"/>
                </a:cubicBezTo>
                <a:cubicBezTo>
                  <a:pt x="74143" y="156392"/>
                  <a:pt x="73004" y="159874"/>
                  <a:pt x="70661" y="162153"/>
                </a:cubicBezTo>
                <a:cubicBezTo>
                  <a:pt x="69521" y="165573"/>
                  <a:pt x="67242" y="169055"/>
                  <a:pt x="66039" y="172474"/>
                </a:cubicBezTo>
                <a:cubicBezTo>
                  <a:pt x="64899" y="175956"/>
                  <a:pt x="63760" y="179439"/>
                  <a:pt x="63760" y="182858"/>
                </a:cubicBezTo>
                <a:moveTo>
                  <a:pt x="61480" y="102383"/>
                </a:moveTo>
                <a:cubicBezTo>
                  <a:pt x="58061" y="96621"/>
                  <a:pt x="56858" y="90859"/>
                  <a:pt x="58061" y="82818"/>
                </a:cubicBezTo>
                <a:cubicBezTo>
                  <a:pt x="58061" y="82818"/>
                  <a:pt x="55782" y="85097"/>
                  <a:pt x="53439" y="88580"/>
                </a:cubicBezTo>
                <a:cubicBezTo>
                  <a:pt x="52299" y="90859"/>
                  <a:pt x="50020" y="94342"/>
                  <a:pt x="50020" y="94342"/>
                </a:cubicBezTo>
                <a:cubicBezTo>
                  <a:pt x="39699" y="109284"/>
                  <a:pt x="35077" y="119668"/>
                  <a:pt x="33938" y="128849"/>
                </a:cubicBezTo>
                <a:cubicBezTo>
                  <a:pt x="31658" y="136890"/>
                  <a:pt x="33938" y="142652"/>
                  <a:pt x="35077" y="148414"/>
                </a:cubicBezTo>
                <a:cubicBezTo>
                  <a:pt x="37357" y="153036"/>
                  <a:pt x="40839" y="157595"/>
                  <a:pt x="43118" y="162217"/>
                </a:cubicBezTo>
                <a:cubicBezTo>
                  <a:pt x="46538" y="166839"/>
                  <a:pt x="50020" y="172537"/>
                  <a:pt x="52299" y="180642"/>
                </a:cubicBezTo>
                <a:cubicBezTo>
                  <a:pt x="53439" y="177223"/>
                  <a:pt x="55718" y="172601"/>
                  <a:pt x="56921" y="169118"/>
                </a:cubicBezTo>
                <a:cubicBezTo>
                  <a:pt x="58061" y="164496"/>
                  <a:pt x="59201" y="161077"/>
                  <a:pt x="60341" y="157595"/>
                </a:cubicBezTo>
                <a:cubicBezTo>
                  <a:pt x="61480" y="154112"/>
                  <a:pt x="62620" y="150693"/>
                  <a:pt x="62620" y="147274"/>
                </a:cubicBezTo>
                <a:cubicBezTo>
                  <a:pt x="63760" y="143855"/>
                  <a:pt x="63760" y="141512"/>
                  <a:pt x="64899" y="138093"/>
                </a:cubicBezTo>
                <a:cubicBezTo>
                  <a:pt x="67242" y="126506"/>
                  <a:pt x="66039" y="113843"/>
                  <a:pt x="61480" y="102383"/>
                </a:cubicBezTo>
                <a:moveTo>
                  <a:pt x="52236" y="241552"/>
                </a:moveTo>
                <a:cubicBezTo>
                  <a:pt x="62557" y="228889"/>
                  <a:pt x="72940" y="227749"/>
                  <a:pt x="82121" y="224330"/>
                </a:cubicBezTo>
                <a:cubicBezTo>
                  <a:pt x="86743" y="222051"/>
                  <a:pt x="90163" y="219708"/>
                  <a:pt x="93645" y="214010"/>
                </a:cubicBezTo>
                <a:cubicBezTo>
                  <a:pt x="95924" y="211730"/>
                  <a:pt x="97064" y="208248"/>
                  <a:pt x="98267" y="204829"/>
                </a:cubicBezTo>
                <a:cubicBezTo>
                  <a:pt x="100546" y="200207"/>
                  <a:pt x="102889" y="195648"/>
                  <a:pt x="104029" y="189886"/>
                </a:cubicBezTo>
                <a:cubicBezTo>
                  <a:pt x="104029" y="189886"/>
                  <a:pt x="105169" y="187607"/>
                  <a:pt x="105169" y="185264"/>
                </a:cubicBezTo>
                <a:lnTo>
                  <a:pt x="107448" y="180642"/>
                </a:lnTo>
                <a:cubicBezTo>
                  <a:pt x="101686" y="182921"/>
                  <a:pt x="97127" y="184061"/>
                  <a:pt x="91366" y="185264"/>
                </a:cubicBezTo>
                <a:cubicBezTo>
                  <a:pt x="79842" y="186404"/>
                  <a:pt x="69521" y="191026"/>
                  <a:pt x="62620" y="201346"/>
                </a:cubicBezTo>
                <a:cubicBezTo>
                  <a:pt x="60341" y="204765"/>
                  <a:pt x="59138" y="207108"/>
                  <a:pt x="57998" y="209387"/>
                </a:cubicBezTo>
                <a:cubicBezTo>
                  <a:pt x="56858" y="212807"/>
                  <a:pt x="55718" y="215149"/>
                  <a:pt x="54579" y="218568"/>
                </a:cubicBezTo>
                <a:cubicBezTo>
                  <a:pt x="53439" y="221987"/>
                  <a:pt x="53439" y="225470"/>
                  <a:pt x="52299" y="228889"/>
                </a:cubicBezTo>
                <a:lnTo>
                  <a:pt x="52299" y="241552"/>
                </a:lnTo>
                <a:moveTo>
                  <a:pt x="29252" y="164496"/>
                </a:moveTo>
                <a:cubicBezTo>
                  <a:pt x="24630" y="159874"/>
                  <a:pt x="22351" y="155315"/>
                  <a:pt x="21211" y="146071"/>
                </a:cubicBezTo>
                <a:cubicBezTo>
                  <a:pt x="21211" y="146071"/>
                  <a:pt x="20071" y="149490"/>
                  <a:pt x="18932" y="151833"/>
                </a:cubicBezTo>
                <a:lnTo>
                  <a:pt x="16652" y="158734"/>
                </a:lnTo>
                <a:cubicBezTo>
                  <a:pt x="14373" y="166776"/>
                  <a:pt x="12030" y="173677"/>
                  <a:pt x="10890" y="180579"/>
                </a:cubicBezTo>
                <a:cubicBezTo>
                  <a:pt x="9751" y="186340"/>
                  <a:pt x="9751" y="192102"/>
                  <a:pt x="9751" y="195521"/>
                </a:cubicBezTo>
                <a:cubicBezTo>
                  <a:pt x="9751" y="203562"/>
                  <a:pt x="13170" y="209324"/>
                  <a:pt x="16652" y="213946"/>
                </a:cubicBezTo>
                <a:cubicBezTo>
                  <a:pt x="23554" y="221987"/>
                  <a:pt x="32735" y="226610"/>
                  <a:pt x="41979" y="240413"/>
                </a:cubicBezTo>
                <a:cubicBezTo>
                  <a:pt x="43055" y="235790"/>
                  <a:pt x="43055" y="232308"/>
                  <a:pt x="43055" y="228889"/>
                </a:cubicBezTo>
                <a:cubicBezTo>
                  <a:pt x="43055" y="225470"/>
                  <a:pt x="44195" y="220848"/>
                  <a:pt x="44195" y="217365"/>
                </a:cubicBezTo>
                <a:lnTo>
                  <a:pt x="44195" y="197801"/>
                </a:lnTo>
                <a:cubicBezTo>
                  <a:pt x="41915" y="185201"/>
                  <a:pt x="37293" y="173677"/>
                  <a:pt x="29252" y="164496"/>
                </a:cubicBezTo>
                <a:moveTo>
                  <a:pt x="55718" y="300183"/>
                </a:moveTo>
                <a:cubicBezTo>
                  <a:pt x="63760" y="285241"/>
                  <a:pt x="74143" y="281758"/>
                  <a:pt x="81045" y="276060"/>
                </a:cubicBezTo>
                <a:cubicBezTo>
                  <a:pt x="84464" y="272641"/>
                  <a:pt x="86807" y="269158"/>
                  <a:pt x="90226" y="263396"/>
                </a:cubicBezTo>
                <a:cubicBezTo>
                  <a:pt x="90226" y="259977"/>
                  <a:pt x="91366" y="256495"/>
                  <a:pt x="92505" y="253076"/>
                </a:cubicBezTo>
                <a:cubicBezTo>
                  <a:pt x="92505" y="248454"/>
                  <a:pt x="93645" y="243895"/>
                  <a:pt x="94785" y="238133"/>
                </a:cubicBezTo>
                <a:lnTo>
                  <a:pt x="94785" y="233511"/>
                </a:lnTo>
                <a:cubicBezTo>
                  <a:pt x="94785" y="231232"/>
                  <a:pt x="95924" y="228889"/>
                  <a:pt x="95924" y="228889"/>
                </a:cubicBezTo>
                <a:cubicBezTo>
                  <a:pt x="91302" y="233511"/>
                  <a:pt x="86743" y="234651"/>
                  <a:pt x="80982" y="236930"/>
                </a:cubicBezTo>
                <a:cubicBezTo>
                  <a:pt x="69458" y="240349"/>
                  <a:pt x="61417" y="248454"/>
                  <a:pt x="56858" y="259914"/>
                </a:cubicBezTo>
                <a:cubicBezTo>
                  <a:pt x="55718" y="262193"/>
                  <a:pt x="54579" y="265676"/>
                  <a:pt x="54579" y="269095"/>
                </a:cubicBezTo>
                <a:cubicBezTo>
                  <a:pt x="54579" y="272514"/>
                  <a:pt x="53439" y="275996"/>
                  <a:pt x="53439" y="279415"/>
                </a:cubicBezTo>
                <a:lnTo>
                  <a:pt x="53439" y="289736"/>
                </a:lnTo>
                <a:cubicBezTo>
                  <a:pt x="54579" y="292142"/>
                  <a:pt x="54579" y="295561"/>
                  <a:pt x="55718" y="300183"/>
                </a:cubicBezTo>
                <a:moveTo>
                  <a:pt x="15449" y="231168"/>
                </a:moveTo>
                <a:cubicBezTo>
                  <a:pt x="9687" y="227686"/>
                  <a:pt x="6268" y="223127"/>
                  <a:pt x="2786" y="216226"/>
                </a:cubicBezTo>
                <a:cubicBezTo>
                  <a:pt x="2786" y="216226"/>
                  <a:pt x="2786" y="219708"/>
                  <a:pt x="1646" y="223127"/>
                </a:cubicBezTo>
                <a:cubicBezTo>
                  <a:pt x="1646" y="226546"/>
                  <a:pt x="507" y="230029"/>
                  <a:pt x="507" y="230029"/>
                </a:cubicBezTo>
                <a:cubicBezTo>
                  <a:pt x="507" y="238070"/>
                  <a:pt x="-633" y="246111"/>
                  <a:pt x="507" y="251873"/>
                </a:cubicBezTo>
                <a:cubicBezTo>
                  <a:pt x="1646" y="257635"/>
                  <a:pt x="1646" y="263396"/>
                  <a:pt x="2786" y="266816"/>
                </a:cubicBezTo>
                <a:cubicBezTo>
                  <a:pt x="5065" y="274857"/>
                  <a:pt x="9687" y="279479"/>
                  <a:pt x="13106" y="282898"/>
                </a:cubicBezTo>
                <a:cubicBezTo>
                  <a:pt x="21148" y="288660"/>
                  <a:pt x="31532" y="290939"/>
                  <a:pt x="44132" y="303602"/>
                </a:cubicBezTo>
                <a:cubicBezTo>
                  <a:pt x="44132" y="298980"/>
                  <a:pt x="42992" y="295561"/>
                  <a:pt x="42992" y="292079"/>
                </a:cubicBezTo>
                <a:cubicBezTo>
                  <a:pt x="42992" y="288660"/>
                  <a:pt x="41852" y="284038"/>
                  <a:pt x="41852" y="280555"/>
                </a:cubicBezTo>
                <a:cubicBezTo>
                  <a:pt x="40712" y="277136"/>
                  <a:pt x="40712" y="273654"/>
                  <a:pt x="39573" y="270235"/>
                </a:cubicBezTo>
                <a:cubicBezTo>
                  <a:pt x="38433" y="266816"/>
                  <a:pt x="38433" y="264473"/>
                  <a:pt x="37293" y="261054"/>
                </a:cubicBezTo>
                <a:cubicBezTo>
                  <a:pt x="31595" y="247251"/>
                  <a:pt x="25833" y="238070"/>
                  <a:pt x="15449" y="231168"/>
                </a:cubicBezTo>
                <a:moveTo>
                  <a:pt x="74143" y="356535"/>
                </a:moveTo>
                <a:cubicBezTo>
                  <a:pt x="77563" y="340453"/>
                  <a:pt x="86807" y="334691"/>
                  <a:pt x="92569" y="326650"/>
                </a:cubicBezTo>
                <a:cubicBezTo>
                  <a:pt x="95988" y="323230"/>
                  <a:pt x="97191" y="318608"/>
                  <a:pt x="98330" y="312847"/>
                </a:cubicBezTo>
                <a:lnTo>
                  <a:pt x="98330" y="302526"/>
                </a:lnTo>
                <a:cubicBezTo>
                  <a:pt x="98330" y="297904"/>
                  <a:pt x="97191" y="293345"/>
                  <a:pt x="96051" y="287583"/>
                </a:cubicBezTo>
                <a:cubicBezTo>
                  <a:pt x="96051" y="287583"/>
                  <a:pt x="96051" y="285304"/>
                  <a:pt x="94911" y="282961"/>
                </a:cubicBezTo>
                <a:lnTo>
                  <a:pt x="94911" y="278339"/>
                </a:lnTo>
                <a:cubicBezTo>
                  <a:pt x="92632" y="280619"/>
                  <a:pt x="91492" y="282961"/>
                  <a:pt x="89149" y="285241"/>
                </a:cubicBezTo>
                <a:cubicBezTo>
                  <a:pt x="85730" y="286380"/>
                  <a:pt x="84527" y="287520"/>
                  <a:pt x="81108" y="288660"/>
                </a:cubicBezTo>
                <a:cubicBezTo>
                  <a:pt x="70788" y="295561"/>
                  <a:pt x="65026" y="304742"/>
                  <a:pt x="63886" y="316266"/>
                </a:cubicBezTo>
                <a:lnTo>
                  <a:pt x="63886" y="325447"/>
                </a:lnTo>
                <a:cubicBezTo>
                  <a:pt x="63886" y="328866"/>
                  <a:pt x="65026" y="332348"/>
                  <a:pt x="65026" y="334627"/>
                </a:cubicBezTo>
                <a:lnTo>
                  <a:pt x="68508" y="344948"/>
                </a:lnTo>
                <a:cubicBezTo>
                  <a:pt x="69521" y="349633"/>
                  <a:pt x="71801" y="353116"/>
                  <a:pt x="74143" y="356535"/>
                </a:cubicBezTo>
                <a:moveTo>
                  <a:pt x="16589" y="299044"/>
                </a:moveTo>
                <a:cubicBezTo>
                  <a:pt x="13170" y="297904"/>
                  <a:pt x="10827" y="296764"/>
                  <a:pt x="8548" y="294421"/>
                </a:cubicBezTo>
                <a:lnTo>
                  <a:pt x="1646" y="287520"/>
                </a:lnTo>
                <a:cubicBezTo>
                  <a:pt x="1646" y="287520"/>
                  <a:pt x="1646" y="290939"/>
                  <a:pt x="2786" y="294421"/>
                </a:cubicBezTo>
                <a:cubicBezTo>
                  <a:pt x="2786" y="297841"/>
                  <a:pt x="3926" y="301323"/>
                  <a:pt x="3926" y="301323"/>
                </a:cubicBezTo>
                <a:cubicBezTo>
                  <a:pt x="5065" y="309364"/>
                  <a:pt x="6205" y="317405"/>
                  <a:pt x="8548" y="323167"/>
                </a:cubicBezTo>
                <a:cubicBezTo>
                  <a:pt x="10827" y="328929"/>
                  <a:pt x="13170" y="333488"/>
                  <a:pt x="15449" y="336970"/>
                </a:cubicBezTo>
                <a:cubicBezTo>
                  <a:pt x="20071" y="343872"/>
                  <a:pt x="24630" y="347291"/>
                  <a:pt x="29252" y="349633"/>
                </a:cubicBezTo>
                <a:cubicBezTo>
                  <a:pt x="38433" y="354256"/>
                  <a:pt x="48817" y="353116"/>
                  <a:pt x="63760" y="362297"/>
                </a:cubicBezTo>
                <a:cubicBezTo>
                  <a:pt x="62620" y="358878"/>
                  <a:pt x="61480" y="354256"/>
                  <a:pt x="59138" y="350773"/>
                </a:cubicBezTo>
                <a:cubicBezTo>
                  <a:pt x="57998" y="347354"/>
                  <a:pt x="56858" y="343872"/>
                  <a:pt x="54515" y="340453"/>
                </a:cubicBezTo>
                <a:cubicBezTo>
                  <a:pt x="53376" y="337033"/>
                  <a:pt x="51096" y="334691"/>
                  <a:pt x="49893" y="331272"/>
                </a:cubicBezTo>
                <a:cubicBezTo>
                  <a:pt x="48754" y="326650"/>
                  <a:pt x="46474" y="324370"/>
                  <a:pt x="45271" y="322091"/>
                </a:cubicBezTo>
                <a:cubicBezTo>
                  <a:pt x="37293" y="311707"/>
                  <a:pt x="29252" y="303666"/>
                  <a:pt x="16589" y="299044"/>
                </a:cubicBezTo>
                <a:moveTo>
                  <a:pt x="105169" y="404845"/>
                </a:moveTo>
                <a:cubicBezTo>
                  <a:pt x="105169" y="396804"/>
                  <a:pt x="106308" y="391042"/>
                  <a:pt x="108588" y="385281"/>
                </a:cubicBezTo>
                <a:lnTo>
                  <a:pt x="115489" y="371478"/>
                </a:lnTo>
                <a:cubicBezTo>
                  <a:pt x="117768" y="366856"/>
                  <a:pt x="117768" y="362297"/>
                  <a:pt x="116629" y="356535"/>
                </a:cubicBezTo>
                <a:cubicBezTo>
                  <a:pt x="116629" y="353116"/>
                  <a:pt x="115489" y="349633"/>
                  <a:pt x="114349" y="346214"/>
                </a:cubicBezTo>
                <a:cubicBezTo>
                  <a:pt x="113210" y="342795"/>
                  <a:pt x="112070" y="338173"/>
                  <a:pt x="108588" y="332411"/>
                </a:cubicBezTo>
                <a:lnTo>
                  <a:pt x="106308" y="327789"/>
                </a:lnTo>
                <a:cubicBezTo>
                  <a:pt x="105169" y="325510"/>
                  <a:pt x="105169" y="323167"/>
                  <a:pt x="105169" y="323167"/>
                </a:cubicBezTo>
                <a:cubicBezTo>
                  <a:pt x="104029" y="326586"/>
                  <a:pt x="102889" y="328929"/>
                  <a:pt x="100546" y="331208"/>
                </a:cubicBezTo>
                <a:cubicBezTo>
                  <a:pt x="99407" y="333488"/>
                  <a:pt x="97127" y="335830"/>
                  <a:pt x="94785" y="338110"/>
                </a:cubicBezTo>
                <a:cubicBezTo>
                  <a:pt x="86743" y="347291"/>
                  <a:pt x="83261" y="357675"/>
                  <a:pt x="84464" y="369135"/>
                </a:cubicBezTo>
                <a:cubicBezTo>
                  <a:pt x="84464" y="372617"/>
                  <a:pt x="85604" y="374897"/>
                  <a:pt x="86743" y="378316"/>
                </a:cubicBezTo>
                <a:cubicBezTo>
                  <a:pt x="87883" y="381735"/>
                  <a:pt x="89023" y="384078"/>
                  <a:pt x="91366" y="387497"/>
                </a:cubicBezTo>
                <a:cubicBezTo>
                  <a:pt x="92505" y="390916"/>
                  <a:pt x="94785" y="394398"/>
                  <a:pt x="97127" y="396678"/>
                </a:cubicBezTo>
                <a:cubicBezTo>
                  <a:pt x="99407" y="399084"/>
                  <a:pt x="101749" y="402566"/>
                  <a:pt x="105169" y="404845"/>
                </a:cubicBezTo>
                <a:moveTo>
                  <a:pt x="35014" y="364576"/>
                </a:moveTo>
                <a:cubicBezTo>
                  <a:pt x="31595" y="364576"/>
                  <a:pt x="29252" y="363436"/>
                  <a:pt x="25833" y="362297"/>
                </a:cubicBezTo>
                <a:cubicBezTo>
                  <a:pt x="23554" y="361157"/>
                  <a:pt x="21211" y="360017"/>
                  <a:pt x="17792" y="356535"/>
                </a:cubicBezTo>
                <a:lnTo>
                  <a:pt x="20071" y="363436"/>
                </a:lnTo>
                <a:cubicBezTo>
                  <a:pt x="21211" y="366919"/>
                  <a:pt x="22351" y="369198"/>
                  <a:pt x="22351" y="369198"/>
                </a:cubicBezTo>
                <a:cubicBezTo>
                  <a:pt x="25833" y="377239"/>
                  <a:pt x="29252" y="384141"/>
                  <a:pt x="32671" y="388763"/>
                </a:cubicBezTo>
                <a:cubicBezTo>
                  <a:pt x="36090" y="393385"/>
                  <a:pt x="39573" y="397944"/>
                  <a:pt x="42992" y="401426"/>
                </a:cubicBezTo>
                <a:cubicBezTo>
                  <a:pt x="48754" y="407188"/>
                  <a:pt x="54515" y="409467"/>
                  <a:pt x="60214" y="410607"/>
                </a:cubicBezTo>
                <a:cubicBezTo>
                  <a:pt x="65976" y="411747"/>
                  <a:pt x="70534" y="410607"/>
                  <a:pt x="76296" y="410607"/>
                </a:cubicBezTo>
                <a:cubicBezTo>
                  <a:pt x="82058" y="410607"/>
                  <a:pt x="88960" y="410607"/>
                  <a:pt x="97001" y="412887"/>
                </a:cubicBezTo>
                <a:cubicBezTo>
                  <a:pt x="94721" y="409467"/>
                  <a:pt x="92379" y="405985"/>
                  <a:pt x="90099" y="403706"/>
                </a:cubicBezTo>
                <a:cubicBezTo>
                  <a:pt x="87820" y="400287"/>
                  <a:pt x="85477" y="397944"/>
                  <a:pt x="83198" y="394525"/>
                </a:cubicBezTo>
                <a:cubicBezTo>
                  <a:pt x="80918" y="392245"/>
                  <a:pt x="78576" y="388763"/>
                  <a:pt x="76296" y="386484"/>
                </a:cubicBezTo>
                <a:lnTo>
                  <a:pt x="69395" y="379582"/>
                </a:lnTo>
                <a:cubicBezTo>
                  <a:pt x="57998" y="371478"/>
                  <a:pt x="48817" y="366919"/>
                  <a:pt x="35014" y="364576"/>
                </a:cubicBezTo>
                <a:moveTo>
                  <a:pt x="149997" y="442772"/>
                </a:moveTo>
                <a:cubicBezTo>
                  <a:pt x="146577" y="434731"/>
                  <a:pt x="146577" y="428969"/>
                  <a:pt x="146577" y="423207"/>
                </a:cubicBezTo>
                <a:cubicBezTo>
                  <a:pt x="146577" y="417445"/>
                  <a:pt x="148857" y="412887"/>
                  <a:pt x="148857" y="408264"/>
                </a:cubicBezTo>
                <a:cubicBezTo>
                  <a:pt x="149997" y="399084"/>
                  <a:pt x="146577" y="391042"/>
                  <a:pt x="132774" y="373757"/>
                </a:cubicBezTo>
                <a:cubicBezTo>
                  <a:pt x="132774" y="373757"/>
                  <a:pt x="131635" y="372617"/>
                  <a:pt x="130495" y="370338"/>
                </a:cubicBezTo>
                <a:cubicBezTo>
                  <a:pt x="129355" y="368058"/>
                  <a:pt x="128216" y="366919"/>
                  <a:pt x="128216" y="366919"/>
                </a:cubicBezTo>
                <a:cubicBezTo>
                  <a:pt x="127076" y="373820"/>
                  <a:pt x="125936" y="377239"/>
                  <a:pt x="122454" y="383001"/>
                </a:cubicBezTo>
                <a:cubicBezTo>
                  <a:pt x="116692" y="393322"/>
                  <a:pt x="116692" y="404845"/>
                  <a:pt x="121314" y="415229"/>
                </a:cubicBezTo>
                <a:cubicBezTo>
                  <a:pt x="122454" y="417509"/>
                  <a:pt x="123594" y="420991"/>
                  <a:pt x="125936" y="423270"/>
                </a:cubicBezTo>
                <a:lnTo>
                  <a:pt x="132838" y="430172"/>
                </a:lnTo>
                <a:cubicBezTo>
                  <a:pt x="135117" y="432451"/>
                  <a:pt x="137460" y="434794"/>
                  <a:pt x="140879" y="437073"/>
                </a:cubicBezTo>
                <a:cubicBezTo>
                  <a:pt x="143095" y="439353"/>
                  <a:pt x="146577" y="440493"/>
                  <a:pt x="149997" y="442772"/>
                </a:cubicBezTo>
                <a:moveTo>
                  <a:pt x="70661" y="424410"/>
                </a:moveTo>
                <a:cubicBezTo>
                  <a:pt x="64899" y="425550"/>
                  <a:pt x="59138" y="425550"/>
                  <a:pt x="51096" y="422131"/>
                </a:cubicBezTo>
                <a:cubicBezTo>
                  <a:pt x="51096" y="422131"/>
                  <a:pt x="53376" y="424410"/>
                  <a:pt x="54515" y="427893"/>
                </a:cubicBezTo>
                <a:cubicBezTo>
                  <a:pt x="56795" y="430172"/>
                  <a:pt x="59138" y="433654"/>
                  <a:pt x="59138" y="433654"/>
                </a:cubicBezTo>
                <a:cubicBezTo>
                  <a:pt x="64899" y="440556"/>
                  <a:pt x="69458" y="446318"/>
                  <a:pt x="75220" y="449737"/>
                </a:cubicBezTo>
                <a:cubicBezTo>
                  <a:pt x="79842" y="453156"/>
                  <a:pt x="84401" y="456638"/>
                  <a:pt x="87883" y="458918"/>
                </a:cubicBezTo>
                <a:cubicBezTo>
                  <a:pt x="95924" y="463540"/>
                  <a:pt x="101686" y="463540"/>
                  <a:pt x="107448" y="462337"/>
                </a:cubicBezTo>
                <a:cubicBezTo>
                  <a:pt x="113210" y="461197"/>
                  <a:pt x="117768" y="458918"/>
                  <a:pt x="122391" y="457715"/>
                </a:cubicBezTo>
                <a:cubicBezTo>
                  <a:pt x="128152" y="455435"/>
                  <a:pt x="133914" y="454232"/>
                  <a:pt x="143095" y="453092"/>
                </a:cubicBezTo>
                <a:lnTo>
                  <a:pt x="132774" y="446191"/>
                </a:lnTo>
                <a:cubicBezTo>
                  <a:pt x="129355" y="443912"/>
                  <a:pt x="127013" y="441569"/>
                  <a:pt x="123594" y="439289"/>
                </a:cubicBezTo>
                <a:cubicBezTo>
                  <a:pt x="120175" y="437010"/>
                  <a:pt x="117832" y="435870"/>
                  <a:pt x="114413" y="434667"/>
                </a:cubicBezTo>
                <a:cubicBezTo>
                  <a:pt x="112133" y="433528"/>
                  <a:pt x="108651" y="431185"/>
                  <a:pt x="106372" y="430045"/>
                </a:cubicBezTo>
                <a:cubicBezTo>
                  <a:pt x="94848" y="424410"/>
                  <a:pt x="83324" y="422067"/>
                  <a:pt x="70661" y="424410"/>
                </a:cubicBezTo>
                <a:moveTo>
                  <a:pt x="204069" y="464616"/>
                </a:moveTo>
                <a:cubicBezTo>
                  <a:pt x="193748" y="451953"/>
                  <a:pt x="194888" y="441632"/>
                  <a:pt x="192545" y="432388"/>
                </a:cubicBezTo>
                <a:cubicBezTo>
                  <a:pt x="191405" y="430109"/>
                  <a:pt x="191405" y="427766"/>
                  <a:pt x="190266" y="425487"/>
                </a:cubicBezTo>
                <a:cubicBezTo>
                  <a:pt x="189126" y="424347"/>
                  <a:pt x="189126" y="423207"/>
                  <a:pt x="187986" y="422067"/>
                </a:cubicBezTo>
                <a:cubicBezTo>
                  <a:pt x="186847" y="420928"/>
                  <a:pt x="186847" y="419788"/>
                  <a:pt x="185707" y="418648"/>
                </a:cubicBezTo>
                <a:cubicBezTo>
                  <a:pt x="183428" y="416369"/>
                  <a:pt x="181085" y="414026"/>
                  <a:pt x="177666" y="411747"/>
                </a:cubicBezTo>
                <a:cubicBezTo>
                  <a:pt x="174247" y="409467"/>
                  <a:pt x="170764" y="405985"/>
                  <a:pt x="166142" y="403706"/>
                </a:cubicBezTo>
                <a:cubicBezTo>
                  <a:pt x="166142" y="403706"/>
                  <a:pt x="163863" y="402566"/>
                  <a:pt x="162723" y="401426"/>
                </a:cubicBezTo>
                <a:cubicBezTo>
                  <a:pt x="161583" y="400287"/>
                  <a:pt x="159304" y="399147"/>
                  <a:pt x="159304" y="399147"/>
                </a:cubicBezTo>
                <a:cubicBezTo>
                  <a:pt x="160444" y="406048"/>
                  <a:pt x="160444" y="409467"/>
                  <a:pt x="159304" y="416369"/>
                </a:cubicBezTo>
                <a:cubicBezTo>
                  <a:pt x="157025" y="427893"/>
                  <a:pt x="160444" y="439353"/>
                  <a:pt x="168485" y="447394"/>
                </a:cubicBezTo>
                <a:cubicBezTo>
                  <a:pt x="170764" y="449673"/>
                  <a:pt x="173107" y="452016"/>
                  <a:pt x="175386" y="453156"/>
                </a:cubicBezTo>
                <a:cubicBezTo>
                  <a:pt x="177666" y="455435"/>
                  <a:pt x="181148" y="456575"/>
                  <a:pt x="183428" y="457778"/>
                </a:cubicBezTo>
                <a:lnTo>
                  <a:pt x="193748" y="461197"/>
                </a:lnTo>
                <a:cubicBezTo>
                  <a:pt x="196028" y="463476"/>
                  <a:pt x="199447" y="463476"/>
                  <a:pt x="204069" y="464616"/>
                </a:cubicBezTo>
                <a:moveTo>
                  <a:pt x="123594" y="471518"/>
                </a:moveTo>
                <a:cubicBezTo>
                  <a:pt x="117832" y="474937"/>
                  <a:pt x="112070" y="476140"/>
                  <a:pt x="104029" y="474937"/>
                </a:cubicBezTo>
                <a:cubicBezTo>
                  <a:pt x="104029" y="474937"/>
                  <a:pt x="106308" y="477216"/>
                  <a:pt x="109791" y="479559"/>
                </a:cubicBezTo>
                <a:cubicBezTo>
                  <a:pt x="112070" y="480698"/>
                  <a:pt x="114413" y="482978"/>
                  <a:pt x="114413" y="482978"/>
                </a:cubicBezTo>
                <a:cubicBezTo>
                  <a:pt x="122454" y="487600"/>
                  <a:pt x="128216" y="492159"/>
                  <a:pt x="135117" y="493298"/>
                </a:cubicBezTo>
                <a:cubicBezTo>
                  <a:pt x="140879" y="495578"/>
                  <a:pt x="146641" y="496718"/>
                  <a:pt x="150060" y="497921"/>
                </a:cubicBezTo>
                <a:cubicBezTo>
                  <a:pt x="152339" y="497921"/>
                  <a:pt x="154682" y="499060"/>
                  <a:pt x="155822" y="499060"/>
                </a:cubicBezTo>
                <a:lnTo>
                  <a:pt x="160444" y="499060"/>
                </a:lnTo>
                <a:cubicBezTo>
                  <a:pt x="163863" y="497921"/>
                  <a:pt x="166206" y="497921"/>
                  <a:pt x="168485" y="496781"/>
                </a:cubicBezTo>
                <a:cubicBezTo>
                  <a:pt x="177666" y="492159"/>
                  <a:pt x="183428" y="484118"/>
                  <a:pt x="199510" y="477216"/>
                </a:cubicBezTo>
                <a:cubicBezTo>
                  <a:pt x="196091" y="476076"/>
                  <a:pt x="191469" y="474937"/>
                  <a:pt x="187986" y="473797"/>
                </a:cubicBezTo>
                <a:lnTo>
                  <a:pt x="177666" y="470378"/>
                </a:lnTo>
                <a:cubicBezTo>
                  <a:pt x="174247" y="469238"/>
                  <a:pt x="170764" y="469238"/>
                  <a:pt x="167345" y="468098"/>
                </a:cubicBezTo>
                <a:cubicBezTo>
                  <a:pt x="163926" y="466959"/>
                  <a:pt x="160444" y="466959"/>
                  <a:pt x="158164" y="466959"/>
                </a:cubicBezTo>
                <a:cubicBezTo>
                  <a:pt x="146577" y="464616"/>
                  <a:pt x="135054" y="465819"/>
                  <a:pt x="123594" y="471518"/>
                </a:cubicBezTo>
                <a:moveTo>
                  <a:pt x="261560" y="469238"/>
                </a:moveTo>
                <a:cubicBezTo>
                  <a:pt x="247757" y="458918"/>
                  <a:pt x="246617" y="448534"/>
                  <a:pt x="240856" y="441632"/>
                </a:cubicBezTo>
                <a:cubicBezTo>
                  <a:pt x="238576" y="438213"/>
                  <a:pt x="235094" y="433591"/>
                  <a:pt x="229332" y="431312"/>
                </a:cubicBezTo>
                <a:cubicBezTo>
                  <a:pt x="227053" y="430172"/>
                  <a:pt x="223570" y="429032"/>
                  <a:pt x="220151" y="427893"/>
                </a:cubicBezTo>
                <a:cubicBezTo>
                  <a:pt x="216732" y="426753"/>
                  <a:pt x="212110" y="424473"/>
                  <a:pt x="206348" y="423270"/>
                </a:cubicBezTo>
                <a:lnTo>
                  <a:pt x="198307" y="420991"/>
                </a:lnTo>
                <a:cubicBezTo>
                  <a:pt x="201726" y="426753"/>
                  <a:pt x="201726" y="431312"/>
                  <a:pt x="202929" y="437073"/>
                </a:cubicBezTo>
                <a:cubicBezTo>
                  <a:pt x="204069" y="442835"/>
                  <a:pt x="206348" y="448597"/>
                  <a:pt x="208691" y="453156"/>
                </a:cubicBezTo>
                <a:cubicBezTo>
                  <a:pt x="212110" y="457778"/>
                  <a:pt x="215592" y="462337"/>
                  <a:pt x="221354" y="464679"/>
                </a:cubicBezTo>
                <a:cubicBezTo>
                  <a:pt x="225976" y="466959"/>
                  <a:pt x="232878" y="469302"/>
                  <a:pt x="238576" y="470441"/>
                </a:cubicBezTo>
                <a:cubicBezTo>
                  <a:pt x="246617" y="470378"/>
                  <a:pt x="253519" y="470378"/>
                  <a:pt x="261560" y="469238"/>
                </a:cubicBezTo>
                <a:moveTo>
                  <a:pt x="186847" y="500327"/>
                </a:moveTo>
                <a:cubicBezTo>
                  <a:pt x="182225" y="504949"/>
                  <a:pt x="177666" y="508368"/>
                  <a:pt x="169625" y="509507"/>
                </a:cubicBezTo>
                <a:lnTo>
                  <a:pt x="183428" y="514130"/>
                </a:lnTo>
                <a:cubicBezTo>
                  <a:pt x="192608" y="516409"/>
                  <a:pt x="199510" y="517549"/>
                  <a:pt x="205272" y="518752"/>
                </a:cubicBezTo>
                <a:cubicBezTo>
                  <a:pt x="211034" y="518752"/>
                  <a:pt x="216795" y="518752"/>
                  <a:pt x="221354" y="517612"/>
                </a:cubicBezTo>
                <a:cubicBezTo>
                  <a:pt x="229395" y="516472"/>
                  <a:pt x="235157" y="514193"/>
                  <a:pt x="238576" y="509571"/>
                </a:cubicBezTo>
                <a:cubicBezTo>
                  <a:pt x="245478" y="501530"/>
                  <a:pt x="248897" y="492349"/>
                  <a:pt x="262700" y="481965"/>
                </a:cubicBezTo>
                <a:cubicBezTo>
                  <a:pt x="229395" y="479622"/>
                  <a:pt x="206348" y="481901"/>
                  <a:pt x="186847" y="500327"/>
                </a:cubicBezTo>
              </a:path>
            </a:pathLst>
          </a:custGeom>
          <a:gradFill>
            <a:gsLst>
              <a:gs pos="23000">
                <a:srgbClr val="C70212"/>
              </a:gs>
              <a:gs pos="100000">
                <a:srgbClr val="D92411"/>
              </a:gs>
            </a:gsLst>
            <a:lin ang="5400000" scaled="1"/>
          </a:gradFill>
          <a:ln w="62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500" b="0" i="0" u="none" strike="noStrike" kern="1200" cap="none" spc="0" normalizeH="0" baseline="0" noProof="0">
              <a:ln>
                <a:noFill/>
              </a:ln>
              <a:solidFill>
                <a:srgbClr val="BC0000"/>
              </a:solidFill>
              <a:effectLst/>
              <a:uLnTx/>
              <a:uFillTx/>
              <a:latin typeface="微软雅黑" panose="020B0503020204020204" pitchFamily="34" charset="-122"/>
              <a:ea typeface="微软雅黑" panose="020B0503020204020204" pitchFamily="34" charset="-122"/>
              <a:cs typeface="阿里巴巴普惠体 Medium" panose="00020600040101010101" pitchFamily="18" charset="-122"/>
            </a:endParaRPr>
          </a:p>
        </p:txBody>
      </p:sp>
      <p:grpSp>
        <p:nvGrpSpPr>
          <p:cNvPr id="87" name="组合 86"/>
          <p:cNvGrpSpPr/>
          <p:nvPr/>
        </p:nvGrpSpPr>
        <p:grpSpPr>
          <a:xfrm>
            <a:off x="6999996" y="1444485"/>
            <a:ext cx="844412" cy="782803"/>
            <a:chOff x="-718574" y="2471579"/>
            <a:chExt cx="327978" cy="1492804"/>
          </a:xfrm>
        </p:grpSpPr>
        <p:sp>
          <p:nvSpPr>
            <p:cNvPr id="88" name="Rectangle 11"/>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a楷体" panose="02000500000000000000" pitchFamily="2" charset="-122"/>
                <a:sym typeface="Calibri" panose="020F0502020204030204" pitchFamily="34" charset="0"/>
              </a:endParaRPr>
            </a:p>
          </p:txBody>
        </p:sp>
        <p:sp>
          <p:nvSpPr>
            <p:cNvPr id="89" name="矩形 88"/>
            <p:cNvSpPr>
              <a:spLocks noChangeArrowheads="1"/>
            </p:cNvSpPr>
            <p:nvPr/>
          </p:nvSpPr>
          <p:spPr bwMode="auto">
            <a:xfrm>
              <a:off x="-690065" y="2556336"/>
              <a:ext cx="270958"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rPr>
                <a:t>共</a:t>
              </a:r>
              <a:endParaRPr kumimoji="0" 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endParaRPr>
            </a:p>
          </p:txBody>
        </p:sp>
      </p:grpSp>
      <p:grpSp>
        <p:nvGrpSpPr>
          <p:cNvPr id="90" name="组合 89"/>
          <p:cNvGrpSpPr/>
          <p:nvPr/>
        </p:nvGrpSpPr>
        <p:grpSpPr>
          <a:xfrm>
            <a:off x="8207070" y="1444484"/>
            <a:ext cx="844412" cy="782803"/>
            <a:chOff x="-718574" y="2471579"/>
            <a:chExt cx="327978" cy="1492804"/>
          </a:xfrm>
        </p:grpSpPr>
        <p:sp>
          <p:nvSpPr>
            <p:cNvPr id="91" name="Rectangle 11"/>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a楷体" panose="02000500000000000000" pitchFamily="2" charset="-122"/>
                <a:sym typeface="Calibri" panose="020F0502020204030204" pitchFamily="34" charset="0"/>
              </a:endParaRPr>
            </a:p>
          </p:txBody>
        </p:sp>
        <p:sp>
          <p:nvSpPr>
            <p:cNvPr id="92" name="矩形 38"/>
            <p:cNvSpPr>
              <a:spLocks noChangeArrowheads="1"/>
            </p:cNvSpPr>
            <p:nvPr/>
          </p:nvSpPr>
          <p:spPr bwMode="auto">
            <a:xfrm>
              <a:off x="-690064" y="2556336"/>
              <a:ext cx="270958"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rPr>
                <a:t>同</a:t>
              </a:r>
              <a:endParaRPr kumimoji="0" 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endParaRPr>
            </a:p>
          </p:txBody>
        </p:sp>
      </p:grpSp>
      <p:grpSp>
        <p:nvGrpSpPr>
          <p:cNvPr id="93" name="组合 92"/>
          <p:cNvGrpSpPr/>
          <p:nvPr/>
        </p:nvGrpSpPr>
        <p:grpSpPr>
          <a:xfrm>
            <a:off x="9414143" y="1451466"/>
            <a:ext cx="844412" cy="782803"/>
            <a:chOff x="-718574" y="2471579"/>
            <a:chExt cx="327978" cy="1492804"/>
          </a:xfrm>
        </p:grpSpPr>
        <p:sp>
          <p:nvSpPr>
            <p:cNvPr id="94" name="Rectangle 11"/>
            <p:cNvSpPr>
              <a:spLocks noChangeArrowheads="1"/>
            </p:cNvSpPr>
            <p:nvPr/>
          </p:nvSpPr>
          <p:spPr bwMode="auto">
            <a:xfrm>
              <a:off x="-718574" y="2471579"/>
              <a:ext cx="327978" cy="1492804"/>
            </a:xfrm>
            <a:prstGeom prst="rect">
              <a:avLst/>
            </a:prstGeom>
            <a:solidFill>
              <a:srgbClr val="C00000"/>
            </a:solidFill>
            <a:ln w="28575">
              <a:gradFill>
                <a:gsLst>
                  <a:gs pos="100000">
                    <a:schemeClr val="bg1"/>
                  </a:gs>
                  <a:gs pos="0">
                    <a:schemeClr val="bg1">
                      <a:lumMod val="85000"/>
                    </a:schemeClr>
                  </a:gs>
                </a:gsLst>
                <a:lin ang="5400000" scaled="0"/>
              </a:gradFill>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3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Aa楷体" panose="02000500000000000000" pitchFamily="2" charset="-122"/>
                <a:sym typeface="Calibri" panose="020F0502020204030204" pitchFamily="34" charset="0"/>
              </a:endParaRPr>
            </a:p>
          </p:txBody>
        </p:sp>
        <p:sp>
          <p:nvSpPr>
            <p:cNvPr id="95" name="矩形 38"/>
            <p:cNvSpPr>
              <a:spLocks noChangeArrowheads="1"/>
            </p:cNvSpPr>
            <p:nvPr/>
          </p:nvSpPr>
          <p:spPr bwMode="auto">
            <a:xfrm>
              <a:off x="-690062" y="2556336"/>
              <a:ext cx="270958" cy="13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rPr>
                <a:t>体</a:t>
              </a:r>
              <a:endParaRPr kumimoji="0" lang="en-US" sz="4000" b="1" i="0" u="none" strike="noStrike" kern="1200" cap="none" spc="0" normalizeH="0" baseline="0" noProof="0" dirty="0">
                <a:ln>
                  <a:noFill/>
                </a:ln>
                <a:gradFill>
                  <a:gsLst>
                    <a:gs pos="0">
                      <a:prstClr val="white"/>
                    </a:gs>
                    <a:gs pos="100000">
                      <a:srgbClr val="FFFF00"/>
                    </a:gs>
                  </a:gsLst>
                  <a:lin ang="5400000" scaled="1"/>
                </a:gradFill>
                <a:effectLst/>
                <a:uLnTx/>
                <a:uFillTx/>
                <a:latin typeface="微软雅黑" panose="020B0503020204020204" pitchFamily="34" charset="-122"/>
                <a:ea typeface="微软雅黑" panose="020B0503020204020204" pitchFamily="34" charset="-122"/>
                <a:sym typeface="方正兰亭黑_GBK"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1000"/>
                                        <p:tgtEl>
                                          <p:spTgt spid="61"/>
                                        </p:tgtEl>
                                      </p:cBhvr>
                                    </p:animEffect>
                                    <p:anim calcmode="lin" valueType="num">
                                      <p:cBhvr>
                                        <p:cTn id="8" dur="1000" fill="hold"/>
                                        <p:tgtEl>
                                          <p:spTgt spid="61"/>
                                        </p:tgtEl>
                                        <p:attrNameLst>
                                          <p:attrName>ppt_x</p:attrName>
                                        </p:attrNameLst>
                                      </p:cBhvr>
                                      <p:tavLst>
                                        <p:tav tm="0">
                                          <p:val>
                                            <p:strVal val="#ppt_x"/>
                                          </p:val>
                                        </p:tav>
                                        <p:tav tm="100000">
                                          <p:val>
                                            <p:strVal val="#ppt_x"/>
                                          </p:val>
                                        </p:tav>
                                      </p:tavLst>
                                    </p:anim>
                                    <p:anim calcmode="lin" valueType="num">
                                      <p:cBhvr>
                                        <p:cTn id="9"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990725" y="389780"/>
            <a:ext cx="8966200" cy="553998"/>
          </a:xfrm>
          <a:prstGeom prst="rect">
            <a:avLst/>
          </a:prstGeom>
          <a:noFill/>
        </p:spPr>
        <p:txBody>
          <a:bodyPr wrap="square" rtlCol="0">
            <a:spAutoFit/>
          </a:bodyPr>
          <a:lstStyle>
            <a:defPPr>
              <a:defRPr lang="zh-CN"/>
            </a:defPPr>
            <a:lvl1pPr algn="ctr">
              <a:defRPr sz="3000" b="1" spc="10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defRPr>
            </a:lvl1pPr>
          </a:lstStyle>
          <a:p>
            <a:r>
              <a:rPr lang="zh-CN" altLang="en-US" dirty="0"/>
              <a:t>一、回顾铸牢中华民族共同体意识的提出与发展</a:t>
            </a:r>
            <a:endParaRPr lang="zh-CN" altLang="en-US" dirty="0"/>
          </a:p>
        </p:txBody>
      </p:sp>
      <p:grpSp>
        <p:nvGrpSpPr>
          <p:cNvPr id="2" name="组合 1"/>
          <p:cNvGrpSpPr/>
          <p:nvPr/>
        </p:nvGrpSpPr>
        <p:grpSpPr>
          <a:xfrm>
            <a:off x="1054100" y="1320185"/>
            <a:ext cx="9982835" cy="710233"/>
            <a:chOff x="1743" y="2487"/>
            <a:chExt cx="15721" cy="1118"/>
          </a:xfrm>
        </p:grpSpPr>
        <p:sp>
          <p:nvSpPr>
            <p:cNvPr id="3" name="圆角矩形 19"/>
            <p:cNvSpPr/>
            <p:nvPr/>
          </p:nvSpPr>
          <p:spPr>
            <a:xfrm>
              <a:off x="6867" y="2503"/>
              <a:ext cx="10597" cy="1057"/>
            </a:xfrm>
            <a:prstGeom prst="roundRect">
              <a:avLst>
                <a:gd name="adj" fmla="val 15120"/>
              </a:avLst>
            </a:prstGeom>
            <a:solidFill>
              <a:srgbClr val="C00000"/>
            </a:solidFill>
            <a:ln>
              <a:gradFill>
                <a:gsLst>
                  <a:gs pos="0">
                    <a:srgbClr val="F2A448">
                      <a:alpha val="30000"/>
                    </a:srgbClr>
                  </a:gs>
                  <a:gs pos="100000">
                    <a:srgbClr val="C8242B"/>
                  </a:gs>
                </a:gsLst>
                <a:lin ang="108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椭圆 3"/>
            <p:cNvSpPr/>
            <p:nvPr/>
          </p:nvSpPr>
          <p:spPr>
            <a:xfrm>
              <a:off x="5683" y="2800"/>
              <a:ext cx="342" cy="33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6" name="组合 5"/>
            <p:cNvGrpSpPr/>
            <p:nvPr/>
          </p:nvGrpSpPr>
          <p:grpSpPr>
            <a:xfrm>
              <a:off x="1743" y="2487"/>
              <a:ext cx="15595" cy="1118"/>
              <a:chOff x="2100" y="3727"/>
              <a:chExt cx="15595" cy="1145"/>
            </a:xfrm>
          </p:grpSpPr>
          <p:sp>
            <p:nvSpPr>
              <p:cNvPr id="7" name="圆角矩形 22"/>
              <p:cNvSpPr/>
              <p:nvPr/>
            </p:nvSpPr>
            <p:spPr>
              <a:xfrm>
                <a:off x="2137" y="3758"/>
                <a:ext cx="3061" cy="926"/>
              </a:xfrm>
              <a:prstGeom prst="roundRect">
                <a:avLst>
                  <a:gd name="adj" fmla="val 15120"/>
                </a:avLst>
              </a:prstGeom>
              <a:solidFill>
                <a:srgbClr val="C00000"/>
              </a:solidFill>
              <a:ln>
                <a:gradFill>
                  <a:gsLst>
                    <a:gs pos="0">
                      <a:srgbClr val="F2A448">
                        <a:alpha val="30000"/>
                      </a:srgbClr>
                    </a:gs>
                    <a:gs pos="100000">
                      <a:srgbClr val="C8242B"/>
                    </a:gs>
                  </a:gsLst>
                  <a:lin ang="108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custDataLst>
                  <p:tags r:id="rId1"/>
                </p:custDataLst>
              </p:nvPr>
            </p:nvSpPr>
            <p:spPr>
              <a:xfrm flipH="1">
                <a:off x="7340" y="3727"/>
                <a:ext cx="10355" cy="1145"/>
              </a:xfrm>
              <a:prstGeom prst="rect">
                <a:avLst/>
              </a:prstGeom>
              <a:noFill/>
            </p:spPr>
            <p:txBody>
              <a:bodyPr wrap="square" lIns="0" tIns="0" rIns="0" bIns="0" rtlCol="0" anchor="ctr" anchorCtr="0">
                <a:noAutofit/>
              </a:bodyPr>
              <a:lstStyle/>
              <a:p>
                <a:pPr algn="l" fontAlgn="auto"/>
                <a:r>
                  <a:rPr lang="zh-CN" altLang="en-US" sz="1600" b="1" spc="440" dirty="0">
                    <a:solidFill>
                      <a:schemeClr val="accent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rPr>
                  <a:t>习近平总书记在第二次中央新疆工作座谈会上提出“中华民族共同体意识”重大论断。</a:t>
                </a:r>
                <a:endParaRPr lang="zh-CN" altLang="en-US" sz="1600" b="1" spc="440" dirty="0">
                  <a:solidFill>
                    <a:schemeClr val="accent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文本框 9"/>
              <p:cNvSpPr txBox="1"/>
              <p:nvPr>
                <p:custDataLst>
                  <p:tags r:id="rId2"/>
                </p:custDataLst>
              </p:nvPr>
            </p:nvSpPr>
            <p:spPr>
              <a:xfrm flipH="1">
                <a:off x="2100" y="3973"/>
                <a:ext cx="3099" cy="496"/>
              </a:xfrm>
              <a:prstGeom prst="rect">
                <a:avLst/>
              </a:prstGeom>
              <a:noFill/>
            </p:spPr>
            <p:txBody>
              <a:bodyPr wrap="square" lIns="0" tIns="0" rIns="0" bIns="0" rtlCol="0" anchor="ctr" anchorCtr="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2014</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endParaRPr 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11" name="直接连接符 10"/>
              <p:cNvCxnSpPr>
                <a:endCxn id="4" idx="2"/>
              </p:cNvCxnSpPr>
              <p:nvPr/>
            </p:nvCxnSpPr>
            <p:spPr>
              <a:xfrm>
                <a:off x="5198" y="4210"/>
                <a:ext cx="842" cy="13"/>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382" y="4216"/>
                <a:ext cx="842" cy="13"/>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13" name="组合 12"/>
          <p:cNvGrpSpPr/>
          <p:nvPr/>
        </p:nvGrpSpPr>
        <p:grpSpPr>
          <a:xfrm>
            <a:off x="1054100" y="2156899"/>
            <a:ext cx="9982835" cy="894462"/>
            <a:chOff x="1743" y="2287"/>
            <a:chExt cx="15721" cy="1408"/>
          </a:xfrm>
        </p:grpSpPr>
        <p:sp>
          <p:nvSpPr>
            <p:cNvPr id="15" name="圆角矩形 19"/>
            <p:cNvSpPr/>
            <p:nvPr/>
          </p:nvSpPr>
          <p:spPr>
            <a:xfrm>
              <a:off x="6867" y="2300"/>
              <a:ext cx="10597" cy="1350"/>
            </a:xfrm>
            <a:prstGeom prst="roundRect">
              <a:avLst>
                <a:gd name="adj" fmla="val 15120"/>
              </a:avLst>
            </a:prstGeom>
            <a:solidFill>
              <a:srgbClr val="C00000"/>
            </a:solidFill>
            <a:ln>
              <a:gradFill>
                <a:gsLst>
                  <a:gs pos="0">
                    <a:srgbClr val="F2A448">
                      <a:alpha val="30000"/>
                    </a:srgbClr>
                  </a:gs>
                  <a:gs pos="100000">
                    <a:srgbClr val="C8242B"/>
                  </a:gs>
                </a:gsLst>
                <a:lin ang="108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椭圆 15"/>
            <p:cNvSpPr/>
            <p:nvPr/>
          </p:nvSpPr>
          <p:spPr>
            <a:xfrm>
              <a:off x="5683" y="2800"/>
              <a:ext cx="342" cy="33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7" name="组合 16"/>
            <p:cNvGrpSpPr/>
            <p:nvPr/>
          </p:nvGrpSpPr>
          <p:grpSpPr>
            <a:xfrm>
              <a:off x="1743" y="2287"/>
              <a:ext cx="15595" cy="1408"/>
              <a:chOff x="2100" y="3520"/>
              <a:chExt cx="15595" cy="1442"/>
            </a:xfrm>
          </p:grpSpPr>
          <p:sp>
            <p:nvSpPr>
              <p:cNvPr id="19" name="圆角矩形 22"/>
              <p:cNvSpPr/>
              <p:nvPr/>
            </p:nvSpPr>
            <p:spPr>
              <a:xfrm>
                <a:off x="2137" y="3758"/>
                <a:ext cx="3061" cy="926"/>
              </a:xfrm>
              <a:prstGeom prst="roundRect">
                <a:avLst>
                  <a:gd name="adj" fmla="val 15120"/>
                </a:avLst>
              </a:prstGeom>
              <a:solidFill>
                <a:srgbClr val="C00000"/>
              </a:solidFill>
              <a:ln>
                <a:gradFill>
                  <a:gsLst>
                    <a:gs pos="0">
                      <a:srgbClr val="F2A448">
                        <a:alpha val="30000"/>
                      </a:srgbClr>
                    </a:gs>
                    <a:gs pos="100000">
                      <a:srgbClr val="C8242B"/>
                    </a:gs>
                  </a:gsLst>
                  <a:lin ang="108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19"/>
              <p:cNvSpPr txBox="1"/>
              <p:nvPr>
                <p:custDataLst>
                  <p:tags r:id="rId3"/>
                </p:custDataLst>
              </p:nvPr>
            </p:nvSpPr>
            <p:spPr>
              <a:xfrm flipH="1">
                <a:off x="7340" y="3520"/>
                <a:ext cx="10355" cy="1442"/>
              </a:xfrm>
              <a:prstGeom prst="rect">
                <a:avLst/>
              </a:prstGeom>
              <a:noFill/>
            </p:spPr>
            <p:txBody>
              <a:bodyPr wrap="square" lIns="0" tIns="0" rIns="0" bIns="0" rtlCol="0" anchor="ctr" anchorCtr="0">
                <a:noAutofit/>
              </a:bodyPr>
              <a:lstStyle/>
              <a:p>
                <a:r>
                  <a:rPr lang="zh-CN" altLang="en-US" sz="1600" b="1" spc="100" dirty="0">
                    <a:solidFill>
                      <a:schemeClr val="accent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rPr>
                  <a:t>在中央民族工作会议暨国务院第六次全国民族团结进步表彰大会上，习近平总书记提出：“加强中华民族大团结，长远和根本的是增强文化认同，建设各民族共有精神家园，积极培养中华民族共同体意识。”</a:t>
                </a:r>
                <a:endParaRPr lang="zh-CN" altLang="en-US" sz="1600" b="1" spc="100" dirty="0">
                  <a:solidFill>
                    <a:schemeClr val="accent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文本框 20"/>
              <p:cNvSpPr txBox="1"/>
              <p:nvPr>
                <p:custDataLst>
                  <p:tags r:id="rId4"/>
                </p:custDataLst>
              </p:nvPr>
            </p:nvSpPr>
            <p:spPr>
              <a:xfrm flipH="1">
                <a:off x="2100" y="3973"/>
                <a:ext cx="3099" cy="496"/>
              </a:xfrm>
              <a:prstGeom prst="rect">
                <a:avLst/>
              </a:prstGeom>
              <a:noFill/>
            </p:spPr>
            <p:txBody>
              <a:bodyPr wrap="square" lIns="0" tIns="0" rIns="0" bIns="0" rtlCol="0" anchor="ctr" anchorCtr="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2014</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endParaRPr 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2" name="直接连接符 21"/>
              <p:cNvCxnSpPr>
                <a:endCxn id="16" idx="2"/>
              </p:cNvCxnSpPr>
              <p:nvPr/>
            </p:nvCxnSpPr>
            <p:spPr>
              <a:xfrm>
                <a:off x="5198" y="4210"/>
                <a:ext cx="842" cy="13"/>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382" y="4216"/>
                <a:ext cx="842" cy="13"/>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8" name="组合 7"/>
          <p:cNvGrpSpPr/>
          <p:nvPr/>
        </p:nvGrpSpPr>
        <p:grpSpPr>
          <a:xfrm>
            <a:off x="1054100" y="3177842"/>
            <a:ext cx="9982835" cy="710233"/>
            <a:chOff x="1743" y="2487"/>
            <a:chExt cx="15721" cy="1118"/>
          </a:xfrm>
        </p:grpSpPr>
        <p:sp>
          <p:nvSpPr>
            <p:cNvPr id="14" name="圆角矩形 19"/>
            <p:cNvSpPr/>
            <p:nvPr/>
          </p:nvSpPr>
          <p:spPr>
            <a:xfrm>
              <a:off x="6867" y="2503"/>
              <a:ext cx="10597" cy="1057"/>
            </a:xfrm>
            <a:prstGeom prst="roundRect">
              <a:avLst>
                <a:gd name="adj" fmla="val 15120"/>
              </a:avLst>
            </a:prstGeom>
            <a:solidFill>
              <a:srgbClr val="C00000"/>
            </a:solidFill>
            <a:ln>
              <a:gradFill>
                <a:gsLst>
                  <a:gs pos="0">
                    <a:srgbClr val="F2A448">
                      <a:alpha val="30000"/>
                    </a:srgbClr>
                  </a:gs>
                  <a:gs pos="100000">
                    <a:srgbClr val="C8242B"/>
                  </a:gs>
                </a:gsLst>
                <a:lin ang="108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椭圆 17"/>
            <p:cNvSpPr/>
            <p:nvPr/>
          </p:nvSpPr>
          <p:spPr>
            <a:xfrm>
              <a:off x="5683" y="2800"/>
              <a:ext cx="342" cy="33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4" name="组合 23"/>
            <p:cNvGrpSpPr/>
            <p:nvPr/>
          </p:nvGrpSpPr>
          <p:grpSpPr>
            <a:xfrm>
              <a:off x="1743" y="2487"/>
              <a:ext cx="15595" cy="1118"/>
              <a:chOff x="2100" y="3727"/>
              <a:chExt cx="15595" cy="1145"/>
            </a:xfrm>
          </p:grpSpPr>
          <p:sp>
            <p:nvSpPr>
              <p:cNvPr id="25" name="圆角矩形 22"/>
              <p:cNvSpPr/>
              <p:nvPr/>
            </p:nvSpPr>
            <p:spPr>
              <a:xfrm>
                <a:off x="2137" y="3758"/>
                <a:ext cx="3061" cy="926"/>
              </a:xfrm>
              <a:prstGeom prst="roundRect">
                <a:avLst>
                  <a:gd name="adj" fmla="val 15120"/>
                </a:avLst>
              </a:prstGeom>
              <a:solidFill>
                <a:srgbClr val="C00000"/>
              </a:solidFill>
              <a:ln>
                <a:gradFill>
                  <a:gsLst>
                    <a:gs pos="0">
                      <a:srgbClr val="F2A448">
                        <a:alpha val="30000"/>
                      </a:srgbClr>
                    </a:gs>
                    <a:gs pos="100000">
                      <a:srgbClr val="C8242B"/>
                    </a:gs>
                  </a:gsLst>
                  <a:lin ang="108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文本框 25"/>
              <p:cNvSpPr txBox="1"/>
              <p:nvPr>
                <p:custDataLst>
                  <p:tags r:id="rId5"/>
                </p:custDataLst>
              </p:nvPr>
            </p:nvSpPr>
            <p:spPr>
              <a:xfrm flipH="1">
                <a:off x="7340" y="3727"/>
                <a:ext cx="10355" cy="1145"/>
              </a:xfrm>
              <a:prstGeom prst="rect">
                <a:avLst/>
              </a:prstGeom>
              <a:noFill/>
            </p:spPr>
            <p:txBody>
              <a:bodyPr wrap="square" lIns="0" tIns="0" rIns="0" bIns="0" rtlCol="0" anchor="ctr" anchorCtr="0">
                <a:noAutofit/>
              </a:bodyPr>
              <a:lstStyle/>
              <a:p>
                <a:pPr algn="l" fontAlgn="auto"/>
                <a:r>
                  <a:rPr lang="zh-CN" altLang="en-US" sz="1600" b="1" spc="100" dirty="0">
                    <a:solidFill>
                      <a:schemeClr val="accent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rPr>
                  <a:t>党的第十九次全国代表大会把“铸牢中华民族共同体意识”正式写入党章。</a:t>
                </a:r>
                <a:endParaRPr lang="zh-CN" altLang="en-US" sz="1600" b="1" spc="100" dirty="0">
                  <a:solidFill>
                    <a:schemeClr val="accent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文本框 26"/>
              <p:cNvSpPr txBox="1"/>
              <p:nvPr>
                <p:custDataLst>
                  <p:tags r:id="rId6"/>
                </p:custDataLst>
              </p:nvPr>
            </p:nvSpPr>
            <p:spPr>
              <a:xfrm flipH="1">
                <a:off x="2100" y="3973"/>
                <a:ext cx="3099" cy="496"/>
              </a:xfrm>
              <a:prstGeom prst="rect">
                <a:avLst/>
              </a:prstGeom>
              <a:noFill/>
            </p:spPr>
            <p:txBody>
              <a:bodyPr wrap="square" lIns="0" tIns="0" rIns="0" bIns="0" rtlCol="0" anchor="ctr" anchorCtr="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endParaRPr 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28" name="直接连接符 27"/>
              <p:cNvCxnSpPr>
                <a:endCxn id="18" idx="2"/>
              </p:cNvCxnSpPr>
              <p:nvPr/>
            </p:nvCxnSpPr>
            <p:spPr>
              <a:xfrm>
                <a:off x="5198" y="4210"/>
                <a:ext cx="842" cy="13"/>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382" y="4216"/>
                <a:ext cx="842" cy="13"/>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30" name="组合 29"/>
          <p:cNvGrpSpPr/>
          <p:nvPr/>
        </p:nvGrpSpPr>
        <p:grpSpPr>
          <a:xfrm>
            <a:off x="1054100" y="4014556"/>
            <a:ext cx="9982835" cy="710233"/>
            <a:chOff x="1743" y="2487"/>
            <a:chExt cx="15721" cy="1118"/>
          </a:xfrm>
        </p:grpSpPr>
        <p:sp>
          <p:nvSpPr>
            <p:cNvPr id="31" name="圆角矩形 19"/>
            <p:cNvSpPr/>
            <p:nvPr/>
          </p:nvSpPr>
          <p:spPr>
            <a:xfrm>
              <a:off x="6867" y="2503"/>
              <a:ext cx="10597" cy="1057"/>
            </a:xfrm>
            <a:prstGeom prst="roundRect">
              <a:avLst>
                <a:gd name="adj" fmla="val 15120"/>
              </a:avLst>
            </a:prstGeom>
            <a:solidFill>
              <a:srgbClr val="C00000"/>
            </a:solidFill>
            <a:ln>
              <a:gradFill>
                <a:gsLst>
                  <a:gs pos="0">
                    <a:srgbClr val="F2A448">
                      <a:alpha val="30000"/>
                    </a:srgbClr>
                  </a:gs>
                  <a:gs pos="100000">
                    <a:srgbClr val="C8242B"/>
                  </a:gs>
                </a:gsLst>
                <a:lin ang="108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椭圆 31"/>
            <p:cNvSpPr/>
            <p:nvPr/>
          </p:nvSpPr>
          <p:spPr>
            <a:xfrm>
              <a:off x="5683" y="2800"/>
              <a:ext cx="342" cy="33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3" name="组合 32"/>
            <p:cNvGrpSpPr/>
            <p:nvPr/>
          </p:nvGrpSpPr>
          <p:grpSpPr>
            <a:xfrm>
              <a:off x="1743" y="2487"/>
              <a:ext cx="15595" cy="1118"/>
              <a:chOff x="2100" y="3727"/>
              <a:chExt cx="15595" cy="1145"/>
            </a:xfrm>
          </p:grpSpPr>
          <p:sp>
            <p:nvSpPr>
              <p:cNvPr id="34" name="圆角矩形 22"/>
              <p:cNvSpPr/>
              <p:nvPr/>
            </p:nvSpPr>
            <p:spPr>
              <a:xfrm>
                <a:off x="2137" y="3758"/>
                <a:ext cx="3061" cy="926"/>
              </a:xfrm>
              <a:prstGeom prst="roundRect">
                <a:avLst>
                  <a:gd name="adj" fmla="val 15120"/>
                </a:avLst>
              </a:prstGeom>
              <a:solidFill>
                <a:srgbClr val="C00000"/>
              </a:solidFill>
              <a:ln>
                <a:gradFill>
                  <a:gsLst>
                    <a:gs pos="0">
                      <a:srgbClr val="F2A448">
                        <a:alpha val="30000"/>
                      </a:srgbClr>
                    </a:gs>
                    <a:gs pos="100000">
                      <a:srgbClr val="C8242B"/>
                    </a:gs>
                  </a:gsLst>
                  <a:lin ang="108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 name="文本框 34"/>
              <p:cNvSpPr txBox="1"/>
              <p:nvPr>
                <p:custDataLst>
                  <p:tags r:id="rId7"/>
                </p:custDataLst>
              </p:nvPr>
            </p:nvSpPr>
            <p:spPr>
              <a:xfrm flipH="1">
                <a:off x="7340" y="3727"/>
                <a:ext cx="10355" cy="1145"/>
              </a:xfrm>
              <a:prstGeom prst="rect">
                <a:avLst/>
              </a:prstGeom>
              <a:noFill/>
            </p:spPr>
            <p:txBody>
              <a:bodyPr wrap="square" lIns="0" tIns="0" rIns="0" bIns="0" rtlCol="0" anchor="ctr" anchorCtr="0">
                <a:noAutofit/>
              </a:bodyPr>
              <a:lstStyle/>
              <a:p>
                <a:pPr algn="l" fontAlgn="auto"/>
                <a:r>
                  <a:rPr lang="zh-CN" altLang="en-US" sz="1600" b="1" spc="100" dirty="0">
                    <a:solidFill>
                      <a:schemeClr val="accent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rPr>
                  <a:t>习近平总书记在全国民族团结进步表彰大会上进一步指出，“实现中华民族伟大复兴的中国梦，就要以铸牢中华民族共同体意识为主线”。</a:t>
                </a:r>
                <a:endParaRPr lang="zh-CN" altLang="en-US" sz="1600" b="1" spc="100" dirty="0">
                  <a:solidFill>
                    <a:schemeClr val="accent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35"/>
              <p:cNvSpPr txBox="1"/>
              <p:nvPr>
                <p:custDataLst>
                  <p:tags r:id="rId8"/>
                </p:custDataLst>
              </p:nvPr>
            </p:nvSpPr>
            <p:spPr>
              <a:xfrm flipH="1">
                <a:off x="2100" y="3973"/>
                <a:ext cx="3099" cy="496"/>
              </a:xfrm>
              <a:prstGeom prst="rect">
                <a:avLst/>
              </a:prstGeom>
              <a:noFill/>
            </p:spPr>
            <p:txBody>
              <a:bodyPr wrap="square" lIns="0" tIns="0" rIns="0" bIns="0" rtlCol="0" anchor="ctr" anchorCtr="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endParaRPr 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37" name="直接连接符 36"/>
              <p:cNvCxnSpPr>
                <a:endCxn id="32" idx="2"/>
              </p:cNvCxnSpPr>
              <p:nvPr/>
            </p:nvCxnSpPr>
            <p:spPr>
              <a:xfrm>
                <a:off x="5198" y="4210"/>
                <a:ext cx="842" cy="13"/>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382" y="4216"/>
                <a:ext cx="842" cy="13"/>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39" name="组合 38"/>
          <p:cNvGrpSpPr/>
          <p:nvPr/>
        </p:nvGrpSpPr>
        <p:grpSpPr>
          <a:xfrm>
            <a:off x="1054100" y="4851270"/>
            <a:ext cx="9982835" cy="710233"/>
            <a:chOff x="1743" y="2487"/>
            <a:chExt cx="15721" cy="1118"/>
          </a:xfrm>
        </p:grpSpPr>
        <p:sp>
          <p:nvSpPr>
            <p:cNvPr id="40" name="圆角矩形 19"/>
            <p:cNvSpPr/>
            <p:nvPr/>
          </p:nvSpPr>
          <p:spPr>
            <a:xfrm>
              <a:off x="6867" y="2503"/>
              <a:ext cx="10597" cy="1057"/>
            </a:xfrm>
            <a:prstGeom prst="roundRect">
              <a:avLst>
                <a:gd name="adj" fmla="val 15120"/>
              </a:avLst>
            </a:prstGeom>
            <a:solidFill>
              <a:srgbClr val="C00000"/>
            </a:solidFill>
            <a:ln>
              <a:gradFill>
                <a:gsLst>
                  <a:gs pos="0">
                    <a:srgbClr val="F2A448">
                      <a:alpha val="30000"/>
                    </a:srgbClr>
                  </a:gs>
                  <a:gs pos="100000">
                    <a:srgbClr val="C8242B"/>
                  </a:gs>
                </a:gsLst>
                <a:lin ang="108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1" name="椭圆 40"/>
            <p:cNvSpPr/>
            <p:nvPr/>
          </p:nvSpPr>
          <p:spPr>
            <a:xfrm>
              <a:off x="5683" y="2800"/>
              <a:ext cx="342" cy="33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2" name="组合 41"/>
            <p:cNvGrpSpPr/>
            <p:nvPr/>
          </p:nvGrpSpPr>
          <p:grpSpPr>
            <a:xfrm>
              <a:off x="1743" y="2487"/>
              <a:ext cx="15595" cy="1118"/>
              <a:chOff x="2100" y="3727"/>
              <a:chExt cx="15595" cy="1145"/>
            </a:xfrm>
          </p:grpSpPr>
          <p:sp>
            <p:nvSpPr>
              <p:cNvPr id="43" name="圆角矩形 22"/>
              <p:cNvSpPr/>
              <p:nvPr/>
            </p:nvSpPr>
            <p:spPr>
              <a:xfrm>
                <a:off x="2137" y="3758"/>
                <a:ext cx="3061" cy="926"/>
              </a:xfrm>
              <a:prstGeom prst="roundRect">
                <a:avLst>
                  <a:gd name="adj" fmla="val 15120"/>
                </a:avLst>
              </a:prstGeom>
              <a:solidFill>
                <a:srgbClr val="C00000"/>
              </a:solidFill>
              <a:ln>
                <a:gradFill>
                  <a:gsLst>
                    <a:gs pos="0">
                      <a:srgbClr val="F2A448">
                        <a:alpha val="30000"/>
                      </a:srgbClr>
                    </a:gs>
                    <a:gs pos="100000">
                      <a:srgbClr val="C8242B"/>
                    </a:gs>
                  </a:gsLst>
                  <a:lin ang="108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4" name="文本框 43"/>
              <p:cNvSpPr txBox="1"/>
              <p:nvPr>
                <p:custDataLst>
                  <p:tags r:id="rId9"/>
                </p:custDataLst>
              </p:nvPr>
            </p:nvSpPr>
            <p:spPr>
              <a:xfrm flipH="1">
                <a:off x="7340" y="3727"/>
                <a:ext cx="10355" cy="1145"/>
              </a:xfrm>
              <a:prstGeom prst="rect">
                <a:avLst/>
              </a:prstGeom>
              <a:noFill/>
            </p:spPr>
            <p:txBody>
              <a:bodyPr wrap="square" lIns="0" tIns="0" rIns="0" bIns="0" rtlCol="0" anchor="ctr" anchorCtr="0">
                <a:noAutofit/>
              </a:bodyPr>
              <a:lstStyle/>
              <a:p>
                <a:pPr algn="l" fontAlgn="auto"/>
                <a:r>
                  <a:rPr lang="zh-CN" altLang="en-US" sz="1600" b="1" spc="100" dirty="0">
                    <a:solidFill>
                      <a:schemeClr val="accent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rPr>
                  <a:t>在中央民族工作会议上，习近平总书记把铸牢中华民族共同体意识提升到民族工作“纲”的高度。</a:t>
                </a:r>
                <a:endParaRPr lang="zh-CN" altLang="en-US" sz="1600" b="1" spc="100" dirty="0">
                  <a:solidFill>
                    <a:schemeClr val="accent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文本框 44"/>
              <p:cNvSpPr txBox="1"/>
              <p:nvPr>
                <p:custDataLst>
                  <p:tags r:id="rId10"/>
                </p:custDataLst>
              </p:nvPr>
            </p:nvSpPr>
            <p:spPr>
              <a:xfrm flipH="1">
                <a:off x="2100" y="3973"/>
                <a:ext cx="3099" cy="496"/>
              </a:xfrm>
              <a:prstGeom prst="rect">
                <a:avLst/>
              </a:prstGeom>
              <a:noFill/>
            </p:spPr>
            <p:txBody>
              <a:bodyPr wrap="square" lIns="0" tIns="0" rIns="0" bIns="0" rtlCol="0" anchor="ctr" anchorCtr="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endParaRPr 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46" name="直接连接符 45"/>
              <p:cNvCxnSpPr>
                <a:endCxn id="41" idx="2"/>
              </p:cNvCxnSpPr>
              <p:nvPr/>
            </p:nvCxnSpPr>
            <p:spPr>
              <a:xfrm>
                <a:off x="5198" y="4210"/>
                <a:ext cx="842" cy="13"/>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382" y="4216"/>
                <a:ext cx="842" cy="13"/>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grpSp>
      <p:grpSp>
        <p:nvGrpSpPr>
          <p:cNvPr id="48" name="组合 47"/>
          <p:cNvGrpSpPr/>
          <p:nvPr/>
        </p:nvGrpSpPr>
        <p:grpSpPr>
          <a:xfrm>
            <a:off x="1054100" y="5687984"/>
            <a:ext cx="9982835" cy="710233"/>
            <a:chOff x="1743" y="2487"/>
            <a:chExt cx="15721" cy="1118"/>
          </a:xfrm>
        </p:grpSpPr>
        <p:sp>
          <p:nvSpPr>
            <p:cNvPr id="49" name="圆角矩形 19"/>
            <p:cNvSpPr/>
            <p:nvPr/>
          </p:nvSpPr>
          <p:spPr>
            <a:xfrm>
              <a:off x="6867" y="2503"/>
              <a:ext cx="10597" cy="1057"/>
            </a:xfrm>
            <a:prstGeom prst="roundRect">
              <a:avLst>
                <a:gd name="adj" fmla="val 15120"/>
              </a:avLst>
            </a:prstGeom>
            <a:solidFill>
              <a:srgbClr val="C00000"/>
            </a:solidFill>
            <a:ln>
              <a:gradFill>
                <a:gsLst>
                  <a:gs pos="0">
                    <a:srgbClr val="F2A448">
                      <a:alpha val="30000"/>
                    </a:srgbClr>
                  </a:gs>
                  <a:gs pos="100000">
                    <a:srgbClr val="C8242B"/>
                  </a:gs>
                </a:gsLst>
                <a:lin ang="108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0" name="椭圆 49"/>
            <p:cNvSpPr/>
            <p:nvPr/>
          </p:nvSpPr>
          <p:spPr>
            <a:xfrm>
              <a:off x="5683" y="2800"/>
              <a:ext cx="342" cy="33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1" name="组合 50"/>
            <p:cNvGrpSpPr/>
            <p:nvPr/>
          </p:nvGrpSpPr>
          <p:grpSpPr>
            <a:xfrm>
              <a:off x="1743" y="2487"/>
              <a:ext cx="15595" cy="1118"/>
              <a:chOff x="2100" y="3727"/>
              <a:chExt cx="15595" cy="1145"/>
            </a:xfrm>
          </p:grpSpPr>
          <p:sp>
            <p:nvSpPr>
              <p:cNvPr id="52" name="圆角矩形 22"/>
              <p:cNvSpPr/>
              <p:nvPr/>
            </p:nvSpPr>
            <p:spPr>
              <a:xfrm>
                <a:off x="2137" y="3758"/>
                <a:ext cx="3061" cy="926"/>
              </a:xfrm>
              <a:prstGeom prst="roundRect">
                <a:avLst>
                  <a:gd name="adj" fmla="val 15120"/>
                </a:avLst>
              </a:prstGeom>
              <a:solidFill>
                <a:srgbClr val="C00000"/>
              </a:solidFill>
              <a:ln>
                <a:gradFill>
                  <a:gsLst>
                    <a:gs pos="0">
                      <a:srgbClr val="F2A448">
                        <a:alpha val="30000"/>
                      </a:srgbClr>
                    </a:gs>
                    <a:gs pos="100000">
                      <a:srgbClr val="C8242B"/>
                    </a:gs>
                  </a:gsLst>
                  <a:lin ang="108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3" name="文本框 52"/>
              <p:cNvSpPr txBox="1"/>
              <p:nvPr>
                <p:custDataLst>
                  <p:tags r:id="rId11"/>
                </p:custDataLst>
              </p:nvPr>
            </p:nvSpPr>
            <p:spPr>
              <a:xfrm flipH="1">
                <a:off x="7340" y="3727"/>
                <a:ext cx="10355" cy="1145"/>
              </a:xfrm>
              <a:prstGeom prst="rect">
                <a:avLst/>
              </a:prstGeom>
              <a:noFill/>
            </p:spPr>
            <p:txBody>
              <a:bodyPr wrap="square" lIns="0" tIns="0" rIns="0" bIns="0" rtlCol="0" anchor="ctr" anchorCtr="0">
                <a:noAutofit/>
              </a:bodyPr>
              <a:lstStyle/>
              <a:p>
                <a:pPr algn="l" fontAlgn="auto"/>
                <a:r>
                  <a:rPr lang="zh-CN" altLang="en-US" sz="1600" b="1" spc="100" dirty="0">
                    <a:solidFill>
                      <a:schemeClr val="accent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rPr>
                  <a:t>党的二十大报告指出“以铸牢中华民族共同体意识为主线，加强和改进党的民族工作”。</a:t>
                </a:r>
                <a:endParaRPr lang="zh-CN" altLang="en-US" sz="1600" b="1" spc="100" dirty="0">
                  <a:solidFill>
                    <a:schemeClr val="accent2">
                      <a:lumMod val="40000"/>
                      <a:lumOff val="6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文本框 53"/>
              <p:cNvSpPr txBox="1"/>
              <p:nvPr>
                <p:custDataLst>
                  <p:tags r:id="rId12"/>
                </p:custDataLst>
              </p:nvPr>
            </p:nvSpPr>
            <p:spPr>
              <a:xfrm flipH="1">
                <a:off x="2100" y="3973"/>
                <a:ext cx="3099" cy="496"/>
              </a:xfrm>
              <a:prstGeom prst="rect">
                <a:avLst/>
              </a:prstGeom>
              <a:noFill/>
            </p:spPr>
            <p:txBody>
              <a:bodyPr wrap="square" lIns="0" tIns="0" rIns="0" bIns="0" rtlCol="0" anchor="ctr" anchorCtr="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endParaRPr 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55" name="直接连接符 54"/>
              <p:cNvCxnSpPr>
                <a:endCxn id="50" idx="2"/>
              </p:cNvCxnSpPr>
              <p:nvPr/>
            </p:nvCxnSpPr>
            <p:spPr>
              <a:xfrm>
                <a:off x="5198" y="4210"/>
                <a:ext cx="842" cy="13"/>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382" y="4216"/>
                <a:ext cx="842" cy="13"/>
              </a:xfrm>
              <a:prstGeom prst="line">
                <a:avLst/>
              </a:prstGeom>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A-1022127"/>
          <p:cNvSpPr txBox="1"/>
          <p:nvPr>
            <p:custDataLst>
              <p:tags r:id="rId1"/>
            </p:custDataLst>
          </p:nvPr>
        </p:nvSpPr>
        <p:spPr>
          <a:xfrm>
            <a:off x="5276851" y="1547472"/>
            <a:ext cx="6162674" cy="4440767"/>
          </a:xfrm>
          <a:prstGeom prst="rect">
            <a:avLst/>
          </a:prstGeom>
          <a:noFill/>
        </p:spPr>
        <p:txBody>
          <a:bodyPr wrap="square" rtlCol="0">
            <a:spAutoFit/>
          </a:bodyPr>
          <a:lstStyle>
            <a:defPPr>
              <a:defRPr lang="zh-CN"/>
            </a:defPPr>
            <a:lvl1pPr indent="457200" algn="just">
              <a:lnSpc>
                <a:spcPct val="200000"/>
              </a:lnSpc>
              <a:defRPr sz="1700"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r>
              <a:rPr lang="zh-CN" altLang="en-US" sz="1800" dirty="0"/>
              <a:t>习近平总书记在主持学习时强调，铸牢中华民族共同体意识，就是要引导各族人民牢固树立休戚与共、荣辱与共、生死与共、命运与共的共同体理念。要全面贯彻党的二十大部署，准确把握党的民族工作新的阶段性特征，把铸牢中华民族共同体意识作为党的民族工作和民族地区各项工作的主线，不断加强和改进党的民族工作，扎实推进民族团结进步事业，推进新时代党的民族工作高质量发展。</a:t>
            </a:r>
            <a:endParaRPr lang="zh-CN" altLang="en-US" sz="2000" b="1" dirty="0"/>
          </a:p>
        </p:txBody>
      </p:sp>
      <p:sp>
        <p:nvSpPr>
          <p:cNvPr id="7" name="文本框 6"/>
          <p:cNvSpPr txBox="1"/>
          <p:nvPr/>
        </p:nvSpPr>
        <p:spPr>
          <a:xfrm>
            <a:off x="580978" y="4721129"/>
            <a:ext cx="4343400" cy="1156855"/>
          </a:xfrm>
          <a:prstGeom prst="rect">
            <a:avLst/>
          </a:prstGeom>
          <a:noFill/>
        </p:spPr>
        <p:txBody>
          <a:bodyPr wrap="square" rtlCol="0">
            <a:spAutoFit/>
          </a:bodyPr>
          <a:lstStyle>
            <a:defPPr>
              <a:defRPr lang="zh-CN"/>
            </a:defPPr>
            <a:lvl1pPr indent="457200" algn="just">
              <a:lnSpc>
                <a:spcPct val="200000"/>
              </a:lnSpc>
              <a:defRPr spc="100">
                <a:gradFill>
                  <a:gsLst>
                    <a:gs pos="0">
                      <a:srgbClr val="C00000"/>
                    </a:gs>
                    <a:gs pos="100000">
                      <a:srgbClr val="C00000">
                        <a:lumMod val="50000"/>
                      </a:srgbClr>
                    </a:gs>
                  </a:gsLst>
                  <a:lin ang="5400000" scaled="1"/>
                </a:gradFill>
                <a:latin typeface="微软雅黑" panose="020B0503020204020204" pitchFamily="34" charset="-122"/>
                <a:ea typeface="微软雅黑" panose="020B0503020204020204" pitchFamily="34" charset="-122"/>
              </a:defRPr>
            </a:lvl1pPr>
          </a:lstStyle>
          <a:p>
            <a:pPr indent="0" algn="ctr">
              <a:lnSpc>
                <a:spcPct val="150000"/>
              </a:lnSpc>
            </a:pPr>
            <a:r>
              <a:rPr lang="en-US" altLang="zh-CN" sz="1600" b="1" dirty="0">
                <a:solidFill>
                  <a:schemeClr val="bg2">
                    <a:lumMod val="50000"/>
                  </a:schemeClr>
                </a:solidFill>
              </a:rPr>
              <a:t>2023</a:t>
            </a:r>
            <a:r>
              <a:rPr lang="zh-CN" altLang="en-US" sz="1600" b="1" dirty="0">
                <a:solidFill>
                  <a:schemeClr val="bg2">
                    <a:lumMod val="50000"/>
                  </a:schemeClr>
                </a:solidFill>
              </a:rPr>
              <a:t>年</a:t>
            </a:r>
            <a:r>
              <a:rPr lang="en-US" altLang="zh-CN" sz="1600" b="1" dirty="0">
                <a:solidFill>
                  <a:schemeClr val="bg2">
                    <a:lumMod val="50000"/>
                  </a:schemeClr>
                </a:solidFill>
              </a:rPr>
              <a:t>10</a:t>
            </a:r>
            <a:r>
              <a:rPr lang="zh-CN" altLang="en-US" sz="1600" b="1" dirty="0">
                <a:solidFill>
                  <a:schemeClr val="bg2">
                    <a:lumMod val="50000"/>
                  </a:schemeClr>
                </a:solidFill>
              </a:rPr>
              <a:t>月</a:t>
            </a:r>
            <a:r>
              <a:rPr lang="en-US" altLang="zh-CN" sz="1600" b="1" dirty="0">
                <a:solidFill>
                  <a:schemeClr val="bg2">
                    <a:lumMod val="50000"/>
                  </a:schemeClr>
                </a:solidFill>
              </a:rPr>
              <a:t>27</a:t>
            </a:r>
            <a:r>
              <a:rPr lang="zh-CN" altLang="en-US" sz="1600" b="1" dirty="0">
                <a:solidFill>
                  <a:schemeClr val="bg2">
                    <a:lumMod val="50000"/>
                  </a:schemeClr>
                </a:solidFill>
              </a:rPr>
              <a:t>日下午</a:t>
            </a:r>
            <a:endParaRPr lang="en-US" altLang="zh-CN" sz="1600" b="1" dirty="0">
              <a:solidFill>
                <a:schemeClr val="bg2">
                  <a:lumMod val="50000"/>
                </a:schemeClr>
              </a:solidFill>
            </a:endParaRPr>
          </a:p>
          <a:p>
            <a:pPr indent="0" algn="ctr">
              <a:lnSpc>
                <a:spcPct val="150000"/>
              </a:lnSpc>
            </a:pPr>
            <a:r>
              <a:rPr lang="zh-CN" altLang="en-US" sz="1600" b="1" dirty="0">
                <a:solidFill>
                  <a:schemeClr val="bg2">
                    <a:lumMod val="50000"/>
                  </a:schemeClr>
                </a:solidFill>
              </a:rPr>
              <a:t>中共中央政治局就铸牢中华民族共同体意识进行第九次集体学习</a:t>
            </a:r>
            <a:endParaRPr lang="zh-CN" altLang="en-US" sz="1600" b="1" dirty="0">
              <a:solidFill>
                <a:schemeClr val="bg2">
                  <a:lumMod val="50000"/>
                </a:schemeClr>
              </a:solidFill>
            </a:endParaRPr>
          </a:p>
        </p:txBody>
      </p:sp>
      <p:pic>
        <p:nvPicPr>
          <p:cNvPr id="10" name="图片 9"/>
          <p:cNvPicPr>
            <a:picLocks noChangeAspect="1"/>
          </p:cNvPicPr>
          <p:nvPr/>
        </p:nvPicPr>
        <p:blipFill rotWithShape="1">
          <a:blip r:embed="rId2"/>
          <a:srcRect l="25000" t="38472" r="25625" b="18195"/>
          <a:stretch>
            <a:fillRect/>
          </a:stretch>
        </p:blipFill>
        <p:spPr>
          <a:xfrm>
            <a:off x="580978" y="2013046"/>
            <a:ext cx="4229100" cy="2399053"/>
          </a:xfrm>
          <a:prstGeom prst="rect">
            <a:avLst/>
          </a:prstGeom>
          <a:ln>
            <a:noFill/>
          </a:ln>
          <a:effectLst>
            <a:outerShdw blurRad="292100" dist="139700" dir="2700000" algn="tl" rotWithShape="0">
              <a:srgbClr val="333333">
                <a:alpha val="65000"/>
              </a:srgbClr>
            </a:outerShdw>
          </a:effectLst>
        </p:spPr>
      </p:pic>
      <p:sp>
        <p:nvSpPr>
          <p:cNvPr id="2" name="文本框 1"/>
          <p:cNvSpPr txBox="1"/>
          <p:nvPr/>
        </p:nvSpPr>
        <p:spPr>
          <a:xfrm>
            <a:off x="1990725" y="389780"/>
            <a:ext cx="8966200" cy="553998"/>
          </a:xfrm>
          <a:prstGeom prst="rect">
            <a:avLst/>
          </a:prstGeom>
          <a:noFill/>
        </p:spPr>
        <p:txBody>
          <a:bodyPr wrap="square" rtlCol="0">
            <a:spAutoFit/>
          </a:bodyPr>
          <a:lstStyle>
            <a:defPPr>
              <a:defRPr lang="zh-CN"/>
            </a:defPPr>
            <a:lvl1pPr algn="ctr">
              <a:defRPr sz="3000" b="1" spc="100">
                <a:gradFill>
                  <a:gsLst>
                    <a:gs pos="14000">
                      <a:srgbClr val="FF0000"/>
                    </a:gs>
                    <a:gs pos="94000">
                      <a:srgbClr val="790000"/>
                    </a:gs>
                    <a:gs pos="49000">
                      <a:srgbClr val="FF0000"/>
                    </a:gs>
                  </a:gsLst>
                  <a:lin ang="5400000" scaled="1"/>
                </a:gradFill>
                <a:effectLst>
                  <a:glow rad="152400">
                    <a:schemeClr val="bg1"/>
                  </a:glow>
                </a:effectLst>
                <a:latin typeface="微软雅黑" panose="020B0503020204020204" pitchFamily="34" charset="-122"/>
                <a:ea typeface="微软雅黑" panose="020B0503020204020204" pitchFamily="34" charset="-122"/>
              </a:defRPr>
            </a:lvl1pPr>
          </a:lstStyle>
          <a:p>
            <a:r>
              <a:rPr lang="zh-CN" altLang="en-US" dirty="0"/>
              <a:t>一、回顾铸牢中华民族共同体意识的提出与发展</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ags/tag1.xml><?xml version="1.0" encoding="utf-8"?>
<p:tagLst xmlns:p="http://schemas.openxmlformats.org/presentationml/2006/main">
  <p:tag name="PA" val="v5.2.8"/>
</p:tagLst>
</file>

<file path=ppt/tags/tag10.xml><?xml version="1.0" encoding="utf-8"?>
<p:tagLst xmlns:p="http://schemas.openxmlformats.org/presentationml/2006/main">
  <p:tag name="KSO_WM_UNIT_TEXT_FILL_FORE_SCHEMECOLOR_INDEX_BRIGHTNESS" val="0.5"/>
  <p:tag name="KSO_WM_UNIT_TEXT_FILL_FORE_SCHEMECOLOR_INDEX" val="13"/>
  <p:tag name="KSO_WM_UNIT_TEXT_FILL_TYPE" val="1"/>
</p:tagLst>
</file>

<file path=ppt/tags/tag11.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2.xml><?xml version="1.0" encoding="utf-8"?>
<p:tagLst xmlns:p="http://schemas.openxmlformats.org/presentationml/2006/main">
  <p:tag name="KSO_WM_UNIT_TEXT_FILL_FORE_SCHEMECOLOR_INDEX_BRIGHTNESS" val="0.5"/>
  <p:tag name="KSO_WM_UNIT_TEXT_FILL_FORE_SCHEMECOLOR_INDEX" val="13"/>
  <p:tag name="KSO_WM_UNIT_TEXT_FILL_TYPE" val="1"/>
</p:tagLst>
</file>

<file path=ppt/tags/tag13.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4.xml><?xml version="1.0" encoding="utf-8"?>
<p:tagLst xmlns:p="http://schemas.openxmlformats.org/presentationml/2006/main">
  <p:tag name="KSO_WM_UNIT_TEXT_FILL_FORE_SCHEMECOLOR_INDEX_BRIGHTNESS" val="0.5"/>
  <p:tag name="KSO_WM_UNIT_TEXT_FILL_FORE_SCHEMECOLOR_INDEX" val="13"/>
  <p:tag name="KSO_WM_UNIT_TEXT_FILL_TYPE" val="1"/>
</p:tagLst>
</file>

<file path=ppt/tags/tag15.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16.xml><?xml version="1.0" encoding="utf-8"?>
<p:tagLst xmlns:p="http://schemas.openxmlformats.org/presentationml/2006/main">
  <p:tag name="PA" val="v5.2.9"/>
</p:tagLst>
</file>

<file path=ppt/tags/tag17.xml><?xml version="1.0" encoding="utf-8"?>
<p:tagLst xmlns:p="http://schemas.openxmlformats.org/presentationml/2006/main">
  <p:tag name="PA" val="v5.2.9"/>
</p:tagLst>
</file>

<file path=ppt/tags/tag18.xml><?xml version="1.0" encoding="utf-8"?>
<p:tagLst xmlns:p="http://schemas.openxmlformats.org/presentationml/2006/main">
  <p:tag name="PA" val="v5.2.9"/>
</p:tagLst>
</file>

<file path=ppt/tags/tag19.xml><?xml version="1.0" encoding="utf-8"?>
<p:tagLst xmlns:p="http://schemas.openxmlformats.org/presentationml/2006/main">
  <p:tag name="PA" val="v5.2.9"/>
</p:tagLst>
</file>

<file path=ppt/tags/tag2.xml><?xml version="1.0" encoding="utf-8"?>
<p:tagLst xmlns:p="http://schemas.openxmlformats.org/presentationml/2006/main">
  <p:tag name="MH" val="20170115101533"/>
  <p:tag name="MH_LIBRARY" val="CONTENTS"/>
  <p:tag name="MH_TYPE" val="NUMBER"/>
  <p:tag name="ID" val="547135"/>
  <p:tag name="MH_ORDER" val="1"/>
</p:tagLst>
</file>

<file path=ppt/tags/tag20.xml><?xml version="1.0" encoding="utf-8"?>
<p:tagLst xmlns:p="http://schemas.openxmlformats.org/presentationml/2006/main">
  <p:tag name="MH" val="20170115101533"/>
  <p:tag name="MH_LIBRARY" val="CONTENTS"/>
  <p:tag name="MH_TYPE" val="NUMBER"/>
  <p:tag name="ID" val="547135"/>
  <p:tag name="MH_ORDER" val="1"/>
</p:tagLst>
</file>

<file path=ppt/tags/tag21.xml><?xml version="1.0" encoding="utf-8"?>
<p:tagLst xmlns:p="http://schemas.openxmlformats.org/presentationml/2006/main">
  <p:tag name="MH" val="20170115101533"/>
  <p:tag name="MH_LIBRARY" val="CONTENTS"/>
  <p:tag name="MH_TYPE" val="NUMBER"/>
  <p:tag name="ID" val="547135"/>
  <p:tag name="MH_ORDER" val="1"/>
</p:tagLst>
</file>

<file path=ppt/tags/tag22.xml><?xml version="1.0" encoding="utf-8"?>
<p:tagLst xmlns:p="http://schemas.openxmlformats.org/presentationml/2006/main">
  <p:tag name="PA" val="v5.2.8"/>
</p:tagLst>
</file>

<file path=ppt/tags/tag23.xml><?xml version="1.0" encoding="utf-8"?>
<p:tagLst xmlns:p="http://schemas.openxmlformats.org/presentationml/2006/main">
  <p:tag name="PA" val="v5.2.8"/>
</p:tagLst>
</file>

<file path=ppt/tags/tag24.xml><?xml version="1.0" encoding="utf-8"?>
<p:tagLst xmlns:p="http://schemas.openxmlformats.org/presentationml/2006/main">
  <p:tag name="PA" val="v5.2.8"/>
</p:tagLst>
</file>

<file path=ppt/tags/tag25.xml><?xml version="1.0" encoding="utf-8"?>
<p:tagLst xmlns:p="http://schemas.openxmlformats.org/presentationml/2006/main">
  <p:tag name="PA" val="v5.2.8"/>
</p:tagLst>
</file>

<file path=ppt/tags/tag26.xml><?xml version="1.0" encoding="utf-8"?>
<p:tagLst xmlns:p="http://schemas.openxmlformats.org/presentationml/2006/main">
  <p:tag name="PA" val="v5.2.8"/>
</p:tagLst>
</file>

<file path=ppt/tags/tag27.xml><?xml version="1.0" encoding="utf-8"?>
<p:tagLst xmlns:p="http://schemas.openxmlformats.org/presentationml/2006/main">
  <p:tag name="PA" val="v5.2.8"/>
</p:tagLst>
</file>

<file path=ppt/tags/tag28.xml><?xml version="1.0" encoding="utf-8"?>
<p:tagLst xmlns:p="http://schemas.openxmlformats.org/presentationml/2006/main">
  <p:tag name="PA" val="v5.2.8"/>
</p:tagLst>
</file>

<file path=ppt/tags/tag29.xml><?xml version="1.0" encoding="utf-8"?>
<p:tagLst xmlns:p="http://schemas.openxmlformats.org/presentationml/2006/main">
  <p:tag name="PA" val="v5.2.8"/>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PA" val="v5.2.8"/>
</p:tagLst>
</file>

<file path=ppt/tags/tag31.xml><?xml version="1.0" encoding="utf-8"?>
<p:tagLst xmlns:p="http://schemas.openxmlformats.org/presentationml/2006/main">
  <p:tag name="MH" val="20170115101533"/>
  <p:tag name="MH_LIBRARY" val="CONTENTS"/>
  <p:tag name="MH_TYPE" val="NUMBER"/>
  <p:tag name="ID" val="547135"/>
  <p:tag name="MH_ORDER" val="1"/>
</p:tagLst>
</file>

<file path=ppt/tags/tag32.xml><?xml version="1.0" encoding="utf-8"?>
<p:tagLst xmlns:p="http://schemas.openxmlformats.org/presentationml/2006/main">
  <p:tag name="PA" val="v5.2.11"/>
</p:tagLst>
</file>

<file path=ppt/tags/tag4.xml><?xml version="1.0" encoding="utf-8"?>
<p:tagLst xmlns:p="http://schemas.openxmlformats.org/presentationml/2006/main">
  <p:tag name="KSO_WM_UNIT_TEXT_FILL_FORE_SCHEMECOLOR_INDEX_BRIGHTNESS" val="0.5"/>
  <p:tag name="KSO_WM_UNIT_TEXT_FILL_FORE_SCHEMECOLOR_INDEX" val="13"/>
  <p:tag name="KSO_WM_UNIT_TEXT_FILL_TYPE" val="1"/>
</p:tagLst>
</file>

<file path=ppt/tags/tag5.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6.xml><?xml version="1.0" encoding="utf-8"?>
<p:tagLst xmlns:p="http://schemas.openxmlformats.org/presentationml/2006/main">
  <p:tag name="KSO_WM_UNIT_TEXT_FILL_FORE_SCHEMECOLOR_INDEX_BRIGHTNESS" val="0.5"/>
  <p:tag name="KSO_WM_UNIT_TEXT_FILL_FORE_SCHEMECOLOR_INDEX" val="13"/>
  <p:tag name="KSO_WM_UNIT_TEXT_FILL_TYPE" val="1"/>
</p:tagLst>
</file>

<file path=ppt/tags/tag7.xml><?xml version="1.0" encoding="utf-8"?>
<p:tagLst xmlns:p="http://schemas.openxmlformats.org/presentationml/2006/main">
  <p:tag name="KSO_WM_UNIT_FILL_FORE_SCHEMECOLOR_INDEX_BRIGHTNESS" val="0"/>
  <p:tag name="KSO_WM_UNIT_FILL_FORE_SCHEMECOLOR_INDEX" val="5"/>
  <p:tag name="KSO_WM_UNIT_FILL_TYPE" val="1"/>
</p:tagLst>
</file>

<file path=ppt/tags/tag8.xml><?xml version="1.0" encoding="utf-8"?>
<p:tagLst xmlns:p="http://schemas.openxmlformats.org/presentationml/2006/main">
  <p:tag name="KSO_WM_UNIT_TEXT_FILL_FORE_SCHEMECOLOR_INDEX_BRIGHTNESS" val="0.5"/>
  <p:tag name="KSO_WM_UNIT_TEXT_FILL_FORE_SCHEMECOLOR_INDEX" val="13"/>
  <p:tag name="KSO_WM_UNIT_TEXT_FILL_TYPE" val="1"/>
</p:tagLst>
</file>

<file path=ppt/tags/tag9.xml><?xml version="1.0" encoding="utf-8"?>
<p:tagLst xmlns:p="http://schemas.openxmlformats.org/presentationml/2006/main">
  <p:tag name="KSO_WM_UNIT_FILL_FORE_SCHEMECOLOR_INDEX_BRIGHTNESS" val="0"/>
  <p:tag name="KSO_WM_UNIT_FILL_FORE_SCHEMECOLOR_INDEX" val="5"/>
  <p:tag name="KSO_WM_UNIT_FILL_TYPE" val="1"/>
</p:tagLst>
</file>

<file path=ppt/theme/theme1.xml><?xml version="1.0" encoding="utf-8"?>
<a:theme xmlns:a="http://schemas.openxmlformats.org/drawingml/2006/main" name="XX">
  <a:themeElements>
    <a:clrScheme name="自定义 185">
      <a:dk1>
        <a:sysClr val="windowText" lastClr="000000"/>
      </a:dk1>
      <a:lt1>
        <a:sysClr val="window" lastClr="FFFFFF"/>
      </a:lt1>
      <a:dk2>
        <a:srgbClr val="44546A"/>
      </a:dk2>
      <a:lt2>
        <a:srgbClr val="E7E6E6"/>
      </a:lt2>
      <a:accent1>
        <a:srgbClr val="C00000"/>
      </a:accent1>
      <a:accent2>
        <a:srgbClr val="FF9933"/>
      </a:accent2>
      <a:accent3>
        <a:srgbClr val="2CB5B2"/>
      </a:accent3>
      <a:accent4>
        <a:srgbClr val="FF3399"/>
      </a:accent4>
      <a:accent5>
        <a:srgbClr val="97BE13"/>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8050</Words>
  <Application>WPS 演示</Application>
  <PresentationFormat>宽屏</PresentationFormat>
  <Paragraphs>447</Paragraphs>
  <Slides>48</Slides>
  <Notes>0</Notes>
  <HiddenSlides>0</HiddenSlides>
  <MMClips>1</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48</vt:i4>
      </vt:variant>
    </vt:vector>
  </HeadingPairs>
  <TitlesOfParts>
    <vt:vector size="72" baseType="lpstr">
      <vt:lpstr>Arial</vt:lpstr>
      <vt:lpstr>宋体</vt:lpstr>
      <vt:lpstr>Wingdings</vt:lpstr>
      <vt:lpstr>微软雅黑</vt:lpstr>
      <vt:lpstr>Times New Roman</vt:lpstr>
      <vt:lpstr>思源黑体 CN Normal</vt:lpstr>
      <vt:lpstr>思源宋体 CN Heavy</vt:lpstr>
      <vt:lpstr>Impact</vt:lpstr>
      <vt:lpstr>思源黑体 CN Heavy</vt:lpstr>
      <vt:lpstr>HarmonyOS Sans SC</vt:lpstr>
      <vt:lpstr>Aa楷体</vt:lpstr>
      <vt:lpstr>Calibri</vt:lpstr>
      <vt:lpstr>方正兰亭黑_GBK</vt:lpstr>
      <vt:lpstr>阿里巴巴普惠体 Medium</vt:lpstr>
      <vt:lpstr>等线</vt:lpstr>
      <vt:lpstr>Arial Unicode MS</vt:lpstr>
      <vt:lpstr>字魂58号-创中黑-Regular</vt:lpstr>
      <vt:lpstr>微软雅黑 Light</vt:lpstr>
      <vt:lpstr>Calibri</vt:lpstr>
      <vt:lpstr>方正颜宋简体_中</vt:lpstr>
      <vt:lpstr>汉仪北魏写经W</vt:lpstr>
      <vt:lpstr>黑体</vt:lpstr>
      <vt:lpstr>等线 Light</vt:lpstr>
      <vt:lpstr>XX</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撒哈拉</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秀才PPT（收集整理）</dc:title>
  <dc:creator>Administrator</dc:creator>
  <cp:keywords>撒哈拉秀才</cp:keywords>
  <cp:lastModifiedBy>bangbangda</cp:lastModifiedBy>
  <cp:revision>1225</cp:revision>
  <dcterms:created xsi:type="dcterms:W3CDTF">2016-12-03T13:43:00Z</dcterms:created>
  <dcterms:modified xsi:type="dcterms:W3CDTF">2025-12-22T11:00:07Z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2052-12.1.0.24034</vt:lpwstr>
  </property>
  <property fmtid="{D5CDD505-2E9C-101B-9397-08002B2CF9AE}" pid="3" name="ICV">
    <vt:lpwstr>5923718189B44EB4A409A22A8597624A_12</vt:lpwstr>
  </property>
</Properties>
</file>