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wdp" ContentType="image/vnd.ms-photo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media/image25.svg" ContentType="image/svg+xml"/>
  <Override PartName="/ppt/media/image28.svg" ContentType="image/svg+xml"/>
  <Override PartName="/ppt/media/image31.svg" ContentType="image/svg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12192000" cy="6858000"/>
  <p:notesSz cx="6858000" cy="9144000"/>
  <p:embeddedFontLst>
    <p:embeddedFont>
      <p:font typeface="演示流云楷" panose="02000600000000000000" pitchFamily="2" charset="-122"/>
      <p:regular r:id="rId30"/>
    </p:embeddedFont>
    <p:embeddedFont>
      <p:font typeface="微软雅黑" panose="020B0503020204020204" charset="-122"/>
      <p:regular r:id="rId31"/>
    </p:embeddedFont>
    <p:embeddedFont>
      <p:font typeface="演示镇魂行楷" panose="00000500000000000000" charset="-122"/>
      <p:regular r:id="rId32"/>
    </p:embeddedFont>
    <p:embeddedFont>
      <p:font typeface="汉仪旗黑-55简" panose="00020600040101010101" charset="-128"/>
      <p:regular r:id="rId3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10500"/>
    <a:srgbClr val="FFFFFF"/>
    <a:srgbClr val="A02C2E"/>
    <a:srgbClr val="B90E0F"/>
    <a:srgbClr val="792414"/>
    <a:srgbClr val="9A0509"/>
    <a:srgbClr val="A13326"/>
    <a:srgbClr val="A84735"/>
    <a:srgbClr val="FFDA80"/>
    <a:srgbClr val="711D0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203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font" Target="fonts/font4.fntdata"/><Relationship Id="rId32" Type="http://schemas.openxmlformats.org/officeDocument/2006/relationships/font" Target="fonts/font3.fntdata"/><Relationship Id="rId31" Type="http://schemas.openxmlformats.org/officeDocument/2006/relationships/font" Target="fonts/font2.fntdata"/><Relationship Id="rId30" Type="http://schemas.openxmlformats.org/officeDocument/2006/relationships/font" Target="fonts/font1.fntdata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64.xml"/><Relationship Id="rId4" Type="http://schemas.openxmlformats.org/officeDocument/2006/relationships/image" Target="../media/image3.png"/><Relationship Id="rId3" Type="http://schemas.openxmlformats.org/officeDocument/2006/relationships/image" Target="../media/image2.jpeg"/><Relationship Id="rId2" Type="http://schemas.openxmlformats.org/officeDocument/2006/relationships/tags" Target="../tags/tag63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02.xml"/><Relationship Id="rId5" Type="http://schemas.openxmlformats.org/officeDocument/2006/relationships/image" Target="../media/image16.png"/><Relationship Id="rId4" Type="http://schemas.openxmlformats.org/officeDocument/2006/relationships/image" Target="../media/image20.jpeg"/><Relationship Id="rId3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03.xml"/><Relationship Id="rId5" Type="http://schemas.openxmlformats.org/officeDocument/2006/relationships/image" Target="../media/image16.png"/><Relationship Id="rId4" Type="http://schemas.openxmlformats.org/officeDocument/2006/relationships/image" Target="../media/image21.jpeg"/><Relationship Id="rId3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04.xml"/><Relationship Id="rId5" Type="http://schemas.openxmlformats.org/officeDocument/2006/relationships/image" Target="../media/image16.png"/><Relationship Id="rId4" Type="http://schemas.openxmlformats.org/officeDocument/2006/relationships/image" Target="../media/image22.jpeg"/><Relationship Id="rId3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105.xml"/><Relationship Id="rId8" Type="http://schemas.openxmlformats.org/officeDocument/2006/relationships/image" Target="../media/image13.png"/><Relationship Id="rId7" Type="http://schemas.openxmlformats.org/officeDocument/2006/relationships/image" Target="../media/image12.png"/><Relationship Id="rId6" Type="http://schemas.openxmlformats.org/officeDocument/2006/relationships/image" Target="../media/image11.png"/><Relationship Id="rId5" Type="http://schemas.openxmlformats.org/officeDocument/2006/relationships/image" Target="../media/image6.png"/><Relationship Id="rId4" Type="http://schemas.microsoft.com/office/2007/relationships/hdphoto" Target="../media/image5.wdp"/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svg"/><Relationship Id="rId8" Type="http://schemas.openxmlformats.org/officeDocument/2006/relationships/image" Target="../media/image24.png"/><Relationship Id="rId7" Type="http://schemas.openxmlformats.org/officeDocument/2006/relationships/tags" Target="../tags/tag109.xml"/><Relationship Id="rId6" Type="http://schemas.openxmlformats.org/officeDocument/2006/relationships/tags" Target="../tags/tag108.xml"/><Relationship Id="rId5" Type="http://schemas.openxmlformats.org/officeDocument/2006/relationships/image" Target="../media/image23.jpeg"/><Relationship Id="rId4" Type="http://schemas.openxmlformats.org/officeDocument/2006/relationships/tags" Target="../tags/tag107.xml"/><Relationship Id="rId3" Type="http://schemas.openxmlformats.org/officeDocument/2006/relationships/tags" Target="../tags/tag106.xml"/><Relationship Id="rId28" Type="http://schemas.openxmlformats.org/officeDocument/2006/relationships/slideLayout" Target="../slideLayouts/slideLayout1.xml"/><Relationship Id="rId27" Type="http://schemas.openxmlformats.org/officeDocument/2006/relationships/tags" Target="../tags/tag121.xml"/><Relationship Id="rId26" Type="http://schemas.openxmlformats.org/officeDocument/2006/relationships/tags" Target="../tags/tag120.xml"/><Relationship Id="rId25" Type="http://schemas.openxmlformats.org/officeDocument/2006/relationships/image" Target="../media/image31.svg"/><Relationship Id="rId24" Type="http://schemas.openxmlformats.org/officeDocument/2006/relationships/image" Target="../media/image30.png"/><Relationship Id="rId23" Type="http://schemas.openxmlformats.org/officeDocument/2006/relationships/tags" Target="../tags/tag119.xml"/><Relationship Id="rId22" Type="http://schemas.openxmlformats.org/officeDocument/2006/relationships/tags" Target="../tags/tag118.xml"/><Relationship Id="rId21" Type="http://schemas.openxmlformats.org/officeDocument/2006/relationships/image" Target="../media/image29.jpeg"/><Relationship Id="rId20" Type="http://schemas.openxmlformats.org/officeDocument/2006/relationships/tags" Target="../tags/tag117.xml"/><Relationship Id="rId2" Type="http://schemas.openxmlformats.org/officeDocument/2006/relationships/image" Target="../media/image16.png"/><Relationship Id="rId19" Type="http://schemas.openxmlformats.org/officeDocument/2006/relationships/tags" Target="../tags/tag116.xml"/><Relationship Id="rId18" Type="http://schemas.openxmlformats.org/officeDocument/2006/relationships/tags" Target="../tags/tag115.xml"/><Relationship Id="rId17" Type="http://schemas.openxmlformats.org/officeDocument/2006/relationships/image" Target="../media/image28.svg"/><Relationship Id="rId16" Type="http://schemas.openxmlformats.org/officeDocument/2006/relationships/image" Target="../media/image27.png"/><Relationship Id="rId15" Type="http://schemas.openxmlformats.org/officeDocument/2006/relationships/tags" Target="../tags/tag114.xml"/><Relationship Id="rId14" Type="http://schemas.openxmlformats.org/officeDocument/2006/relationships/tags" Target="../tags/tag113.xml"/><Relationship Id="rId13" Type="http://schemas.openxmlformats.org/officeDocument/2006/relationships/image" Target="../media/image26.jpeg"/><Relationship Id="rId12" Type="http://schemas.openxmlformats.org/officeDocument/2006/relationships/tags" Target="../tags/tag112.xml"/><Relationship Id="rId11" Type="http://schemas.openxmlformats.org/officeDocument/2006/relationships/tags" Target="../tags/tag111.xml"/><Relationship Id="rId10" Type="http://schemas.openxmlformats.org/officeDocument/2006/relationships/tags" Target="../tags/tag110.xml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22.xml"/><Relationship Id="rId5" Type="http://schemas.openxmlformats.org/officeDocument/2006/relationships/image" Target="../media/image16.png"/><Relationship Id="rId4" Type="http://schemas.openxmlformats.org/officeDocument/2006/relationships/image" Target="../media/image34.jpeg"/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126.xml"/><Relationship Id="rId8" Type="http://schemas.openxmlformats.org/officeDocument/2006/relationships/image" Target="../media/image36.jpeg"/><Relationship Id="rId7" Type="http://schemas.openxmlformats.org/officeDocument/2006/relationships/tags" Target="../tags/tag125.xml"/><Relationship Id="rId6" Type="http://schemas.openxmlformats.org/officeDocument/2006/relationships/image" Target="../media/image35.jpeg"/><Relationship Id="rId5" Type="http://schemas.openxmlformats.org/officeDocument/2006/relationships/tags" Target="../tags/tag124.xml"/><Relationship Id="rId4" Type="http://schemas.openxmlformats.org/officeDocument/2006/relationships/image" Target="../media/image15.png"/><Relationship Id="rId3" Type="http://schemas.openxmlformats.org/officeDocument/2006/relationships/tags" Target="../tags/tag123.xml"/><Relationship Id="rId2" Type="http://schemas.openxmlformats.org/officeDocument/2006/relationships/image" Target="../media/image10.png"/><Relationship Id="rId15" Type="http://schemas.openxmlformats.org/officeDocument/2006/relationships/slideLayout" Target="../slideLayouts/slideLayout1.xml"/><Relationship Id="rId14" Type="http://schemas.openxmlformats.org/officeDocument/2006/relationships/tags" Target="../tags/tag128.xml"/><Relationship Id="rId13" Type="http://schemas.openxmlformats.org/officeDocument/2006/relationships/image" Target="../media/image16.png"/><Relationship Id="rId12" Type="http://schemas.openxmlformats.org/officeDocument/2006/relationships/image" Target="../media/image38.jpeg"/><Relationship Id="rId11" Type="http://schemas.openxmlformats.org/officeDocument/2006/relationships/tags" Target="../tags/tag127.xml"/><Relationship Id="rId10" Type="http://schemas.openxmlformats.org/officeDocument/2006/relationships/image" Target="../media/image37.jpeg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129.xml"/><Relationship Id="rId8" Type="http://schemas.openxmlformats.org/officeDocument/2006/relationships/image" Target="../media/image13.png"/><Relationship Id="rId7" Type="http://schemas.openxmlformats.org/officeDocument/2006/relationships/image" Target="../media/image12.png"/><Relationship Id="rId6" Type="http://schemas.openxmlformats.org/officeDocument/2006/relationships/image" Target="../media/image11.png"/><Relationship Id="rId5" Type="http://schemas.openxmlformats.org/officeDocument/2006/relationships/image" Target="../media/image6.png"/><Relationship Id="rId4" Type="http://schemas.microsoft.com/office/2007/relationships/hdphoto" Target="../media/image5.wdp"/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image" Target="../media/image39.jpeg"/><Relationship Id="rId8" Type="http://schemas.openxmlformats.org/officeDocument/2006/relationships/tags" Target="../tags/tag134.xml"/><Relationship Id="rId7" Type="http://schemas.openxmlformats.org/officeDocument/2006/relationships/tags" Target="../tags/tag133.xml"/><Relationship Id="rId6" Type="http://schemas.openxmlformats.org/officeDocument/2006/relationships/tags" Target="../tags/tag132.xml"/><Relationship Id="rId5" Type="http://schemas.openxmlformats.org/officeDocument/2006/relationships/tags" Target="../tags/tag131.xml"/><Relationship Id="rId4" Type="http://schemas.openxmlformats.org/officeDocument/2006/relationships/tags" Target="../tags/tag130.xml"/><Relationship Id="rId3" Type="http://schemas.openxmlformats.org/officeDocument/2006/relationships/image" Target="../media/image16.png"/><Relationship Id="rId2" Type="http://schemas.openxmlformats.org/officeDocument/2006/relationships/image" Target="../media/image10.png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135.xml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.png"/><Relationship Id="rId8" Type="http://schemas.openxmlformats.org/officeDocument/2006/relationships/image" Target="../media/image40.jpeg"/><Relationship Id="rId7" Type="http://schemas.openxmlformats.org/officeDocument/2006/relationships/tags" Target="../tags/tag140.xml"/><Relationship Id="rId6" Type="http://schemas.openxmlformats.org/officeDocument/2006/relationships/tags" Target="../tags/tag139.xml"/><Relationship Id="rId5" Type="http://schemas.openxmlformats.org/officeDocument/2006/relationships/tags" Target="../tags/tag138.xml"/><Relationship Id="rId4" Type="http://schemas.openxmlformats.org/officeDocument/2006/relationships/tags" Target="../tags/tag137.xml"/><Relationship Id="rId3" Type="http://schemas.openxmlformats.org/officeDocument/2006/relationships/tags" Target="../tags/tag136.xml"/><Relationship Id="rId2" Type="http://schemas.openxmlformats.org/officeDocument/2006/relationships/image" Target="../media/image10.png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141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65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microsoft.com/office/2007/relationships/hdphoto" Target="../media/image5.wdp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.png"/><Relationship Id="rId8" Type="http://schemas.openxmlformats.org/officeDocument/2006/relationships/image" Target="../media/image41.jpeg"/><Relationship Id="rId7" Type="http://schemas.openxmlformats.org/officeDocument/2006/relationships/tags" Target="../tags/tag146.xml"/><Relationship Id="rId6" Type="http://schemas.openxmlformats.org/officeDocument/2006/relationships/tags" Target="../tags/tag145.xml"/><Relationship Id="rId5" Type="http://schemas.openxmlformats.org/officeDocument/2006/relationships/tags" Target="../tags/tag144.xml"/><Relationship Id="rId4" Type="http://schemas.openxmlformats.org/officeDocument/2006/relationships/tags" Target="../tags/tag143.xml"/><Relationship Id="rId3" Type="http://schemas.openxmlformats.org/officeDocument/2006/relationships/tags" Target="../tags/tag142.xml"/><Relationship Id="rId2" Type="http://schemas.openxmlformats.org/officeDocument/2006/relationships/image" Target="../media/image10.png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147.xml"/><Relationship Id="rId1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.png"/><Relationship Id="rId8" Type="http://schemas.openxmlformats.org/officeDocument/2006/relationships/image" Target="../media/image42.jpeg"/><Relationship Id="rId7" Type="http://schemas.openxmlformats.org/officeDocument/2006/relationships/tags" Target="../tags/tag152.xml"/><Relationship Id="rId6" Type="http://schemas.openxmlformats.org/officeDocument/2006/relationships/tags" Target="../tags/tag151.xml"/><Relationship Id="rId5" Type="http://schemas.openxmlformats.org/officeDocument/2006/relationships/tags" Target="../tags/tag150.xml"/><Relationship Id="rId4" Type="http://schemas.openxmlformats.org/officeDocument/2006/relationships/tags" Target="../tags/tag149.xml"/><Relationship Id="rId3" Type="http://schemas.openxmlformats.org/officeDocument/2006/relationships/tags" Target="../tags/tag148.xml"/><Relationship Id="rId2" Type="http://schemas.openxmlformats.org/officeDocument/2006/relationships/image" Target="../media/image10.png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153.xml"/><Relationship Id="rId1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54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43.jpeg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156.xml"/><Relationship Id="rId8" Type="http://schemas.openxmlformats.org/officeDocument/2006/relationships/image" Target="../media/image16.png"/><Relationship Id="rId7" Type="http://schemas.openxmlformats.org/officeDocument/2006/relationships/image" Target="../media/image44.png"/><Relationship Id="rId6" Type="http://schemas.openxmlformats.org/officeDocument/2006/relationships/tags" Target="../tags/tag155.xml"/><Relationship Id="rId5" Type="http://schemas.microsoft.com/office/2007/relationships/media" Target="../media/media1.mp4"/><Relationship Id="rId4" Type="http://schemas.openxmlformats.org/officeDocument/2006/relationships/video" Target="../media/media1.mp4"/><Relationship Id="rId3" Type="http://schemas.openxmlformats.org/officeDocument/2006/relationships/image" Target="../media/image15.png"/><Relationship Id="rId2" Type="http://schemas.openxmlformats.org/officeDocument/2006/relationships/image" Target="../media/image10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57.xml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image" Target="../media/image12.png"/><Relationship Id="rId7" Type="http://schemas.openxmlformats.org/officeDocument/2006/relationships/image" Target="../media/image11.png"/><Relationship Id="rId6" Type="http://schemas.openxmlformats.org/officeDocument/2006/relationships/image" Target="../media/image6.png"/><Relationship Id="rId5" Type="http://schemas.microsoft.com/office/2007/relationships/hdphoto" Target="../media/image5.wdp"/><Relationship Id="rId4" Type="http://schemas.openxmlformats.org/officeDocument/2006/relationships/image" Target="../media/image4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66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6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0.png"/><Relationship Id="rId2" Type="http://schemas.openxmlformats.org/officeDocument/2006/relationships/image" Target="../media/image14.jpe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68.xml"/><Relationship Id="rId5" Type="http://schemas.openxmlformats.org/officeDocument/2006/relationships/image" Target="../media/image17.jpe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72.xml"/><Relationship Id="rId8" Type="http://schemas.openxmlformats.org/officeDocument/2006/relationships/tags" Target="../tags/tag71.xml"/><Relationship Id="rId7" Type="http://schemas.openxmlformats.org/officeDocument/2006/relationships/tags" Target="../tags/tag70.xml"/><Relationship Id="rId6" Type="http://schemas.openxmlformats.org/officeDocument/2006/relationships/tags" Target="../tags/tag69.xml"/><Relationship Id="rId5" Type="http://schemas.openxmlformats.org/officeDocument/2006/relationships/image" Target="../media/image18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4" Type="http://schemas.openxmlformats.org/officeDocument/2006/relationships/slideLayout" Target="../slideLayouts/slideLayout1.xml"/><Relationship Id="rId23" Type="http://schemas.openxmlformats.org/officeDocument/2006/relationships/tags" Target="../tags/tag86.xml"/><Relationship Id="rId22" Type="http://schemas.openxmlformats.org/officeDocument/2006/relationships/tags" Target="../tags/tag85.xml"/><Relationship Id="rId21" Type="http://schemas.openxmlformats.org/officeDocument/2006/relationships/tags" Target="../tags/tag84.xml"/><Relationship Id="rId20" Type="http://schemas.openxmlformats.org/officeDocument/2006/relationships/tags" Target="../tags/tag83.xml"/><Relationship Id="rId2" Type="http://schemas.openxmlformats.org/officeDocument/2006/relationships/image" Target="../media/image10.png"/><Relationship Id="rId19" Type="http://schemas.openxmlformats.org/officeDocument/2006/relationships/tags" Target="../tags/tag82.xml"/><Relationship Id="rId18" Type="http://schemas.openxmlformats.org/officeDocument/2006/relationships/tags" Target="../tags/tag81.xml"/><Relationship Id="rId17" Type="http://schemas.openxmlformats.org/officeDocument/2006/relationships/tags" Target="../tags/tag80.xml"/><Relationship Id="rId16" Type="http://schemas.openxmlformats.org/officeDocument/2006/relationships/tags" Target="../tags/tag79.xml"/><Relationship Id="rId15" Type="http://schemas.openxmlformats.org/officeDocument/2006/relationships/tags" Target="../tags/tag78.xml"/><Relationship Id="rId14" Type="http://schemas.openxmlformats.org/officeDocument/2006/relationships/tags" Target="../tags/tag77.xml"/><Relationship Id="rId13" Type="http://schemas.openxmlformats.org/officeDocument/2006/relationships/tags" Target="../tags/tag76.xml"/><Relationship Id="rId12" Type="http://schemas.openxmlformats.org/officeDocument/2006/relationships/tags" Target="../tags/tag75.xml"/><Relationship Id="rId11" Type="http://schemas.openxmlformats.org/officeDocument/2006/relationships/tags" Target="../tags/tag74.xml"/><Relationship Id="rId10" Type="http://schemas.openxmlformats.org/officeDocument/2006/relationships/tags" Target="../tags/tag73.xml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91.xml"/><Relationship Id="rId8" Type="http://schemas.openxmlformats.org/officeDocument/2006/relationships/tags" Target="../tags/tag90.xml"/><Relationship Id="rId7" Type="http://schemas.openxmlformats.org/officeDocument/2006/relationships/tags" Target="../tags/tag89.xml"/><Relationship Id="rId6" Type="http://schemas.openxmlformats.org/officeDocument/2006/relationships/tags" Target="../tags/tag88.xml"/><Relationship Id="rId5" Type="http://schemas.openxmlformats.org/officeDocument/2006/relationships/tags" Target="../tags/tag87.xml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0.png"/><Relationship Id="rId18" Type="http://schemas.openxmlformats.org/officeDocument/2006/relationships/slideLayout" Target="../slideLayouts/slideLayout1.xml"/><Relationship Id="rId17" Type="http://schemas.openxmlformats.org/officeDocument/2006/relationships/tags" Target="../tags/tag99.xml"/><Relationship Id="rId16" Type="http://schemas.openxmlformats.org/officeDocument/2006/relationships/tags" Target="../tags/tag98.xml"/><Relationship Id="rId15" Type="http://schemas.openxmlformats.org/officeDocument/2006/relationships/tags" Target="../tags/tag97.xml"/><Relationship Id="rId14" Type="http://schemas.openxmlformats.org/officeDocument/2006/relationships/tags" Target="../tags/tag96.xml"/><Relationship Id="rId13" Type="http://schemas.openxmlformats.org/officeDocument/2006/relationships/tags" Target="../tags/tag95.xml"/><Relationship Id="rId12" Type="http://schemas.openxmlformats.org/officeDocument/2006/relationships/tags" Target="../tags/tag94.xml"/><Relationship Id="rId11" Type="http://schemas.openxmlformats.org/officeDocument/2006/relationships/tags" Target="../tags/tag93.xml"/><Relationship Id="rId10" Type="http://schemas.openxmlformats.org/officeDocument/2006/relationships/tags" Target="../tags/tag92.xml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100.xml"/><Relationship Id="rId8" Type="http://schemas.openxmlformats.org/officeDocument/2006/relationships/image" Target="../media/image13.png"/><Relationship Id="rId7" Type="http://schemas.openxmlformats.org/officeDocument/2006/relationships/image" Target="../media/image12.png"/><Relationship Id="rId6" Type="http://schemas.openxmlformats.org/officeDocument/2006/relationships/image" Target="../media/image11.png"/><Relationship Id="rId5" Type="http://schemas.openxmlformats.org/officeDocument/2006/relationships/image" Target="../media/image6.png"/><Relationship Id="rId4" Type="http://schemas.microsoft.com/office/2007/relationships/hdphoto" Target="../media/image5.wdp"/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01.xml"/><Relationship Id="rId5" Type="http://schemas.openxmlformats.org/officeDocument/2006/relationships/image" Target="../media/image19.jpe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A84735"/>
            </a:gs>
            <a:gs pos="92000">
              <a:srgbClr val="A02C2E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e521ab94a47084456897b2829bd4788912f225e617e266-HWTNvk"/>
          <p:cNvPicPr>
            <a:picLocks noChangeAspect="1"/>
          </p:cNvPicPr>
          <p:nvPr/>
        </p:nvPicPr>
        <p:blipFill>
          <a:blip r:embed="rId1">
            <a:alphaModFix amt="5000"/>
          </a:blip>
          <a:srcRect t="20764" b="23036"/>
          <a:stretch>
            <a:fillRect/>
          </a:stretch>
        </p:blipFill>
        <p:spPr>
          <a:xfrm>
            <a:off x="0" y="0"/>
            <a:ext cx="12202160" cy="6858000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114300" y="996315"/>
            <a:ext cx="5859145" cy="3352165"/>
            <a:chOff x="558" y="1611"/>
            <a:chExt cx="9227" cy="5279"/>
          </a:xfrm>
        </p:grpSpPr>
        <p:sp>
          <p:nvSpPr>
            <p:cNvPr id="16" name="文本框 15"/>
            <p:cNvSpPr txBox="1"/>
            <p:nvPr/>
          </p:nvSpPr>
          <p:spPr>
            <a:xfrm>
              <a:off x="558" y="3759"/>
              <a:ext cx="2204" cy="2809"/>
            </a:xfrm>
            <a:prstGeom prst="rect">
              <a:avLst/>
            </a:prstGeom>
            <a:noFill/>
          </p:spPr>
          <p:txBody>
            <a:bodyPr wrap="square" rtlCol="0" anchor="t" anchorCtr="0">
              <a:spAutoFit/>
            </a:bodyPr>
            <a:p>
              <a:pPr lvl="0" algn="l">
                <a:buClrTx/>
                <a:buSzTx/>
                <a:buFontTx/>
              </a:pPr>
              <a:r>
                <a:rPr lang="zh-CN" altLang="en-US" sz="11000" dirty="0">
                  <a:gradFill flip="none" rotWithShape="1">
                    <a:gsLst>
                      <a:gs pos="58000">
                        <a:srgbClr val="FBD9A8"/>
                      </a:gs>
                      <a:gs pos="0">
                        <a:srgbClr val="F2BA02">
                          <a:lumMod val="20000"/>
                          <a:lumOff val="80000"/>
                        </a:srgbClr>
                      </a:gs>
                      <a:gs pos="100000">
                        <a:srgbClr val="EE822F"/>
                      </a:gs>
                    </a:gsLst>
                    <a:lin ang="2700000" scaled="1"/>
                    <a:tileRect/>
                  </a:gradFill>
                  <a:effectLst>
                    <a:outerShdw blurRad="76200" dist="38100" dir="2700000" sx="108000" sy="108000" algn="tl" rotWithShape="0">
                      <a:prstClr val="black">
                        <a:alpha val="32000"/>
                      </a:prstClr>
                    </a:outerShdw>
                  </a:effectLst>
                  <a:latin typeface="演示新手书" panose="00000500000000000000" charset="-122"/>
                  <a:ea typeface="演示新手书" panose="00000500000000000000" charset="-122"/>
                  <a:cs typeface="演示流云楷" panose="02000600000000000000" pitchFamily="2" charset="-122"/>
                  <a:sym typeface="+mn-ea"/>
                </a:rPr>
                <a:t>共</a:t>
              </a:r>
              <a:endParaRPr lang="zh-CN" altLang="en-US" sz="11000" dirty="0">
                <a:gradFill flip="none" rotWithShape="1">
                  <a:gsLst>
                    <a:gs pos="58000">
                      <a:srgbClr val="FBD9A8"/>
                    </a:gs>
                    <a:gs pos="0">
                      <a:srgbClr val="F2BA02">
                        <a:lumMod val="20000"/>
                        <a:lumOff val="80000"/>
                      </a:srgbClr>
                    </a:gs>
                    <a:gs pos="100000">
                      <a:srgbClr val="EE822F"/>
                    </a:gs>
                  </a:gsLst>
                  <a:lin ang="2700000" scaled="1"/>
                  <a:tileRect/>
                </a:gradFill>
                <a:effectLst>
                  <a:outerShdw blurRad="76200" dist="38100" dir="2700000" sx="108000" sy="108000" algn="tl" rotWithShape="0">
                    <a:prstClr val="black">
                      <a:alpha val="32000"/>
                    </a:prstClr>
                  </a:outerShdw>
                </a:effectLst>
                <a:latin typeface="演示新手书" panose="00000500000000000000" charset="-122"/>
                <a:ea typeface="演示新手书" panose="00000500000000000000" charset="-122"/>
                <a:cs typeface="演示流云楷" panose="02000600000000000000" pitchFamily="2" charset="-122"/>
                <a:sym typeface="+mn-ea"/>
              </a:endParaRPr>
            </a:p>
          </p:txBody>
        </p:sp>
        <p:sp>
          <p:nvSpPr>
            <p:cNvPr id="17" name="文本框 16"/>
            <p:cNvSpPr txBox="1"/>
            <p:nvPr>
              <p:custDataLst>
                <p:tags r:id="rId2"/>
              </p:custDataLst>
            </p:nvPr>
          </p:nvSpPr>
          <p:spPr>
            <a:xfrm>
              <a:off x="721" y="1611"/>
              <a:ext cx="2623" cy="2809"/>
            </a:xfrm>
            <a:prstGeom prst="rect">
              <a:avLst/>
            </a:prstGeom>
            <a:noFill/>
          </p:spPr>
          <p:txBody>
            <a:bodyPr wrap="square" rtlCol="0" anchor="t" anchorCtr="0">
              <a:spAutoFit/>
            </a:bodyPr>
            <a:p>
              <a:pPr lvl="0" algn="l">
                <a:buClrTx/>
                <a:buSzTx/>
                <a:buFontTx/>
              </a:pPr>
              <a:r>
                <a:rPr lang="zh-CN" altLang="en-US" sz="11000" dirty="0">
                  <a:gradFill flip="none" rotWithShape="1">
                    <a:gsLst>
                      <a:gs pos="100000">
                        <a:srgbClr val="FBD9A8"/>
                      </a:gs>
                      <a:gs pos="0">
                        <a:srgbClr val="F2BA02">
                          <a:lumMod val="20000"/>
                          <a:lumOff val="80000"/>
                        </a:srgbClr>
                      </a:gs>
                    </a:gsLst>
                    <a:lin ang="2700000" scaled="1"/>
                    <a:tileRect/>
                  </a:gradFill>
                  <a:effectLst>
                    <a:outerShdw blurRad="76200" dist="38100" dir="2700000" sx="108000" sy="108000" algn="tl" rotWithShape="0">
                      <a:prstClr val="black">
                        <a:alpha val="32000"/>
                      </a:prstClr>
                    </a:outerShdw>
                  </a:effectLst>
                  <a:latin typeface="演示新手书" panose="00000500000000000000" charset="-122"/>
                  <a:ea typeface="演示新手书" panose="00000500000000000000" charset="-122"/>
                  <a:cs typeface="演示流云楷" panose="02000600000000000000" pitchFamily="2" charset="-122"/>
                  <a:sym typeface="+mn-ea"/>
                </a:rPr>
                <a:t>铸</a:t>
              </a:r>
              <a:endParaRPr lang="zh-CN" altLang="en-US" sz="11000" dirty="0">
                <a:gradFill flip="none" rotWithShape="1">
                  <a:gsLst>
                    <a:gs pos="100000">
                      <a:srgbClr val="FBD9A8"/>
                    </a:gs>
                    <a:gs pos="0">
                      <a:srgbClr val="F2BA02">
                        <a:lumMod val="20000"/>
                        <a:lumOff val="80000"/>
                      </a:srgbClr>
                    </a:gs>
                  </a:gsLst>
                  <a:lin ang="2700000" scaled="1"/>
                  <a:tileRect/>
                </a:gradFill>
                <a:effectLst>
                  <a:outerShdw blurRad="76200" dist="38100" dir="2700000" sx="108000" sy="108000" algn="tl" rotWithShape="0">
                    <a:prstClr val="black">
                      <a:alpha val="32000"/>
                    </a:prstClr>
                  </a:outerShdw>
                </a:effectLst>
                <a:latin typeface="演示新手书" panose="00000500000000000000" charset="-122"/>
                <a:ea typeface="演示新手书" panose="00000500000000000000" charset="-122"/>
                <a:cs typeface="演示流云楷" panose="02000600000000000000" pitchFamily="2" charset="-122"/>
                <a:sym typeface="+mn-ea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2377" y="1647"/>
              <a:ext cx="2637" cy="280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11000" dirty="0">
                  <a:gradFill flip="none" rotWithShape="1">
                    <a:gsLst>
                      <a:gs pos="100000">
                        <a:srgbClr val="FBD9A8"/>
                      </a:gs>
                      <a:gs pos="0">
                        <a:srgbClr val="F2BA02">
                          <a:lumMod val="20000"/>
                          <a:lumOff val="80000"/>
                        </a:srgbClr>
                      </a:gs>
                    </a:gsLst>
                    <a:lin ang="2700000" scaled="1"/>
                    <a:tileRect/>
                  </a:gradFill>
                  <a:effectLst>
                    <a:outerShdw blurRad="76200" dist="38100" dir="2700000" sx="108000" sy="108000" algn="tl" rotWithShape="0">
                      <a:prstClr val="black">
                        <a:alpha val="32000"/>
                      </a:prstClr>
                    </a:outerShdw>
                  </a:effectLst>
                  <a:latin typeface="演示新手书" panose="00000500000000000000" charset="-122"/>
                  <a:ea typeface="演示新手书" panose="00000500000000000000" charset="-122"/>
                  <a:cs typeface="演示流云楷" panose="02000600000000000000" pitchFamily="2" charset="-122"/>
                  <a:sym typeface="+mn-ea"/>
                </a:rPr>
                <a:t>牢</a:t>
              </a:r>
              <a:endParaRPr lang="zh-CN" altLang="en-US" sz="11000" dirty="0">
                <a:gradFill flip="none" rotWithShape="1">
                  <a:gsLst>
                    <a:gs pos="100000">
                      <a:srgbClr val="FBD9A8"/>
                    </a:gs>
                    <a:gs pos="0">
                      <a:srgbClr val="F2BA02">
                        <a:lumMod val="20000"/>
                        <a:lumOff val="80000"/>
                      </a:srgbClr>
                    </a:gs>
                  </a:gsLst>
                  <a:lin ang="2700000" scaled="1"/>
                  <a:tileRect/>
                </a:gradFill>
                <a:effectLst>
                  <a:outerShdw blurRad="76200" dist="38100" dir="2700000" sx="108000" sy="108000" algn="tl" rotWithShape="0">
                    <a:prstClr val="black">
                      <a:alpha val="32000"/>
                    </a:prstClr>
                  </a:outerShdw>
                </a:effectLst>
                <a:latin typeface="演示新手书" panose="00000500000000000000" charset="-122"/>
                <a:ea typeface="演示新手书" panose="00000500000000000000" charset="-122"/>
                <a:cs typeface="演示流云楷" panose="02000600000000000000" pitchFamily="2" charset="-122"/>
                <a:sym typeface="+mn-ea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897" y="1611"/>
              <a:ext cx="2002" cy="280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11000" dirty="0">
                  <a:gradFill flip="none" rotWithShape="1">
                    <a:gsLst>
                      <a:gs pos="100000">
                        <a:srgbClr val="FBD9A8"/>
                      </a:gs>
                      <a:gs pos="0">
                        <a:srgbClr val="F2BA02">
                          <a:lumMod val="20000"/>
                          <a:lumOff val="80000"/>
                        </a:srgbClr>
                      </a:gs>
                    </a:gsLst>
                    <a:lin ang="2700000" scaled="1"/>
                    <a:tileRect/>
                  </a:gradFill>
                  <a:effectLst>
                    <a:outerShdw blurRad="76200" dist="38100" dir="2700000" sx="108000" sy="108000" algn="tl" rotWithShape="0">
                      <a:prstClr val="black">
                        <a:alpha val="32000"/>
                      </a:prstClr>
                    </a:outerShdw>
                  </a:effectLst>
                  <a:latin typeface="演示新手书" panose="00000500000000000000" charset="-122"/>
                  <a:ea typeface="演示新手书" panose="00000500000000000000" charset="-122"/>
                  <a:cs typeface="演示流云楷" panose="02000600000000000000" pitchFamily="2" charset="-122"/>
                  <a:sym typeface="+mn-ea"/>
                </a:rPr>
                <a:t>共</a:t>
              </a:r>
              <a:endParaRPr lang="zh-CN" altLang="en-US" sz="11000" dirty="0">
                <a:gradFill flip="none" rotWithShape="1">
                  <a:gsLst>
                    <a:gs pos="100000">
                      <a:srgbClr val="FBD9A8"/>
                    </a:gs>
                    <a:gs pos="0">
                      <a:srgbClr val="F2BA02">
                        <a:lumMod val="20000"/>
                        <a:lumOff val="80000"/>
                      </a:srgbClr>
                    </a:gs>
                  </a:gsLst>
                  <a:lin ang="2700000" scaled="1"/>
                  <a:tileRect/>
                </a:gradFill>
                <a:effectLst>
                  <a:outerShdw blurRad="76200" dist="38100" dir="2700000" sx="108000" sy="108000" algn="tl" rotWithShape="0">
                    <a:prstClr val="black">
                      <a:alpha val="32000"/>
                    </a:prstClr>
                  </a:outerShdw>
                </a:effectLst>
                <a:latin typeface="演示新手书" panose="00000500000000000000" charset="-122"/>
                <a:ea typeface="演示新手书" panose="00000500000000000000" charset="-122"/>
                <a:cs typeface="演示流云楷" panose="02000600000000000000" pitchFamily="2" charset="-122"/>
                <a:sym typeface="+mn-ea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5581" y="1647"/>
              <a:ext cx="2493" cy="280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11000" dirty="0">
                  <a:gradFill flip="none" rotWithShape="1">
                    <a:gsLst>
                      <a:gs pos="100000">
                        <a:srgbClr val="FBD9A8"/>
                      </a:gs>
                      <a:gs pos="0">
                        <a:srgbClr val="F2BA02">
                          <a:lumMod val="20000"/>
                          <a:lumOff val="80000"/>
                        </a:srgbClr>
                      </a:gs>
                    </a:gsLst>
                    <a:lin ang="2700000" scaled="1"/>
                    <a:tileRect/>
                  </a:gradFill>
                  <a:effectLst>
                    <a:outerShdw blurRad="76200" dist="38100" dir="2700000" sx="108000" sy="108000" algn="tl" rotWithShape="0">
                      <a:prstClr val="black">
                        <a:alpha val="32000"/>
                      </a:prstClr>
                    </a:outerShdw>
                  </a:effectLst>
                  <a:latin typeface="演示新手书" panose="00000500000000000000" charset="-122"/>
                  <a:ea typeface="演示新手书" panose="00000500000000000000" charset="-122"/>
                  <a:cs typeface="演示流云楷" panose="02000600000000000000" pitchFamily="2" charset="-122"/>
                  <a:sym typeface="+mn-ea"/>
                </a:rPr>
                <a:t>同</a:t>
              </a:r>
              <a:endParaRPr lang="zh-CN" altLang="en-US" sz="11000" dirty="0">
                <a:gradFill flip="none" rotWithShape="1">
                  <a:gsLst>
                    <a:gs pos="100000">
                      <a:srgbClr val="FBD9A8"/>
                    </a:gs>
                    <a:gs pos="0">
                      <a:srgbClr val="F2BA02">
                        <a:lumMod val="20000"/>
                        <a:lumOff val="80000"/>
                      </a:srgbClr>
                    </a:gs>
                  </a:gsLst>
                  <a:lin ang="2700000" scaled="1"/>
                  <a:tileRect/>
                </a:gradFill>
                <a:effectLst>
                  <a:outerShdw blurRad="76200" dist="38100" dir="2700000" sx="108000" sy="108000" algn="tl" rotWithShape="0">
                    <a:prstClr val="black">
                      <a:alpha val="32000"/>
                    </a:prstClr>
                  </a:outerShdw>
                </a:effectLst>
                <a:latin typeface="演示新手书" panose="00000500000000000000" charset="-122"/>
                <a:ea typeface="演示新手书" panose="00000500000000000000" charset="-122"/>
                <a:cs typeface="演示流云楷" panose="02000600000000000000" pitchFamily="2" charset="-122"/>
                <a:sym typeface="+mn-ea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7311" y="1611"/>
              <a:ext cx="2035" cy="280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11000" dirty="0">
                  <a:gradFill flip="none" rotWithShape="1">
                    <a:gsLst>
                      <a:gs pos="100000">
                        <a:srgbClr val="FBD9A8"/>
                      </a:gs>
                      <a:gs pos="0">
                        <a:srgbClr val="F2BA02">
                          <a:lumMod val="20000"/>
                          <a:lumOff val="80000"/>
                        </a:srgbClr>
                      </a:gs>
                    </a:gsLst>
                    <a:lin ang="2700000" scaled="1"/>
                    <a:tileRect/>
                  </a:gradFill>
                  <a:effectLst>
                    <a:outerShdw blurRad="76200" dist="38100" dir="2700000" sx="108000" sy="108000" algn="tl" rotWithShape="0">
                      <a:prstClr val="black">
                        <a:alpha val="32000"/>
                      </a:prstClr>
                    </a:outerShdw>
                  </a:effectLst>
                  <a:latin typeface="演示新手书" panose="00000500000000000000" charset="-122"/>
                  <a:ea typeface="演示新手书" panose="00000500000000000000" charset="-122"/>
                  <a:cs typeface="演示流云楷" panose="02000600000000000000" pitchFamily="2" charset="-122"/>
                  <a:sym typeface="+mn-ea"/>
                </a:rPr>
                <a:t>体</a:t>
              </a:r>
              <a:endParaRPr lang="zh-CN" altLang="en-US" sz="11000" dirty="0">
                <a:gradFill flip="none" rotWithShape="1">
                  <a:gsLst>
                    <a:gs pos="100000">
                      <a:srgbClr val="FBD9A8"/>
                    </a:gs>
                    <a:gs pos="0">
                      <a:srgbClr val="F2BA02">
                        <a:lumMod val="20000"/>
                        <a:lumOff val="80000"/>
                      </a:srgbClr>
                    </a:gs>
                  </a:gsLst>
                  <a:lin ang="2700000" scaled="1"/>
                  <a:tileRect/>
                </a:gradFill>
                <a:effectLst>
                  <a:outerShdw blurRad="76200" dist="38100" dir="2700000" sx="108000" sy="108000" algn="tl" rotWithShape="0">
                    <a:prstClr val="black">
                      <a:alpha val="32000"/>
                    </a:prstClr>
                  </a:outerShdw>
                </a:effectLst>
                <a:latin typeface="演示新手书" panose="00000500000000000000" charset="-122"/>
                <a:ea typeface="演示新手书" panose="00000500000000000000" charset="-122"/>
                <a:cs typeface="演示流云楷" panose="02000600000000000000" pitchFamily="2" charset="-122"/>
                <a:sym typeface="+mn-ea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2377" y="3759"/>
              <a:ext cx="2436" cy="280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lvl="0" algn="l">
                <a:buClrTx/>
                <a:buSzTx/>
                <a:buFontTx/>
              </a:pPr>
              <a:r>
                <a:rPr lang="zh-CN" altLang="en-US" sz="11000" dirty="0">
                  <a:gradFill flip="none" rotWithShape="1">
                    <a:gsLst>
                      <a:gs pos="58000">
                        <a:srgbClr val="FBD9A8"/>
                      </a:gs>
                      <a:gs pos="0">
                        <a:srgbClr val="F2BA02">
                          <a:lumMod val="20000"/>
                          <a:lumOff val="80000"/>
                        </a:srgbClr>
                      </a:gs>
                      <a:gs pos="100000">
                        <a:srgbClr val="EE822F"/>
                      </a:gs>
                    </a:gsLst>
                    <a:lin ang="2700000" scaled="1"/>
                    <a:tileRect/>
                  </a:gradFill>
                  <a:effectLst>
                    <a:outerShdw blurRad="76200" dist="38100" dir="2700000" sx="108000" sy="108000" algn="tl" rotWithShape="0">
                      <a:prstClr val="black">
                        <a:alpha val="32000"/>
                      </a:prstClr>
                    </a:outerShdw>
                  </a:effectLst>
                  <a:latin typeface="演示新手书" panose="00000500000000000000" charset="-122"/>
                  <a:ea typeface="演示新手书" panose="00000500000000000000" charset="-122"/>
                  <a:cs typeface="演示流云楷" panose="02000600000000000000" pitchFamily="2" charset="-122"/>
                  <a:sym typeface="+mn-ea"/>
                </a:rPr>
                <a:t>筑</a:t>
              </a:r>
              <a:endParaRPr lang="zh-CN" altLang="en-US" sz="11000" dirty="0">
                <a:gradFill flip="none" rotWithShape="1">
                  <a:gsLst>
                    <a:gs pos="58000">
                      <a:srgbClr val="FBD9A8"/>
                    </a:gs>
                    <a:gs pos="0">
                      <a:srgbClr val="F2BA02">
                        <a:lumMod val="20000"/>
                        <a:lumOff val="80000"/>
                      </a:srgbClr>
                    </a:gs>
                    <a:gs pos="100000">
                      <a:srgbClr val="EE822F"/>
                    </a:gs>
                  </a:gsLst>
                  <a:lin ang="2700000" scaled="1"/>
                  <a:tileRect/>
                </a:gradFill>
                <a:effectLst>
                  <a:outerShdw blurRad="76200" dist="38100" dir="2700000" sx="108000" sy="108000" algn="tl" rotWithShape="0">
                    <a:prstClr val="black">
                      <a:alpha val="32000"/>
                    </a:prstClr>
                  </a:outerShdw>
                </a:effectLst>
                <a:latin typeface="演示新手书" panose="00000500000000000000" charset="-122"/>
                <a:ea typeface="演示新手书" panose="00000500000000000000" charset="-122"/>
                <a:cs typeface="演示流云楷" panose="02000600000000000000" pitchFamily="2" charset="-122"/>
                <a:sym typeface="+mn-ea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4030" y="3759"/>
              <a:ext cx="2471" cy="305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lvl="0" algn="l">
                <a:buClrTx/>
                <a:buSzTx/>
                <a:buFontTx/>
              </a:pPr>
              <a:r>
                <a:rPr lang="zh-CN" altLang="en-US" sz="12000" dirty="0">
                  <a:gradFill flip="none" rotWithShape="1">
                    <a:gsLst>
                      <a:gs pos="58000">
                        <a:srgbClr val="FBD9A8"/>
                      </a:gs>
                      <a:gs pos="0">
                        <a:srgbClr val="F2BA02">
                          <a:lumMod val="20000"/>
                          <a:lumOff val="80000"/>
                        </a:srgbClr>
                      </a:gs>
                      <a:gs pos="100000">
                        <a:srgbClr val="EE822F"/>
                      </a:gs>
                    </a:gsLst>
                    <a:lin ang="2700000" scaled="1"/>
                    <a:tileRect/>
                  </a:gradFill>
                  <a:effectLst>
                    <a:outerShdw blurRad="76200" dist="38100" dir="2700000" sx="108000" sy="108000" algn="tl" rotWithShape="0">
                      <a:prstClr val="black">
                        <a:alpha val="32000"/>
                      </a:prstClr>
                    </a:outerShdw>
                  </a:effectLst>
                  <a:latin typeface="演示新手书" panose="00000500000000000000" charset="-122"/>
                  <a:ea typeface="演示新手书" panose="00000500000000000000" charset="-122"/>
                  <a:cs typeface="演示流云楷" panose="02000600000000000000" pitchFamily="2" charset="-122"/>
                  <a:sym typeface="+mn-ea"/>
                </a:rPr>
                <a:t>中</a:t>
              </a:r>
              <a:endParaRPr lang="zh-CN" altLang="en-US" sz="12000" dirty="0">
                <a:gradFill flip="none" rotWithShape="1">
                  <a:gsLst>
                    <a:gs pos="58000">
                      <a:srgbClr val="FBD9A8"/>
                    </a:gs>
                    <a:gs pos="0">
                      <a:srgbClr val="F2BA02">
                        <a:lumMod val="20000"/>
                        <a:lumOff val="80000"/>
                      </a:srgbClr>
                    </a:gs>
                    <a:gs pos="100000">
                      <a:srgbClr val="EE822F"/>
                    </a:gs>
                  </a:gsLst>
                  <a:lin ang="2700000" scaled="1"/>
                  <a:tileRect/>
                </a:gradFill>
                <a:effectLst>
                  <a:outerShdw blurRad="76200" dist="38100" dir="2700000" sx="108000" sy="108000" algn="tl" rotWithShape="0">
                    <a:prstClr val="black">
                      <a:alpha val="32000"/>
                    </a:prstClr>
                  </a:outerShdw>
                </a:effectLst>
                <a:latin typeface="演示新手书" panose="00000500000000000000" charset="-122"/>
                <a:ea typeface="演示新手书" panose="00000500000000000000" charset="-122"/>
                <a:cs typeface="演示流云楷" panose="02000600000000000000" pitchFamily="2" charset="-122"/>
                <a:sym typeface="+mn-ea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5776" y="3838"/>
              <a:ext cx="2428" cy="280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lvl="0" algn="l">
                <a:buClrTx/>
                <a:buSzTx/>
                <a:buFontTx/>
              </a:pPr>
              <a:r>
                <a:rPr lang="zh-CN" altLang="en-US" sz="11000" dirty="0">
                  <a:gradFill flip="none" rotWithShape="1">
                    <a:gsLst>
                      <a:gs pos="100000">
                        <a:srgbClr val="FBD9A8"/>
                      </a:gs>
                      <a:gs pos="0">
                        <a:srgbClr val="F2BA02">
                          <a:lumMod val="20000"/>
                          <a:lumOff val="80000"/>
                        </a:srgbClr>
                      </a:gs>
                    </a:gsLst>
                    <a:lin ang="2700000" scaled="1"/>
                    <a:tileRect/>
                  </a:gradFill>
                  <a:effectLst>
                    <a:outerShdw blurRad="76200" dist="38100" dir="2700000" sx="108000" sy="108000" algn="tl" rotWithShape="0">
                      <a:prstClr val="black">
                        <a:alpha val="32000"/>
                      </a:prstClr>
                    </a:outerShdw>
                  </a:effectLst>
                  <a:latin typeface="演示新手书" panose="00000500000000000000" charset="-122"/>
                  <a:ea typeface="演示新手书" panose="00000500000000000000" charset="-122"/>
                  <a:cs typeface="演示流云楷" panose="02000600000000000000" pitchFamily="2" charset="-122"/>
                  <a:sym typeface="+mn-ea"/>
                </a:rPr>
                <a:t>国</a:t>
              </a:r>
              <a:endParaRPr lang="zh-CN" altLang="en-US" sz="11000" dirty="0">
                <a:gradFill flip="none" rotWithShape="1">
                  <a:gsLst>
                    <a:gs pos="100000">
                      <a:srgbClr val="FBD9A8"/>
                    </a:gs>
                    <a:gs pos="0">
                      <a:srgbClr val="F2BA02">
                        <a:lumMod val="20000"/>
                        <a:lumOff val="80000"/>
                      </a:srgbClr>
                    </a:gs>
                  </a:gsLst>
                  <a:lin ang="2700000" scaled="1"/>
                  <a:tileRect/>
                </a:gradFill>
                <a:effectLst>
                  <a:outerShdw blurRad="76200" dist="38100" dir="2700000" sx="108000" sy="108000" algn="tl" rotWithShape="0">
                    <a:prstClr val="black">
                      <a:alpha val="32000"/>
                    </a:prstClr>
                  </a:outerShdw>
                </a:effectLst>
                <a:latin typeface="演示新手书" panose="00000500000000000000" charset="-122"/>
                <a:ea typeface="演示新手书" panose="00000500000000000000" charset="-122"/>
                <a:cs typeface="演示流云楷" panose="02000600000000000000" pitchFamily="2" charset="-122"/>
                <a:sym typeface="+mn-ea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7407" y="3838"/>
              <a:ext cx="2378" cy="305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12000" dirty="0">
                  <a:gradFill flip="none" rotWithShape="1">
                    <a:gsLst>
                      <a:gs pos="100000">
                        <a:srgbClr val="FBD9A8"/>
                      </a:gs>
                      <a:gs pos="0">
                        <a:srgbClr val="F2BA02">
                          <a:lumMod val="20000"/>
                          <a:lumOff val="80000"/>
                        </a:srgbClr>
                      </a:gs>
                    </a:gsLst>
                    <a:lin ang="2700000" scaled="1"/>
                    <a:tileRect/>
                  </a:gradFill>
                  <a:effectLst>
                    <a:outerShdw blurRad="76200" dist="38100" dir="2700000" sx="108000" sy="108000" algn="tl" rotWithShape="0">
                      <a:prstClr val="black">
                        <a:alpha val="32000"/>
                      </a:prstClr>
                    </a:outerShdw>
                  </a:effectLst>
                  <a:latin typeface="演示新手书" panose="00000500000000000000" charset="-122"/>
                  <a:ea typeface="演示新手书" panose="00000500000000000000" charset="-122"/>
                  <a:cs typeface="演示流云楷" panose="02000600000000000000" pitchFamily="2" charset="-122"/>
                  <a:sym typeface="+mn-ea"/>
                </a:rPr>
                <a:t>梦</a:t>
              </a:r>
              <a:endParaRPr lang="zh-CN" altLang="en-US" sz="12000" dirty="0">
                <a:gradFill flip="none" rotWithShape="1">
                  <a:gsLst>
                    <a:gs pos="100000">
                      <a:srgbClr val="FBD9A8"/>
                    </a:gs>
                    <a:gs pos="0">
                      <a:srgbClr val="F2BA02">
                        <a:lumMod val="20000"/>
                        <a:lumOff val="80000"/>
                      </a:srgbClr>
                    </a:gs>
                  </a:gsLst>
                  <a:lin ang="2700000" scaled="1"/>
                  <a:tileRect/>
                </a:gradFill>
                <a:effectLst>
                  <a:outerShdw blurRad="76200" dist="38100" dir="2700000" sx="108000" sy="108000" algn="tl" rotWithShape="0">
                    <a:prstClr val="black">
                      <a:alpha val="32000"/>
                    </a:prstClr>
                  </a:outerShdw>
                </a:effectLst>
                <a:latin typeface="演示新手书" panose="00000500000000000000" charset="-122"/>
                <a:ea typeface="演示新手书" panose="00000500000000000000" charset="-122"/>
                <a:cs typeface="演示流云楷" panose="02000600000000000000" pitchFamily="2" charset="-122"/>
                <a:sym typeface="+mn-ea"/>
              </a:endParaRPr>
            </a:p>
          </p:txBody>
        </p:sp>
      </p:grpSp>
      <p:pic>
        <p:nvPicPr>
          <p:cNvPr id="31" name="图片 30" descr="民族题材第四遍_1_竹喧_来自小红书网页版"/>
          <p:cNvPicPr>
            <a:picLocks noChangeAspect="1"/>
          </p:cNvPicPr>
          <p:nvPr/>
        </p:nvPicPr>
        <p:blipFill>
          <a:blip r:embed="rId3"/>
          <a:srcRect t="44613" r="17093" b="25324"/>
          <a:stretch>
            <a:fillRect/>
          </a:stretch>
        </p:blipFill>
        <p:spPr>
          <a:xfrm>
            <a:off x="3074670" y="0"/>
            <a:ext cx="9209405" cy="686816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4503" h="10816">
                <a:moveTo>
                  <a:pt x="14503" y="0"/>
                </a:moveTo>
                <a:lnTo>
                  <a:pt x="14484" y="2223"/>
                </a:lnTo>
                <a:lnTo>
                  <a:pt x="14305" y="2313"/>
                </a:lnTo>
                <a:lnTo>
                  <a:pt x="14017" y="2181"/>
                </a:lnTo>
                <a:lnTo>
                  <a:pt x="13933" y="2409"/>
                </a:lnTo>
                <a:lnTo>
                  <a:pt x="13357" y="2397"/>
                </a:lnTo>
                <a:lnTo>
                  <a:pt x="13177" y="2697"/>
                </a:lnTo>
                <a:lnTo>
                  <a:pt x="12889" y="2697"/>
                </a:lnTo>
                <a:lnTo>
                  <a:pt x="12601" y="2865"/>
                </a:lnTo>
                <a:lnTo>
                  <a:pt x="12193" y="3081"/>
                </a:lnTo>
                <a:lnTo>
                  <a:pt x="11761" y="3213"/>
                </a:lnTo>
                <a:lnTo>
                  <a:pt x="12253" y="3309"/>
                </a:lnTo>
                <a:lnTo>
                  <a:pt x="12241" y="3513"/>
                </a:lnTo>
                <a:lnTo>
                  <a:pt x="12565" y="3501"/>
                </a:lnTo>
                <a:lnTo>
                  <a:pt x="12793" y="3681"/>
                </a:lnTo>
                <a:lnTo>
                  <a:pt x="13309" y="3753"/>
                </a:lnTo>
                <a:lnTo>
                  <a:pt x="13861" y="3909"/>
                </a:lnTo>
                <a:lnTo>
                  <a:pt x="14470" y="3978"/>
                </a:lnTo>
                <a:lnTo>
                  <a:pt x="14412" y="10816"/>
                </a:lnTo>
                <a:lnTo>
                  <a:pt x="0" y="10816"/>
                </a:lnTo>
                <a:lnTo>
                  <a:pt x="0" y="10627"/>
                </a:lnTo>
                <a:lnTo>
                  <a:pt x="448" y="10562"/>
                </a:lnTo>
                <a:lnTo>
                  <a:pt x="448" y="10198"/>
                </a:lnTo>
                <a:lnTo>
                  <a:pt x="957" y="10071"/>
                </a:lnTo>
                <a:lnTo>
                  <a:pt x="1975" y="9907"/>
                </a:lnTo>
                <a:lnTo>
                  <a:pt x="2739" y="9998"/>
                </a:lnTo>
                <a:lnTo>
                  <a:pt x="3539" y="9962"/>
                </a:lnTo>
                <a:lnTo>
                  <a:pt x="5303" y="9689"/>
                </a:lnTo>
                <a:lnTo>
                  <a:pt x="6066" y="9489"/>
                </a:lnTo>
                <a:lnTo>
                  <a:pt x="6466" y="9234"/>
                </a:lnTo>
                <a:lnTo>
                  <a:pt x="6830" y="9089"/>
                </a:lnTo>
                <a:lnTo>
                  <a:pt x="7248" y="9180"/>
                </a:lnTo>
                <a:lnTo>
                  <a:pt x="7357" y="8943"/>
                </a:lnTo>
                <a:lnTo>
                  <a:pt x="6630" y="8543"/>
                </a:lnTo>
                <a:lnTo>
                  <a:pt x="6721" y="8271"/>
                </a:lnTo>
                <a:lnTo>
                  <a:pt x="7212" y="8034"/>
                </a:lnTo>
                <a:lnTo>
                  <a:pt x="8103" y="7834"/>
                </a:lnTo>
                <a:lnTo>
                  <a:pt x="8484" y="7943"/>
                </a:lnTo>
                <a:lnTo>
                  <a:pt x="9430" y="8143"/>
                </a:lnTo>
                <a:lnTo>
                  <a:pt x="9703" y="8016"/>
                </a:lnTo>
                <a:lnTo>
                  <a:pt x="10048" y="7925"/>
                </a:lnTo>
                <a:lnTo>
                  <a:pt x="9375" y="7598"/>
                </a:lnTo>
                <a:lnTo>
                  <a:pt x="9157" y="7380"/>
                </a:lnTo>
                <a:lnTo>
                  <a:pt x="9139" y="7089"/>
                </a:lnTo>
                <a:lnTo>
                  <a:pt x="8757" y="7052"/>
                </a:lnTo>
                <a:lnTo>
                  <a:pt x="8812" y="6743"/>
                </a:lnTo>
                <a:lnTo>
                  <a:pt x="8757" y="6562"/>
                </a:lnTo>
                <a:lnTo>
                  <a:pt x="8630" y="6471"/>
                </a:lnTo>
                <a:lnTo>
                  <a:pt x="9012" y="6452"/>
                </a:lnTo>
                <a:lnTo>
                  <a:pt x="8484" y="6307"/>
                </a:lnTo>
                <a:lnTo>
                  <a:pt x="7975" y="6307"/>
                </a:lnTo>
                <a:lnTo>
                  <a:pt x="7266" y="5980"/>
                </a:lnTo>
                <a:lnTo>
                  <a:pt x="7066" y="5689"/>
                </a:lnTo>
                <a:lnTo>
                  <a:pt x="7212" y="5489"/>
                </a:lnTo>
                <a:lnTo>
                  <a:pt x="6612" y="5325"/>
                </a:lnTo>
                <a:lnTo>
                  <a:pt x="6375" y="5089"/>
                </a:lnTo>
                <a:lnTo>
                  <a:pt x="6048" y="4780"/>
                </a:lnTo>
                <a:lnTo>
                  <a:pt x="6430" y="4616"/>
                </a:lnTo>
                <a:lnTo>
                  <a:pt x="7194" y="4762"/>
                </a:lnTo>
                <a:lnTo>
                  <a:pt x="7448" y="4725"/>
                </a:lnTo>
                <a:lnTo>
                  <a:pt x="7230" y="4562"/>
                </a:lnTo>
                <a:lnTo>
                  <a:pt x="7084" y="4289"/>
                </a:lnTo>
                <a:lnTo>
                  <a:pt x="6448" y="4071"/>
                </a:lnTo>
                <a:lnTo>
                  <a:pt x="5921" y="4071"/>
                </a:lnTo>
                <a:lnTo>
                  <a:pt x="4594" y="3798"/>
                </a:lnTo>
                <a:lnTo>
                  <a:pt x="4375" y="3507"/>
                </a:lnTo>
                <a:lnTo>
                  <a:pt x="4157" y="2943"/>
                </a:lnTo>
                <a:lnTo>
                  <a:pt x="4248" y="2598"/>
                </a:lnTo>
                <a:lnTo>
                  <a:pt x="4012" y="2034"/>
                </a:lnTo>
                <a:lnTo>
                  <a:pt x="4394" y="1580"/>
                </a:lnTo>
                <a:lnTo>
                  <a:pt x="4703" y="1180"/>
                </a:lnTo>
                <a:lnTo>
                  <a:pt x="4994" y="1180"/>
                </a:lnTo>
                <a:lnTo>
                  <a:pt x="5175" y="1071"/>
                </a:lnTo>
                <a:lnTo>
                  <a:pt x="5521" y="962"/>
                </a:lnTo>
                <a:lnTo>
                  <a:pt x="5757" y="834"/>
                </a:lnTo>
                <a:lnTo>
                  <a:pt x="6594" y="798"/>
                </a:lnTo>
                <a:lnTo>
                  <a:pt x="6703" y="762"/>
                </a:lnTo>
                <a:lnTo>
                  <a:pt x="7357" y="634"/>
                </a:lnTo>
                <a:lnTo>
                  <a:pt x="7630" y="380"/>
                </a:lnTo>
                <a:lnTo>
                  <a:pt x="7248" y="398"/>
                </a:lnTo>
                <a:lnTo>
                  <a:pt x="6666" y="252"/>
                </a:lnTo>
                <a:lnTo>
                  <a:pt x="6994" y="234"/>
                </a:lnTo>
                <a:lnTo>
                  <a:pt x="7321" y="35"/>
                </a:lnTo>
                <a:lnTo>
                  <a:pt x="14503" y="0"/>
                </a:lnTo>
                <a:close/>
              </a:path>
            </a:pathLst>
          </a:custGeom>
          <a:effectLst>
            <a:outerShdw blurRad="101600" dist="101600" dir="10800000" algn="r" rotWithShape="0">
              <a:prstClr val="black">
                <a:alpha val="40000"/>
              </a:prstClr>
            </a:outerShdw>
          </a:effectLst>
        </p:spPr>
      </p:pic>
      <p:grpSp>
        <p:nvGrpSpPr>
          <p:cNvPr id="44" name="组合 43"/>
          <p:cNvGrpSpPr/>
          <p:nvPr/>
        </p:nvGrpSpPr>
        <p:grpSpPr>
          <a:xfrm>
            <a:off x="-146685" y="4194175"/>
            <a:ext cx="7578090" cy="758190"/>
            <a:chOff x="-231" y="6605"/>
            <a:chExt cx="11934" cy="1194"/>
          </a:xfrm>
        </p:grpSpPr>
        <p:pic>
          <p:nvPicPr>
            <p:cNvPr id="36" name="图片 35" descr="b569be5c23e3372211ec7d6cbd7f90df7c2591fb87c4e-GLrMCN"/>
            <p:cNvPicPr>
              <a:picLocks noChangeAspect="1"/>
            </p:cNvPicPr>
            <p:nvPr/>
          </p:nvPicPr>
          <p:blipFill>
            <a:blip r:embed="rId4">
              <a:alphaModFix amt="92000"/>
            </a:blip>
            <a:stretch>
              <a:fillRect/>
            </a:stretch>
          </p:blipFill>
          <p:spPr>
            <a:xfrm rot="5400000">
              <a:off x="5139" y="1235"/>
              <a:ext cx="1195" cy="11935"/>
            </a:xfrm>
            <a:prstGeom prst="rect">
              <a:avLst/>
            </a:prstGeom>
          </p:spPr>
        </p:pic>
        <p:sp>
          <p:nvSpPr>
            <p:cNvPr id="37" name="文本框 36"/>
            <p:cNvSpPr txBox="1"/>
            <p:nvPr/>
          </p:nvSpPr>
          <p:spPr>
            <a:xfrm>
              <a:off x="1286" y="6749"/>
              <a:ext cx="9940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 b="1">
                  <a:solidFill>
                    <a:srgbClr val="711D0E"/>
                  </a:solidFill>
                </a:rPr>
                <a:t>从</a:t>
              </a:r>
              <a:r>
                <a:rPr lang="en-US" altLang="zh-CN" sz="3200" b="1">
                  <a:solidFill>
                    <a:srgbClr val="711D0E"/>
                  </a:solidFill>
                </a:rPr>
                <a:t>“</a:t>
              </a:r>
              <a:r>
                <a:rPr lang="zh-CN" altLang="en-US" sz="3200" b="1">
                  <a:solidFill>
                    <a:srgbClr val="711D0E"/>
                  </a:solidFill>
                </a:rPr>
                <a:t>我</a:t>
              </a:r>
              <a:r>
                <a:rPr lang="en-US" altLang="zh-CN" sz="3200" b="1">
                  <a:solidFill>
                    <a:srgbClr val="711D0E"/>
                  </a:solidFill>
                </a:rPr>
                <a:t>”</a:t>
              </a:r>
              <a:r>
                <a:rPr lang="zh-CN" altLang="en-US" sz="3200" b="1">
                  <a:solidFill>
                    <a:srgbClr val="711D0E"/>
                  </a:solidFill>
                </a:rPr>
                <a:t>到</a:t>
              </a:r>
              <a:r>
                <a:rPr lang="en-US" altLang="zh-CN" sz="3200" b="1">
                  <a:solidFill>
                    <a:srgbClr val="711D0E"/>
                  </a:solidFill>
                </a:rPr>
                <a:t>“</a:t>
              </a:r>
              <a:r>
                <a:rPr lang="zh-CN" altLang="en-US" sz="3200" b="1">
                  <a:solidFill>
                    <a:srgbClr val="711D0E"/>
                  </a:solidFill>
                </a:rPr>
                <a:t>我们</a:t>
              </a:r>
              <a:r>
                <a:rPr lang="en-US" altLang="zh-CN" sz="3200" b="1">
                  <a:solidFill>
                    <a:srgbClr val="711D0E"/>
                  </a:solidFill>
                </a:rPr>
                <a:t>”</a:t>
              </a:r>
              <a:r>
                <a:rPr lang="zh-CN" altLang="en-US" sz="3200" b="1">
                  <a:solidFill>
                    <a:srgbClr val="711D0E"/>
                  </a:solidFill>
                </a:rPr>
                <a:t>，同心共筑中国梦</a:t>
              </a:r>
              <a:endParaRPr lang="zh-CN" altLang="en-US" sz="3200" b="1">
                <a:solidFill>
                  <a:srgbClr val="711D0E"/>
                </a:solidFill>
              </a:endParaRPr>
            </a:p>
          </p:txBody>
        </p:sp>
      </p:grp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edge/>
      </p:transition>
    </mc:Choice>
    <mc:Fallback>
      <p:transition spd="slow">
        <p:wedg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A84735"/>
            </a:gs>
            <a:gs pos="92000">
              <a:srgbClr val="A02C2E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e521ab94a47084456897b2829bd4788912f225e617e266-HWTNvk"/>
          <p:cNvPicPr>
            <a:picLocks noChangeAspect="1"/>
          </p:cNvPicPr>
          <p:nvPr/>
        </p:nvPicPr>
        <p:blipFill>
          <a:blip r:embed="rId1">
            <a:alphaModFix amt="5000"/>
          </a:blip>
          <a:srcRect t="20764" b="23036"/>
          <a:stretch>
            <a:fillRect/>
          </a:stretch>
        </p:blipFill>
        <p:spPr>
          <a:xfrm>
            <a:off x="0" y="0"/>
            <a:ext cx="12202160" cy="6858000"/>
          </a:xfrm>
          <a:prstGeom prst="rect">
            <a:avLst/>
          </a:prstGeom>
        </p:spPr>
      </p:pic>
      <p:sp>
        <p:nvSpPr>
          <p:cNvPr id="39" name="矩形 38"/>
          <p:cNvSpPr/>
          <p:nvPr/>
        </p:nvSpPr>
        <p:spPr>
          <a:xfrm>
            <a:off x="419100" y="432435"/>
            <a:ext cx="11382375" cy="5979795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3" name="巅峰之秀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36" r="18131" b="27474"/>
          <a:stretch>
            <a:fillRect/>
          </a:stretch>
        </p:blipFill>
        <p:spPr>
          <a:xfrm flipH="1">
            <a:off x="-1517650" y="7181850"/>
            <a:ext cx="581660" cy="89344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5637377"/>
            <a:ext cx="12192000" cy="1235613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5193665" y="1962150"/>
            <a:ext cx="6395720" cy="3500120"/>
            <a:chOff x="8179" y="3090"/>
            <a:chExt cx="10072" cy="5512"/>
          </a:xfrm>
        </p:grpSpPr>
        <p:sp>
          <p:nvSpPr>
            <p:cNvPr id="2" name="圆角矩形 1"/>
            <p:cNvSpPr/>
            <p:nvPr/>
          </p:nvSpPr>
          <p:spPr>
            <a:xfrm>
              <a:off x="8179" y="4004"/>
              <a:ext cx="10072" cy="4598"/>
            </a:xfrm>
            <a:prstGeom prst="roundRect">
              <a:avLst>
                <a:gd name="adj" fmla="val 3118"/>
              </a:avLst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endParaRPr lang="zh-CN" altLang="en-US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Heavy" panose="02020900000000000000" charset="-122"/>
                <a:ea typeface="思源宋体 Heavy" panose="02020900000000000000" charset="-122"/>
                <a:sym typeface="+mn-ea"/>
              </a:endParaRPr>
            </a:p>
          </p:txBody>
        </p:sp>
        <p:sp>
          <p:nvSpPr>
            <p:cNvPr id="4" name="同侧圆角矩形 3"/>
            <p:cNvSpPr/>
            <p:nvPr/>
          </p:nvSpPr>
          <p:spPr>
            <a:xfrm>
              <a:off x="8179" y="3090"/>
              <a:ext cx="10072" cy="1240"/>
            </a:xfrm>
            <a:prstGeom prst="round2SameRect">
              <a:avLst>
                <a:gd name="adj1" fmla="val 11612"/>
                <a:gd name="adj2" fmla="val 0"/>
              </a:avLst>
            </a:prstGeom>
            <a:gradFill>
              <a:gsLst>
                <a:gs pos="0">
                  <a:srgbClr val="FCF5F5">
                    <a:lumMod val="50000"/>
                  </a:srgbClr>
                </a:gs>
                <a:gs pos="70000">
                  <a:srgbClr val="A02C2E"/>
                </a:gs>
              </a:gsLst>
              <a:lin ang="0" scaled="0"/>
            </a:gradFill>
            <a:ln>
              <a:noFill/>
            </a:ln>
          </p:spPr>
          <p:style>
            <a:lnRef idx="2">
              <a:srgbClr val="A02C2E">
                <a:lumMod val="75000"/>
              </a:srgbClr>
            </a:lnRef>
            <a:fillRef idx="1">
              <a:srgbClr val="A02C2E"/>
            </a:fillRef>
            <a:effectRef idx="0">
              <a:srgbClr val="FFFFFF"/>
            </a:effectRef>
            <a:fontRef idx="minor">
              <a:srgbClr val="FFFFFF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r>
                <a:rPr lang="en-US" altLang="zh-CN" sz="2400" b="1"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2</a:t>
              </a:r>
              <a:r>
                <a:rPr lang="zh-CN" altLang="en-US" sz="2400" b="1"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、实现中华民族伟大复兴的必然要求</a:t>
              </a:r>
              <a:r>
                <a:rPr lang="en-US" altLang="zh-CN" sz="2400" b="1"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 </a:t>
              </a:r>
              <a:endParaRPr lang="en-US" altLang="zh-CN" sz="2400" b="1"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8346" y="4487"/>
              <a:ext cx="9905" cy="3633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marL="0" indent="0" algn="l" defTabSz="266700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24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如果没有中华民族这个整体，就会是一盘散沙，所以没有牢固的命运共同体意识，就不会有中华民族的伟大复兴，铸牢中华民族共同体意识是实现中华民族伟大复兴的重要保证。</a:t>
              </a:r>
              <a:endPara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25145" y="1760220"/>
            <a:ext cx="4562475" cy="3496945"/>
            <a:chOff x="7572" y="3497"/>
            <a:chExt cx="4294" cy="363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8" name="组合 7"/>
            <p:cNvGrpSpPr/>
            <p:nvPr/>
          </p:nvGrpSpPr>
          <p:grpSpPr>
            <a:xfrm rot="0">
              <a:off x="8441" y="3497"/>
              <a:ext cx="2178" cy="1553"/>
              <a:chOff x="11695" y="8230"/>
              <a:chExt cx="1504" cy="1072"/>
            </a:xfrm>
          </p:grpSpPr>
          <p:sp>
            <p:nvSpPr>
              <p:cNvPr id="9" name="等腰三角形 8"/>
              <p:cNvSpPr/>
              <p:nvPr/>
            </p:nvSpPr>
            <p:spPr>
              <a:xfrm>
                <a:off x="11695" y="8326"/>
                <a:ext cx="1504" cy="976"/>
              </a:xfrm>
              <a:prstGeom prst="triangle">
                <a:avLst/>
              </a:prstGeom>
              <a:noFill/>
            </p:spPr>
            <p:style>
              <a:lnRef idx="2">
                <a:srgbClr val="A02C2E">
                  <a:lumMod val="75000"/>
                </a:srgbClr>
              </a:lnRef>
              <a:fillRef idx="1">
                <a:srgbClr val="A02C2E"/>
              </a:fillRef>
              <a:effectRef idx="0">
                <a:srgbClr val="FFFFFF"/>
              </a:effectRef>
              <a:fontRef idx="minor">
                <a:srgbClr val="FFFFFF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思源宋体 Heavy" panose="02020900000000000000" charset="-122"/>
                  <a:ea typeface="思源宋体 Heavy" panose="02020900000000000000" charset="-122"/>
                </a:endParaRPr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12271" y="8230"/>
                <a:ext cx="352" cy="352"/>
              </a:xfrm>
              <a:prstGeom prst="ellipse">
                <a:avLst/>
              </a:prstGeom>
              <a:gradFill>
                <a:gsLst>
                  <a:gs pos="94000">
                    <a:srgbClr val="FCF5F5">
                      <a:lumMod val="50000"/>
                    </a:srgbClr>
                  </a:gs>
                  <a:gs pos="32000">
                    <a:srgbClr val="A02C2E"/>
                  </a:gs>
                </a:gsLst>
                <a:lin ang="15240000" scaled="0"/>
              </a:gradFill>
              <a:ln w="22225">
                <a:solidFill>
                  <a:srgbClr val="FFFFFF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rgbClr val="A02C2E">
                  <a:lumMod val="75000"/>
                </a:srgbClr>
              </a:lnRef>
              <a:fillRef idx="1">
                <a:srgbClr val="A02C2E"/>
              </a:fillRef>
              <a:effectRef idx="0">
                <a:srgbClr val="FFFFFF"/>
              </a:effectRef>
              <a:fontRef idx="minor">
                <a:srgbClr val="FFFFFF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思源宋体 Heavy" panose="02020900000000000000" charset="-122"/>
                  <a:ea typeface="思源宋体 Heavy" panose="02020900000000000000" charset="-122"/>
                </a:endParaRPr>
              </a:p>
            </p:txBody>
          </p:sp>
        </p:grpSp>
        <p:pic>
          <p:nvPicPr>
            <p:cNvPr id="16" name="图片 15" descr="C:/Users/Lenovo/Desktop/原创系列ppt/大学相关ppt/红色主题 团课ppt/铸牢中华民族共同体意识/图片素材/崇左凭祥，参观学习！_1_壮美广西_粤桂协作_来自小红书网页版.jpg崇左凭祥，参观学习！_1_壮美广西_粤桂协作_来自小红书网页版"/>
            <p:cNvPicPr>
              <a:picLocks noChangeAspect="1"/>
            </p:cNvPicPr>
            <p:nvPr/>
          </p:nvPicPr>
          <p:blipFill>
            <a:blip r:embed="rId4"/>
            <a:srcRect l="878" r="878"/>
            <a:stretch>
              <a:fillRect/>
            </a:stretch>
          </p:blipFill>
          <p:spPr>
            <a:xfrm rot="21300000" flipH="1">
              <a:off x="7572" y="4402"/>
              <a:ext cx="4294" cy="2733"/>
            </a:xfrm>
            <a:prstGeom prst="rect">
              <a:avLst/>
            </a:prstGeom>
            <a:ln w="60325">
              <a:solidFill>
                <a:srgbClr val="FFFFF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5" name="组合 4"/>
          <p:cNvGrpSpPr/>
          <p:nvPr/>
        </p:nvGrpSpPr>
        <p:grpSpPr>
          <a:xfrm>
            <a:off x="1876802" y="454909"/>
            <a:ext cx="8355212" cy="468630"/>
            <a:chOff x="1918712" y="302509"/>
            <a:chExt cx="8355212" cy="468630"/>
          </a:xfrm>
        </p:grpSpPr>
        <p:sp>
          <p:nvSpPr>
            <p:cNvPr id="18" name="矩形 17"/>
            <p:cNvSpPr/>
            <p:nvPr/>
          </p:nvSpPr>
          <p:spPr>
            <a:xfrm>
              <a:off x="1918712" y="302509"/>
              <a:ext cx="7959090" cy="468630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lvl="0" algn="ctr"/>
              <a:r>
                <a:rPr lang="zh-CN" altLang="en-US" sz="2800" b="1" dirty="0" smtClean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  <a:sym typeface="Arial" panose="020B0604020202020204" pitchFamily="34" charset="0"/>
                </a:rPr>
                <a:t>二、</a:t>
              </a:r>
              <a:r>
                <a:rPr lang="zh-CN" altLang="en-US" sz="28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  <a:sym typeface="Arial" panose="020B0604020202020204" pitchFamily="34" charset="0"/>
                </a:rPr>
                <a:t>为何要铸牢</a:t>
              </a:r>
              <a:r>
                <a:rPr lang="zh-CN" altLang="en-US" sz="28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  <a:sym typeface="Arial" panose="020B0604020202020204" pitchFamily="34" charset="0"/>
                </a:rPr>
                <a:t>中华民族共同体意识</a:t>
              </a:r>
              <a:endPara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Arial" panose="020B0604020202020204" pitchFamily="34" charset="0"/>
              </a:endParaRPr>
            </a:p>
            <a:p>
              <a:pPr lvl="0" algn="ctr"/>
              <a:endPara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Arial" panose="020B0604020202020204" pitchFamily="34" charset="0"/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1983084" y="430056"/>
              <a:ext cx="8290840" cy="268126"/>
              <a:chOff x="1885691" y="430056"/>
              <a:chExt cx="8290840" cy="268126"/>
            </a:xfrm>
          </p:grpSpPr>
          <p:pic>
            <p:nvPicPr>
              <p:cNvPr id="20" name="图片 19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454654" y="430056"/>
                <a:ext cx="721877" cy="268126"/>
              </a:xfrm>
              <a:prstGeom prst="rect">
                <a:avLst/>
              </a:prstGeom>
            </p:spPr>
          </p:pic>
          <p:pic>
            <p:nvPicPr>
              <p:cNvPr id="21" name="图片 20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1885691" y="430056"/>
                <a:ext cx="721877" cy="268126"/>
              </a:xfrm>
              <a:prstGeom prst="rect">
                <a:avLst/>
              </a:prstGeom>
            </p:spPr>
          </p:pic>
        </p:grpSp>
      </p:grp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/>
      </p:transition>
    </mc:Choice>
    <mc:Fallback>
      <p:transition spd="med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A84735"/>
            </a:gs>
            <a:gs pos="92000">
              <a:srgbClr val="A02C2E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e521ab94a47084456897b2829bd4788912f225e617e266-HWTNvk"/>
          <p:cNvPicPr>
            <a:picLocks noChangeAspect="1"/>
          </p:cNvPicPr>
          <p:nvPr/>
        </p:nvPicPr>
        <p:blipFill>
          <a:blip r:embed="rId1">
            <a:alphaModFix amt="5000"/>
          </a:blip>
          <a:srcRect t="20764" b="23036"/>
          <a:stretch>
            <a:fillRect/>
          </a:stretch>
        </p:blipFill>
        <p:spPr>
          <a:xfrm>
            <a:off x="0" y="0"/>
            <a:ext cx="12202160" cy="6858000"/>
          </a:xfrm>
          <a:prstGeom prst="rect">
            <a:avLst/>
          </a:prstGeom>
        </p:spPr>
      </p:pic>
      <p:sp>
        <p:nvSpPr>
          <p:cNvPr id="39" name="矩形 38"/>
          <p:cNvSpPr/>
          <p:nvPr/>
        </p:nvSpPr>
        <p:spPr>
          <a:xfrm>
            <a:off x="419100" y="432435"/>
            <a:ext cx="11382375" cy="5979795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3" name="巅峰之秀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36" r="18131" b="27474"/>
          <a:stretch>
            <a:fillRect/>
          </a:stretch>
        </p:blipFill>
        <p:spPr>
          <a:xfrm flipH="1">
            <a:off x="-1517650" y="7181850"/>
            <a:ext cx="581660" cy="89344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5637377"/>
            <a:ext cx="12192000" cy="1235613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589280" y="1849120"/>
            <a:ext cx="6077585" cy="3500120"/>
            <a:chOff x="928" y="2912"/>
            <a:chExt cx="9571" cy="5512"/>
          </a:xfrm>
        </p:grpSpPr>
        <p:sp>
          <p:nvSpPr>
            <p:cNvPr id="2" name="圆角矩形 1"/>
            <p:cNvSpPr/>
            <p:nvPr/>
          </p:nvSpPr>
          <p:spPr>
            <a:xfrm>
              <a:off x="928" y="3826"/>
              <a:ext cx="9571" cy="4598"/>
            </a:xfrm>
            <a:prstGeom prst="roundRect">
              <a:avLst>
                <a:gd name="adj" fmla="val 3118"/>
              </a:avLst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endParaRPr lang="zh-CN" altLang="en-US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Heavy" panose="02020900000000000000" charset="-122"/>
                <a:ea typeface="思源宋体 Heavy" panose="02020900000000000000" charset="-122"/>
                <a:sym typeface="+mn-ea"/>
              </a:endParaRPr>
            </a:p>
          </p:txBody>
        </p:sp>
        <p:sp>
          <p:nvSpPr>
            <p:cNvPr id="4" name="同侧圆角矩形 3"/>
            <p:cNvSpPr/>
            <p:nvPr/>
          </p:nvSpPr>
          <p:spPr>
            <a:xfrm>
              <a:off x="928" y="2912"/>
              <a:ext cx="9571" cy="1240"/>
            </a:xfrm>
            <a:prstGeom prst="round2SameRect">
              <a:avLst>
                <a:gd name="adj1" fmla="val 11612"/>
                <a:gd name="adj2" fmla="val 0"/>
              </a:avLst>
            </a:prstGeom>
            <a:gradFill>
              <a:gsLst>
                <a:gs pos="0">
                  <a:srgbClr val="FCF5F5">
                    <a:lumMod val="50000"/>
                  </a:srgbClr>
                </a:gs>
                <a:gs pos="70000">
                  <a:srgbClr val="A02C2E"/>
                </a:gs>
              </a:gsLst>
              <a:lin ang="0" scaled="0"/>
            </a:gradFill>
            <a:ln>
              <a:noFill/>
            </a:ln>
          </p:spPr>
          <p:style>
            <a:lnRef idx="2">
              <a:srgbClr val="A02C2E">
                <a:lumMod val="75000"/>
              </a:srgbClr>
            </a:lnRef>
            <a:fillRef idx="1">
              <a:srgbClr val="A02C2E"/>
            </a:fillRef>
            <a:effectRef idx="0">
              <a:srgbClr val="FFFFFF"/>
            </a:effectRef>
            <a:fontRef idx="minor">
              <a:srgbClr val="FFFFFF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r>
                <a:rPr lang="en-US" altLang="zh-CN" sz="2400" b="1"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3</a:t>
              </a:r>
              <a:r>
                <a:rPr lang="zh-CN" altLang="en-US" sz="2400" b="1"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、巩固社会主义民族关系的必然要求</a:t>
              </a:r>
              <a:r>
                <a:rPr lang="en-US" altLang="zh-CN" sz="2400" b="1"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  </a:t>
              </a:r>
              <a:r>
                <a:rPr lang="en-US" altLang="zh-CN" sz="2400" b="1"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 </a:t>
              </a:r>
              <a:endParaRPr lang="en-US" altLang="zh-CN" sz="2400" b="1"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123" y="4673"/>
              <a:ext cx="9376" cy="3052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marL="0" indent="0" algn="l" defTabSz="266700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20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对于社会主义民族关系，平等是基石，团结是主线，互助是条件，和谐是本质，那么社会主义民族关系是在民族团结的基础上建立起来的，巩固社会主义民族关系的基础，关键就是要加强民族团结。</a:t>
              </a:r>
              <a:endPara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938645" y="1646555"/>
            <a:ext cx="4562475" cy="3496945"/>
            <a:chOff x="7572" y="3497"/>
            <a:chExt cx="4294" cy="363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8" name="组合 7"/>
            <p:cNvGrpSpPr/>
            <p:nvPr/>
          </p:nvGrpSpPr>
          <p:grpSpPr>
            <a:xfrm rot="0">
              <a:off x="8441" y="3497"/>
              <a:ext cx="2178" cy="1553"/>
              <a:chOff x="11695" y="8230"/>
              <a:chExt cx="1504" cy="1072"/>
            </a:xfrm>
          </p:grpSpPr>
          <p:sp>
            <p:nvSpPr>
              <p:cNvPr id="9" name="等腰三角形 8"/>
              <p:cNvSpPr/>
              <p:nvPr/>
            </p:nvSpPr>
            <p:spPr>
              <a:xfrm>
                <a:off x="11695" y="8326"/>
                <a:ext cx="1504" cy="976"/>
              </a:xfrm>
              <a:prstGeom prst="triangle">
                <a:avLst/>
              </a:prstGeom>
              <a:noFill/>
            </p:spPr>
            <p:style>
              <a:lnRef idx="2">
                <a:srgbClr val="A02C2E">
                  <a:lumMod val="75000"/>
                </a:srgbClr>
              </a:lnRef>
              <a:fillRef idx="1">
                <a:srgbClr val="A02C2E"/>
              </a:fillRef>
              <a:effectRef idx="0">
                <a:srgbClr val="FFFFFF"/>
              </a:effectRef>
              <a:fontRef idx="minor">
                <a:srgbClr val="FFFFFF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思源宋体 Heavy" panose="02020900000000000000" charset="-122"/>
                  <a:ea typeface="思源宋体 Heavy" panose="02020900000000000000" charset="-122"/>
                </a:endParaRPr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12271" y="8230"/>
                <a:ext cx="352" cy="352"/>
              </a:xfrm>
              <a:prstGeom prst="ellipse">
                <a:avLst/>
              </a:prstGeom>
              <a:gradFill>
                <a:gsLst>
                  <a:gs pos="94000">
                    <a:srgbClr val="FCF5F5">
                      <a:lumMod val="50000"/>
                    </a:srgbClr>
                  </a:gs>
                  <a:gs pos="32000">
                    <a:srgbClr val="A02C2E"/>
                  </a:gs>
                </a:gsLst>
                <a:lin ang="15240000" scaled="0"/>
              </a:gradFill>
              <a:ln w="22225">
                <a:solidFill>
                  <a:srgbClr val="FFFFFF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rgbClr val="A02C2E">
                  <a:lumMod val="75000"/>
                </a:srgbClr>
              </a:lnRef>
              <a:fillRef idx="1">
                <a:srgbClr val="A02C2E"/>
              </a:fillRef>
              <a:effectRef idx="0">
                <a:srgbClr val="FFFFFF"/>
              </a:effectRef>
              <a:fontRef idx="minor">
                <a:srgbClr val="FFFFFF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思源宋体 Heavy" panose="02020900000000000000" charset="-122"/>
                  <a:ea typeface="思源宋体 Heavy" panose="02020900000000000000" charset="-122"/>
                </a:endParaRPr>
              </a:p>
            </p:txBody>
          </p:sp>
        </p:grpSp>
        <p:pic>
          <p:nvPicPr>
            <p:cNvPr id="16" name="图片 15" descr="C:/Users/Lenovo/Desktop/原创系列ppt/大学相关ppt/红色主题 团课ppt/铸牢中华民族共同体意识/图片素材/非遗·“卡雀哇”：独龙族的传统节日_1_秘境独龙_来自小红书网页版.jpg非遗·“卡雀哇”：独龙族的传统节日_1_秘境独龙_来自小红书网页版"/>
            <p:cNvPicPr>
              <a:picLocks noChangeAspect="1"/>
            </p:cNvPicPr>
            <p:nvPr/>
          </p:nvPicPr>
          <p:blipFill>
            <a:blip r:embed="rId4"/>
            <a:srcRect l="-12" t="6789" r="12" b="6789"/>
            <a:stretch>
              <a:fillRect/>
            </a:stretch>
          </p:blipFill>
          <p:spPr>
            <a:xfrm rot="21300000" flipH="1">
              <a:off x="7572" y="4402"/>
              <a:ext cx="4294" cy="2733"/>
            </a:xfrm>
            <a:prstGeom prst="rect">
              <a:avLst/>
            </a:prstGeom>
            <a:ln w="60325">
              <a:solidFill>
                <a:srgbClr val="FFFFF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5" name="组合 4"/>
          <p:cNvGrpSpPr/>
          <p:nvPr/>
        </p:nvGrpSpPr>
        <p:grpSpPr>
          <a:xfrm>
            <a:off x="1876802" y="454909"/>
            <a:ext cx="8355212" cy="468630"/>
            <a:chOff x="1918712" y="302509"/>
            <a:chExt cx="8355212" cy="468630"/>
          </a:xfrm>
        </p:grpSpPr>
        <p:sp>
          <p:nvSpPr>
            <p:cNvPr id="18" name="矩形 17"/>
            <p:cNvSpPr/>
            <p:nvPr/>
          </p:nvSpPr>
          <p:spPr>
            <a:xfrm>
              <a:off x="1918712" y="302509"/>
              <a:ext cx="7959090" cy="468630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lvl="0" algn="ctr"/>
              <a:r>
                <a:rPr lang="zh-CN" altLang="en-US" sz="2800" b="1" dirty="0" smtClean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  <a:sym typeface="Arial" panose="020B0604020202020204" pitchFamily="34" charset="0"/>
                </a:rPr>
                <a:t>二、</a:t>
              </a:r>
              <a:r>
                <a:rPr lang="zh-CN" altLang="en-US" sz="28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  <a:sym typeface="Arial" panose="020B0604020202020204" pitchFamily="34" charset="0"/>
                </a:rPr>
                <a:t>为何要铸牢</a:t>
              </a:r>
              <a:r>
                <a:rPr lang="zh-CN" altLang="en-US" sz="28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  <a:sym typeface="Arial" panose="020B0604020202020204" pitchFamily="34" charset="0"/>
                </a:rPr>
                <a:t>中华民族共同体意识</a:t>
              </a:r>
              <a:endPara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Arial" panose="020B0604020202020204" pitchFamily="34" charset="0"/>
              </a:endParaRPr>
            </a:p>
            <a:p>
              <a:pPr lvl="0" algn="ctr"/>
              <a:endPara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Arial" panose="020B0604020202020204" pitchFamily="34" charset="0"/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1983084" y="430056"/>
              <a:ext cx="8290840" cy="268126"/>
              <a:chOff x="1885691" y="430056"/>
              <a:chExt cx="8290840" cy="268126"/>
            </a:xfrm>
          </p:grpSpPr>
          <p:pic>
            <p:nvPicPr>
              <p:cNvPr id="20" name="图片 19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454654" y="430056"/>
                <a:ext cx="721877" cy="268126"/>
              </a:xfrm>
              <a:prstGeom prst="rect">
                <a:avLst/>
              </a:prstGeom>
            </p:spPr>
          </p:pic>
          <p:pic>
            <p:nvPicPr>
              <p:cNvPr id="21" name="图片 20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1885691" y="430056"/>
                <a:ext cx="721877" cy="268126"/>
              </a:xfrm>
              <a:prstGeom prst="rect">
                <a:avLst/>
              </a:prstGeom>
            </p:spPr>
          </p:pic>
        </p:grpSp>
      </p:grp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/>
      </p:transition>
    </mc:Choice>
    <mc:Fallback>
      <p:transition spd="med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A84735"/>
            </a:gs>
            <a:gs pos="92000">
              <a:srgbClr val="A02C2E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e521ab94a47084456897b2829bd4788912f225e617e266-HWTNvk"/>
          <p:cNvPicPr>
            <a:picLocks noChangeAspect="1"/>
          </p:cNvPicPr>
          <p:nvPr/>
        </p:nvPicPr>
        <p:blipFill>
          <a:blip r:embed="rId1">
            <a:alphaModFix amt="5000"/>
          </a:blip>
          <a:srcRect t="20764" b="23036"/>
          <a:stretch>
            <a:fillRect/>
          </a:stretch>
        </p:blipFill>
        <p:spPr>
          <a:xfrm>
            <a:off x="0" y="0"/>
            <a:ext cx="12202160" cy="6858000"/>
          </a:xfrm>
          <a:prstGeom prst="rect">
            <a:avLst/>
          </a:prstGeom>
        </p:spPr>
      </p:pic>
      <p:sp>
        <p:nvSpPr>
          <p:cNvPr id="39" name="矩形 38"/>
          <p:cNvSpPr/>
          <p:nvPr/>
        </p:nvSpPr>
        <p:spPr>
          <a:xfrm>
            <a:off x="419100" y="432435"/>
            <a:ext cx="11382375" cy="5979795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3" name="巅峰之秀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36" r="18131" b="27474"/>
          <a:stretch>
            <a:fillRect/>
          </a:stretch>
        </p:blipFill>
        <p:spPr>
          <a:xfrm flipH="1">
            <a:off x="-1517650" y="7181850"/>
            <a:ext cx="581660" cy="89344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5637377"/>
            <a:ext cx="12192000" cy="1235613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5511800" y="1962150"/>
            <a:ext cx="6076950" cy="3594735"/>
            <a:chOff x="8680" y="3090"/>
            <a:chExt cx="9570" cy="5661"/>
          </a:xfrm>
        </p:grpSpPr>
        <p:sp>
          <p:nvSpPr>
            <p:cNvPr id="2" name="圆角矩形 1"/>
            <p:cNvSpPr/>
            <p:nvPr/>
          </p:nvSpPr>
          <p:spPr>
            <a:xfrm>
              <a:off x="8680" y="4004"/>
              <a:ext cx="9571" cy="4598"/>
            </a:xfrm>
            <a:prstGeom prst="roundRect">
              <a:avLst>
                <a:gd name="adj" fmla="val 3118"/>
              </a:avLst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endParaRPr lang="zh-CN" altLang="en-US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Heavy" panose="02020900000000000000" charset="-122"/>
                <a:ea typeface="思源宋体 Heavy" panose="02020900000000000000" charset="-122"/>
                <a:sym typeface="+mn-ea"/>
              </a:endParaRPr>
            </a:p>
          </p:txBody>
        </p:sp>
        <p:sp>
          <p:nvSpPr>
            <p:cNvPr id="4" name="同侧圆角矩形 3"/>
            <p:cNvSpPr/>
            <p:nvPr/>
          </p:nvSpPr>
          <p:spPr>
            <a:xfrm>
              <a:off x="8680" y="3090"/>
              <a:ext cx="9571" cy="1240"/>
            </a:xfrm>
            <a:prstGeom prst="round2SameRect">
              <a:avLst>
                <a:gd name="adj1" fmla="val 11612"/>
                <a:gd name="adj2" fmla="val 0"/>
              </a:avLst>
            </a:prstGeom>
            <a:gradFill>
              <a:gsLst>
                <a:gs pos="0">
                  <a:srgbClr val="FCF5F5">
                    <a:lumMod val="50000"/>
                  </a:srgbClr>
                </a:gs>
                <a:gs pos="70000">
                  <a:srgbClr val="A02C2E"/>
                </a:gs>
              </a:gsLst>
              <a:lin ang="0" scaled="0"/>
            </a:gradFill>
            <a:ln>
              <a:noFill/>
            </a:ln>
          </p:spPr>
          <p:style>
            <a:lnRef idx="2">
              <a:srgbClr val="A02C2E">
                <a:lumMod val="75000"/>
              </a:srgbClr>
            </a:lnRef>
            <a:fillRef idx="1">
              <a:srgbClr val="A02C2E"/>
            </a:fillRef>
            <a:effectRef idx="0">
              <a:srgbClr val="FFFFFF"/>
            </a:effectRef>
            <a:fontRef idx="minor">
              <a:srgbClr val="FFFFFF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r>
                <a:rPr lang="en-US" altLang="zh-CN" sz="2400" b="1"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4</a:t>
              </a:r>
              <a:r>
                <a:rPr lang="zh-CN" altLang="en-US" sz="2400" b="1"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、开创民族工作新局面的必然要求</a:t>
              </a:r>
              <a:endParaRPr lang="zh-CN" altLang="en-US" sz="2400" b="1"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8778" y="4245"/>
              <a:ext cx="9376" cy="4506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marL="0" indent="0" algn="l" defTabSz="266700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20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民族工作在各个历史时段都有特定的历史任务，民族工作的方针政策和方式方法，必然随着民族工作形势任务的改变而变化。所以说铸牢中华民族共同体意识，将推动新时代的民族工作在思想观念、体制机制、实践方式等一系列的重大的创新，也将推动全方面开创民族工作的新局面。</a:t>
              </a:r>
              <a:r>
                <a:rPr lang="en-US" altLang="zh-CN" sz="20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 </a:t>
              </a:r>
              <a:r>
                <a:rPr lang="en-US" altLang="zh-CN" sz="20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lang="zh-CN" altLang="en-US" sz="20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lang="en-US" altLang="zh-CN" sz="20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 </a:t>
              </a:r>
              <a:endPara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92150" y="1866265"/>
            <a:ext cx="4562475" cy="3496945"/>
            <a:chOff x="7572" y="3497"/>
            <a:chExt cx="4294" cy="363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8" name="组合 7"/>
            <p:cNvGrpSpPr/>
            <p:nvPr/>
          </p:nvGrpSpPr>
          <p:grpSpPr>
            <a:xfrm rot="0">
              <a:off x="8441" y="3497"/>
              <a:ext cx="2178" cy="1553"/>
              <a:chOff x="11695" y="8230"/>
              <a:chExt cx="1504" cy="1072"/>
            </a:xfrm>
          </p:grpSpPr>
          <p:sp>
            <p:nvSpPr>
              <p:cNvPr id="9" name="等腰三角形 8"/>
              <p:cNvSpPr/>
              <p:nvPr/>
            </p:nvSpPr>
            <p:spPr>
              <a:xfrm>
                <a:off x="11695" y="8326"/>
                <a:ext cx="1504" cy="976"/>
              </a:xfrm>
              <a:prstGeom prst="triangle">
                <a:avLst/>
              </a:prstGeom>
              <a:noFill/>
            </p:spPr>
            <p:style>
              <a:lnRef idx="2">
                <a:srgbClr val="A02C2E">
                  <a:lumMod val="75000"/>
                </a:srgbClr>
              </a:lnRef>
              <a:fillRef idx="1">
                <a:srgbClr val="A02C2E"/>
              </a:fillRef>
              <a:effectRef idx="0">
                <a:srgbClr val="FFFFFF"/>
              </a:effectRef>
              <a:fontRef idx="minor">
                <a:srgbClr val="FFFFFF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思源宋体 Heavy" panose="02020900000000000000" charset="-122"/>
                  <a:ea typeface="思源宋体 Heavy" panose="02020900000000000000" charset="-122"/>
                </a:endParaRPr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12271" y="8230"/>
                <a:ext cx="352" cy="352"/>
              </a:xfrm>
              <a:prstGeom prst="ellipse">
                <a:avLst/>
              </a:prstGeom>
              <a:gradFill>
                <a:gsLst>
                  <a:gs pos="94000">
                    <a:srgbClr val="FCF5F5">
                      <a:lumMod val="50000"/>
                    </a:srgbClr>
                  </a:gs>
                  <a:gs pos="32000">
                    <a:srgbClr val="A02C2E"/>
                  </a:gs>
                </a:gsLst>
                <a:lin ang="15240000" scaled="0"/>
              </a:gradFill>
              <a:ln w="22225">
                <a:solidFill>
                  <a:srgbClr val="FFFFFF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rgbClr val="A02C2E">
                  <a:lumMod val="75000"/>
                </a:srgbClr>
              </a:lnRef>
              <a:fillRef idx="1">
                <a:srgbClr val="A02C2E"/>
              </a:fillRef>
              <a:effectRef idx="0">
                <a:srgbClr val="FFFFFF"/>
              </a:effectRef>
              <a:fontRef idx="minor">
                <a:srgbClr val="FFFFFF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思源宋体 Heavy" panose="02020900000000000000" charset="-122"/>
                  <a:ea typeface="思源宋体 Heavy" panose="02020900000000000000" charset="-122"/>
                </a:endParaRPr>
              </a:p>
            </p:txBody>
          </p:sp>
        </p:grpSp>
        <p:pic>
          <p:nvPicPr>
            <p:cNvPr id="16" name="图片 15" descr="C:/Users/Lenovo/Desktop/原创系列ppt/大学相关ppt/红色主题 团课ppt/铸牢中华民族共同体意识/图片素材/共筑民族情，同筑中国梦_1_せいしゅん_来自小红书网页版.jpg共筑民族情，同筑中国梦_1_せいしゅん_来自小红书网页版"/>
            <p:cNvPicPr>
              <a:picLocks noChangeAspect="1"/>
            </p:cNvPicPr>
            <p:nvPr/>
          </p:nvPicPr>
          <p:blipFill>
            <a:blip r:embed="rId4"/>
            <a:srcRect l="-12" t="6789" r="12" b="6789"/>
            <a:stretch>
              <a:fillRect/>
            </a:stretch>
          </p:blipFill>
          <p:spPr>
            <a:xfrm rot="21300000" flipH="1">
              <a:off x="7572" y="4402"/>
              <a:ext cx="4294" cy="2733"/>
            </a:xfrm>
            <a:prstGeom prst="rect">
              <a:avLst/>
            </a:prstGeom>
            <a:ln w="60325">
              <a:solidFill>
                <a:srgbClr val="FFFFF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5" name="组合 4"/>
          <p:cNvGrpSpPr/>
          <p:nvPr/>
        </p:nvGrpSpPr>
        <p:grpSpPr>
          <a:xfrm>
            <a:off x="1876802" y="454909"/>
            <a:ext cx="8355212" cy="468630"/>
            <a:chOff x="1918712" y="302509"/>
            <a:chExt cx="8355212" cy="468630"/>
          </a:xfrm>
        </p:grpSpPr>
        <p:sp>
          <p:nvSpPr>
            <p:cNvPr id="18" name="矩形 17"/>
            <p:cNvSpPr/>
            <p:nvPr/>
          </p:nvSpPr>
          <p:spPr>
            <a:xfrm>
              <a:off x="1918712" y="302509"/>
              <a:ext cx="7959090" cy="468630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lvl="0" algn="ctr"/>
              <a:r>
                <a:rPr lang="zh-CN" altLang="en-US" sz="2800" b="1" dirty="0" smtClean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  <a:sym typeface="Arial" panose="020B0604020202020204" pitchFamily="34" charset="0"/>
                </a:rPr>
                <a:t>二、</a:t>
              </a:r>
              <a:r>
                <a:rPr lang="zh-CN" altLang="en-US" sz="28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  <a:sym typeface="Arial" panose="020B0604020202020204" pitchFamily="34" charset="0"/>
                </a:rPr>
                <a:t>为何要铸牢</a:t>
              </a:r>
              <a:r>
                <a:rPr lang="zh-CN" altLang="en-US" sz="28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  <a:sym typeface="Arial" panose="020B0604020202020204" pitchFamily="34" charset="0"/>
                </a:rPr>
                <a:t>中华民族共同体意识</a:t>
              </a:r>
              <a:endPara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Arial" panose="020B0604020202020204" pitchFamily="34" charset="0"/>
              </a:endParaRPr>
            </a:p>
            <a:p>
              <a:pPr lvl="0" algn="ctr"/>
              <a:endPara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Arial" panose="020B0604020202020204" pitchFamily="34" charset="0"/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1983084" y="430056"/>
              <a:ext cx="8290840" cy="268126"/>
              <a:chOff x="1885691" y="430056"/>
              <a:chExt cx="8290840" cy="268126"/>
            </a:xfrm>
          </p:grpSpPr>
          <p:pic>
            <p:nvPicPr>
              <p:cNvPr id="20" name="图片 19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454654" y="430056"/>
                <a:ext cx="721877" cy="268126"/>
              </a:xfrm>
              <a:prstGeom prst="rect">
                <a:avLst/>
              </a:prstGeom>
            </p:spPr>
          </p:pic>
          <p:pic>
            <p:nvPicPr>
              <p:cNvPr id="21" name="图片 20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1885691" y="430056"/>
                <a:ext cx="721877" cy="268126"/>
              </a:xfrm>
              <a:prstGeom prst="rect">
                <a:avLst/>
              </a:prstGeom>
            </p:spPr>
          </p:pic>
        </p:grpSp>
      </p:grp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/>
      </p:transition>
    </mc:Choice>
    <mc:Fallback>
      <p:transition spd="med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A84735"/>
            </a:gs>
            <a:gs pos="92000">
              <a:srgbClr val="A02C2E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e521ab94a47084456897b2829bd4788912f225e617e266-HWTNvk"/>
          <p:cNvPicPr>
            <a:picLocks noChangeAspect="1"/>
          </p:cNvPicPr>
          <p:nvPr/>
        </p:nvPicPr>
        <p:blipFill>
          <a:blip r:embed="rId1">
            <a:alphaModFix amt="5000"/>
          </a:blip>
          <a:srcRect t="20764" b="23036"/>
          <a:stretch>
            <a:fillRect/>
          </a:stretch>
        </p:blipFill>
        <p:spPr>
          <a:xfrm>
            <a:off x="0" y="0"/>
            <a:ext cx="12202160" cy="6858000"/>
          </a:xfrm>
          <a:prstGeom prst="rect">
            <a:avLst/>
          </a:prstGeom>
        </p:spPr>
      </p:pic>
      <p:sp>
        <p:nvSpPr>
          <p:cNvPr id="39" name="矩形 38"/>
          <p:cNvSpPr/>
          <p:nvPr/>
        </p:nvSpPr>
        <p:spPr>
          <a:xfrm>
            <a:off x="419100" y="432435"/>
            <a:ext cx="11382375" cy="5979795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0" name="图片 5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1" r="20070"/>
          <a:stretch>
            <a:fillRect/>
          </a:stretch>
        </p:blipFill>
        <p:spPr>
          <a:xfrm flipH="1">
            <a:off x="1113155" y="5151120"/>
            <a:ext cx="11078845" cy="1706880"/>
          </a:xfrm>
          <a:prstGeom prst="rect">
            <a:avLst/>
          </a:prstGeom>
          <a:effectLst>
            <a:softEdge rad="177800"/>
          </a:effectLst>
        </p:spPr>
      </p:pic>
      <p:grpSp>
        <p:nvGrpSpPr>
          <p:cNvPr id="2" name="组合 1"/>
          <p:cNvGrpSpPr/>
          <p:nvPr/>
        </p:nvGrpSpPr>
        <p:grpSpPr>
          <a:xfrm>
            <a:off x="1181781" y="1602235"/>
            <a:ext cx="2828790" cy="2858508"/>
            <a:chOff x="2063743" y="1634615"/>
            <a:chExt cx="1793859" cy="1812706"/>
          </a:xfrm>
        </p:grpSpPr>
        <p:grpSp>
          <p:nvGrpSpPr>
            <p:cNvPr id="15" name="组合 14"/>
            <p:cNvGrpSpPr/>
            <p:nvPr/>
          </p:nvGrpSpPr>
          <p:grpSpPr>
            <a:xfrm>
              <a:off x="2063743" y="1634615"/>
              <a:ext cx="1793859" cy="1812706"/>
              <a:chOff x="2071801" y="1634615"/>
              <a:chExt cx="1793859" cy="1812706"/>
            </a:xfrm>
          </p:grpSpPr>
          <p:pic>
            <p:nvPicPr>
              <p:cNvPr id="16" name="图片 15"/>
              <p:cNvPicPr>
                <a:picLocks noChangeAspect="1"/>
              </p:cNvPicPr>
              <p:nvPr/>
            </p:nvPicPr>
            <p:blipFill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rightnessContrast bright="-2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871761" y="1634615"/>
                <a:ext cx="993899" cy="1812706"/>
              </a:xfrm>
              <a:prstGeom prst="rect">
                <a:avLst/>
              </a:prstGeom>
            </p:spPr>
          </p:pic>
          <p:pic>
            <p:nvPicPr>
              <p:cNvPr id="17" name="图片 16"/>
              <p:cNvPicPr>
                <a:picLocks noChangeAspect="1"/>
              </p:cNvPicPr>
              <p:nvPr/>
            </p:nvPicPr>
            <p:blipFill>
              <a:blip r:embed="rId5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rightnessContrast bright="-2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2071801" y="1634615"/>
                <a:ext cx="993899" cy="1812706"/>
              </a:xfrm>
              <a:prstGeom prst="rect">
                <a:avLst/>
              </a:prstGeom>
            </p:spPr>
          </p:pic>
        </p:grpSp>
        <p:sp>
          <p:nvSpPr>
            <p:cNvPr id="18" name="文本框 17"/>
            <p:cNvSpPr txBox="1"/>
            <p:nvPr/>
          </p:nvSpPr>
          <p:spPr>
            <a:xfrm>
              <a:off x="2452864" y="2082716"/>
              <a:ext cx="1004758" cy="91650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zh-CN" altLang="en-US" sz="8800" b="1" spc="-300" dirty="0" smtClean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叁 </a:t>
              </a:r>
              <a:endParaRPr lang="en-US" altLang="zh-CN" sz="8800" b="1" spc="-3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3804285" y="1824355"/>
            <a:ext cx="8130540" cy="2457450"/>
          </a:xfrm>
          <a:prstGeom prst="rect">
            <a:avLst/>
          </a:prstGeom>
        </p:spPr>
        <p:txBody>
          <a:bodyPr wrap="square">
            <a:noAutofit/>
          </a:bodyPr>
          <a:p>
            <a:pPr algn="ctr" defTabSz="266700"/>
            <a:r>
              <a:rPr lang="zh-CN" altLang="en-US" sz="6600" b="1">
                <a:gradFill>
                  <a:gsLst>
                    <a:gs pos="100000">
                      <a:srgbClr val="A02C2E"/>
                    </a:gs>
                    <a:gs pos="0">
                      <a:srgbClr val="9A0509"/>
                    </a:gs>
                  </a:gsLst>
                  <a:lin ang="2700000" scaled="0"/>
                </a:gradFill>
                <a:latin typeface="演示新手书" panose="00000500000000000000" charset="-122"/>
                <a:ea typeface="演示新手书" panose="00000500000000000000" charset="-122"/>
              </a:rPr>
              <a:t>中华民族共同体意识在新时代的生动实践</a:t>
            </a:r>
            <a:endParaRPr lang="zh-CN" altLang="en-US" sz="6600" b="1">
              <a:gradFill>
                <a:gsLst>
                  <a:gs pos="100000">
                    <a:srgbClr val="A02C2E"/>
                  </a:gs>
                  <a:gs pos="0">
                    <a:srgbClr val="9A0509"/>
                  </a:gs>
                </a:gsLst>
                <a:lin ang="2700000" scaled="0"/>
              </a:gradFill>
              <a:latin typeface="演示新手书" panose="00000500000000000000" charset="-122"/>
              <a:ea typeface="演示新手书" panose="00000500000000000000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1" r="20070"/>
          <a:stretch>
            <a:fillRect/>
          </a:stretch>
        </p:blipFill>
        <p:spPr>
          <a:xfrm>
            <a:off x="-165735" y="5713730"/>
            <a:ext cx="12367895" cy="1144905"/>
          </a:xfrm>
          <a:prstGeom prst="rect">
            <a:avLst/>
          </a:prstGeom>
          <a:effectLst>
            <a:softEdge rad="177800"/>
          </a:effectLst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1166" y="885372"/>
            <a:ext cx="2733427" cy="650022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384" y="4281913"/>
            <a:ext cx="1877757" cy="904943"/>
          </a:xfrm>
          <a:prstGeom prst="rect">
            <a:avLst/>
          </a:prstGeom>
        </p:spPr>
      </p:pic>
      <p:pic>
        <p:nvPicPr>
          <p:cNvPr id="23" name="图片 22" descr="6daaa8fc779dad74d963dd95a3257984057f6553431a1f-5SS6tt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15595" y="4949825"/>
            <a:ext cx="11648440" cy="1845945"/>
          </a:xfrm>
          <a:prstGeom prst="rect">
            <a:avLst/>
          </a:prstGeom>
        </p:spPr>
      </p:pic>
      <p:cxnSp>
        <p:nvCxnSpPr>
          <p:cNvPr id="24" name="直接连接符 23"/>
          <p:cNvCxnSpPr/>
          <p:nvPr/>
        </p:nvCxnSpPr>
        <p:spPr>
          <a:xfrm>
            <a:off x="4178935" y="4281805"/>
            <a:ext cx="7146925" cy="0"/>
          </a:xfrm>
          <a:prstGeom prst="line">
            <a:avLst/>
          </a:prstGeom>
          <a:ln w="25400">
            <a:solidFill>
              <a:srgbClr val="A02C2E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  <p:custDataLst>
      <p:tags r:id="rId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A84735"/>
            </a:gs>
            <a:gs pos="92000">
              <a:srgbClr val="A02C2E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e521ab94a47084456897b2829bd4788912f225e617e266-HWTNvk"/>
          <p:cNvPicPr>
            <a:picLocks noChangeAspect="1"/>
          </p:cNvPicPr>
          <p:nvPr/>
        </p:nvPicPr>
        <p:blipFill>
          <a:blip r:embed="rId1">
            <a:alphaModFix amt="5000"/>
          </a:blip>
          <a:srcRect t="20764" b="23036"/>
          <a:stretch>
            <a:fillRect/>
          </a:stretch>
        </p:blipFill>
        <p:spPr>
          <a:xfrm>
            <a:off x="0" y="0"/>
            <a:ext cx="12202160" cy="6858000"/>
          </a:xfrm>
          <a:prstGeom prst="rect">
            <a:avLst/>
          </a:prstGeom>
        </p:spPr>
      </p:pic>
      <p:sp>
        <p:nvSpPr>
          <p:cNvPr id="39" name="矩形 38"/>
          <p:cNvSpPr/>
          <p:nvPr/>
        </p:nvSpPr>
        <p:spPr>
          <a:xfrm>
            <a:off x="419100" y="432435"/>
            <a:ext cx="11382375" cy="5979795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1417062" y="454909"/>
            <a:ext cx="9223892" cy="468630"/>
            <a:chOff x="1219577" y="302509"/>
            <a:chExt cx="9223892" cy="468630"/>
          </a:xfrm>
        </p:grpSpPr>
        <p:sp>
          <p:nvSpPr>
            <p:cNvPr id="11" name="矩形 10"/>
            <p:cNvSpPr/>
            <p:nvPr/>
          </p:nvSpPr>
          <p:spPr>
            <a:xfrm>
              <a:off x="1941572" y="302509"/>
              <a:ext cx="7959090" cy="468630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lvl="0" algn="ctr"/>
              <a:r>
                <a:rPr lang="zh-CN" altLang="en-US" sz="2800" b="1" dirty="0" smtClean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  <a:sym typeface="Arial" panose="020B0604020202020204" pitchFamily="34" charset="0"/>
                </a:rPr>
                <a:t>三、中华民族</a:t>
              </a:r>
              <a:r>
                <a:rPr lang="zh-CN" altLang="en-US" sz="28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  <a:sym typeface="Arial" panose="020B0604020202020204" pitchFamily="34" charset="0"/>
                </a:rPr>
                <a:t>共同体意识在</a:t>
              </a:r>
              <a:r>
                <a:rPr lang="zh-CN" altLang="en-US" sz="28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  <a:sym typeface="Arial" panose="020B0604020202020204" pitchFamily="34" charset="0"/>
                </a:rPr>
                <a:t>新时代的生动实践</a:t>
              </a:r>
              <a:endPara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Arial" panose="020B0604020202020204" pitchFamily="34" charset="0"/>
              </a:endParaRPr>
            </a:p>
            <a:p>
              <a:pPr lvl="0" algn="ctr"/>
              <a:endPara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Arial" panose="020B0604020202020204" pitchFamily="34" charset="0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1219577" y="430056"/>
              <a:ext cx="9223892" cy="268126"/>
              <a:chOff x="1122184" y="430056"/>
              <a:chExt cx="9223892" cy="268126"/>
            </a:xfrm>
          </p:grpSpPr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624199" y="430056"/>
                <a:ext cx="721877" cy="268126"/>
              </a:xfrm>
              <a:prstGeom prst="rect">
                <a:avLst/>
              </a:prstGeom>
            </p:spPr>
          </p:pic>
          <p:pic>
            <p:nvPicPr>
              <p:cNvPr id="22" name="图片 21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1122184" y="430056"/>
                <a:ext cx="721877" cy="268126"/>
              </a:xfrm>
              <a:prstGeom prst="rect">
                <a:avLst/>
              </a:prstGeom>
            </p:spPr>
          </p:pic>
        </p:grpSp>
      </p:grpSp>
      <p:grpSp>
        <p:nvGrpSpPr>
          <p:cNvPr id="23" name="组合 22"/>
          <p:cNvGrpSpPr/>
          <p:nvPr>
            <p:custDataLst>
              <p:tags r:id="rId3"/>
            </p:custDataLst>
          </p:nvPr>
        </p:nvGrpSpPr>
        <p:grpSpPr>
          <a:xfrm>
            <a:off x="632029" y="1726391"/>
            <a:ext cx="3474170" cy="4459342"/>
            <a:chOff x="632029" y="1726391"/>
            <a:chExt cx="3474170" cy="4459342"/>
          </a:xfrm>
        </p:grpSpPr>
        <p:pic>
          <p:nvPicPr>
            <p:cNvPr id="45" name="图片 44" descr="C:/Users/Lenovo/Desktop/原创系列ppt/大学相关ppt/红色主题 团课ppt/02铸牢中华民族共同体意识/图片素材/来看看我们的新疆长绒棉种植基地🏔️_1_女袜娘娘｜卡拉美拉_来自小红书网页版.jpg来看看我们的新疆长绒棉种植基地🏔️_1_女袜娘娘｜卡拉美拉_来自小红书网页版"/>
            <p:cNvPicPr>
              <a:picLocks noChangeAspect="1" noChangeArrowheads="1"/>
            </p:cNvPicPr>
            <p:nvPr>
              <p:custDataLst>
                <p:tags r:id="rId4"/>
              </p:custDataLst>
            </p:nvPr>
          </p:nvPicPr>
          <p:blipFill>
            <a:blip r:embed="rId5"/>
            <a:srcRect t="14972" b="14972"/>
            <a:stretch>
              <a:fillRect/>
            </a:stretch>
          </p:blipFill>
          <p:spPr bwMode="auto">
            <a:xfrm>
              <a:off x="695325" y="1726391"/>
              <a:ext cx="3410874" cy="3188509"/>
            </a:xfrm>
            <a:custGeom>
              <a:avLst/>
              <a:gdLst>
                <a:gd name="connsiteX0" fmla="*/ 3276055 w 3410874"/>
                <a:gd name="connsiteY0" fmla="*/ 472 h 2294993"/>
                <a:gd name="connsiteX1" fmla="*/ 3410874 w 3410874"/>
                <a:gd name="connsiteY1" fmla="*/ 71638 h 2294993"/>
                <a:gd name="connsiteX2" fmla="*/ 3410874 w 3410874"/>
                <a:gd name="connsiteY2" fmla="*/ 2223364 h 2294993"/>
                <a:gd name="connsiteX3" fmla="*/ 3289788 w 3410874"/>
                <a:gd name="connsiteY3" fmla="*/ 2294993 h 2294993"/>
                <a:gd name="connsiteX4" fmla="*/ 121086 w 3410874"/>
                <a:gd name="connsiteY4" fmla="*/ 2294993 h 2294993"/>
                <a:gd name="connsiteX5" fmla="*/ 0 w 3410874"/>
                <a:gd name="connsiteY5" fmla="*/ 2223364 h 2294993"/>
                <a:gd name="connsiteX6" fmla="*/ 0 w 3410874"/>
                <a:gd name="connsiteY6" fmla="*/ 285610 h 2294993"/>
                <a:gd name="connsiteX7" fmla="*/ 107353 w 3410874"/>
                <a:gd name="connsiteY7" fmla="*/ 214442 h 2294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10874" h="2294993">
                  <a:moveTo>
                    <a:pt x="3276055" y="472"/>
                  </a:moveTo>
                  <a:cubicBezTo>
                    <a:pt x="3347915" y="-4380"/>
                    <a:pt x="3410874" y="28854"/>
                    <a:pt x="3410874" y="71638"/>
                  </a:cubicBezTo>
                  <a:lnTo>
                    <a:pt x="3410874" y="2223364"/>
                  </a:lnTo>
                  <a:cubicBezTo>
                    <a:pt x="3410874" y="2262903"/>
                    <a:pt x="3356628" y="2294993"/>
                    <a:pt x="3289788" y="2294993"/>
                  </a:cubicBezTo>
                  <a:lnTo>
                    <a:pt x="121086" y="2294993"/>
                  </a:lnTo>
                  <a:cubicBezTo>
                    <a:pt x="54247" y="2294993"/>
                    <a:pt x="0" y="2262903"/>
                    <a:pt x="0" y="2223364"/>
                  </a:cubicBezTo>
                  <a:lnTo>
                    <a:pt x="0" y="285610"/>
                  </a:lnTo>
                  <a:cubicBezTo>
                    <a:pt x="0" y="249176"/>
                    <a:pt x="46162" y="218575"/>
                    <a:pt x="107353" y="214442"/>
                  </a:cubicBezTo>
                  <a:close/>
                </a:path>
              </a:pathLst>
            </a:cu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" name="文本框 23"/>
            <p:cNvSpPr txBox="1"/>
            <p:nvPr>
              <p:custDataLst>
                <p:tags r:id="rId6"/>
              </p:custDataLst>
            </p:nvPr>
          </p:nvSpPr>
          <p:spPr>
            <a:xfrm>
              <a:off x="1095314" y="4973284"/>
              <a:ext cx="1826141" cy="39878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rgbClr val="792414"/>
                  </a:solidFill>
                  <a:latin typeface="+mj-ea"/>
                  <a:ea typeface="+mj-ea"/>
                </a:rPr>
                <a:t>新疆棉花产业</a:t>
              </a:r>
              <a:endParaRPr lang="zh-CN" altLang="en-US" sz="2000" b="1" dirty="0">
                <a:solidFill>
                  <a:srgbClr val="792414"/>
                </a:solidFill>
                <a:latin typeface="+mj-ea"/>
                <a:ea typeface="+mj-ea"/>
              </a:endParaRPr>
            </a:p>
          </p:txBody>
        </p:sp>
        <p:pic>
          <p:nvPicPr>
            <p:cNvPr id="26" name="图形 8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632029" y="4974124"/>
              <a:ext cx="416824" cy="416824"/>
            </a:xfrm>
            <a:prstGeom prst="rect">
              <a:avLst/>
            </a:prstGeom>
          </p:spPr>
        </p:pic>
        <p:sp>
          <p:nvSpPr>
            <p:cNvPr id="27" name="文本框 26"/>
            <p:cNvSpPr txBox="1"/>
            <p:nvPr>
              <p:custDataLst>
                <p:tags r:id="rId10"/>
              </p:custDataLst>
            </p:nvPr>
          </p:nvSpPr>
          <p:spPr>
            <a:xfrm>
              <a:off x="1095314" y="5430083"/>
              <a:ext cx="2839698" cy="75565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chemeClr val="tx2"/>
                  </a:solidFill>
                </a:rPr>
                <a:t>带动各族群众增收，为全国纺织业提供坚实支撑</a:t>
              </a:r>
              <a:endParaRPr lang="zh-CN" altLang="en-US" dirty="0">
                <a:solidFill>
                  <a:schemeClr val="tx2"/>
                </a:solidFill>
              </a:endParaRPr>
            </a:p>
          </p:txBody>
        </p:sp>
      </p:grpSp>
      <p:grpSp>
        <p:nvGrpSpPr>
          <p:cNvPr id="29" name="组合 28"/>
          <p:cNvGrpSpPr/>
          <p:nvPr>
            <p:custDataLst>
              <p:tags r:id="rId11"/>
            </p:custDataLst>
          </p:nvPr>
        </p:nvGrpSpPr>
        <p:grpSpPr>
          <a:xfrm>
            <a:off x="4342546" y="1379717"/>
            <a:ext cx="3458892" cy="4747895"/>
            <a:chOff x="4342546" y="1379717"/>
            <a:chExt cx="3458892" cy="4747895"/>
          </a:xfrm>
        </p:grpSpPr>
        <p:pic>
          <p:nvPicPr>
            <p:cNvPr id="30" name="图片 29" descr="C:/Users/Lenovo/Desktop/原创系列ppt/大学相关ppt/红色主题 团课ppt/02铸牢中华民族共同体意识/图片素材/草原牧歌_1_H绘想_来自小红书网页版.jpg草原牧歌_1_H绘想_来自小红书网页版"/>
            <p:cNvPicPr>
              <a:picLocks noChangeAspect="1" noChangeArrowheads="1"/>
            </p:cNvPicPr>
            <p:nvPr>
              <p:custDataLst>
                <p:tags r:id="rId12"/>
              </p:custDataLst>
            </p:nvPr>
          </p:nvPicPr>
          <p:blipFill>
            <a:blip r:embed="rId13"/>
            <a:srcRect t="11481" b="11481"/>
            <a:stretch>
              <a:fillRect/>
            </a:stretch>
          </p:blipFill>
          <p:spPr bwMode="auto">
            <a:xfrm>
              <a:off x="4360161" y="1379717"/>
              <a:ext cx="3441277" cy="3535183"/>
            </a:xfrm>
            <a:custGeom>
              <a:avLst/>
              <a:gdLst>
                <a:gd name="connsiteX0" fmla="*/ 3306458 w 3441277"/>
                <a:gd name="connsiteY0" fmla="*/ 472 h 2544519"/>
                <a:gd name="connsiteX1" fmla="*/ 3441277 w 3441277"/>
                <a:gd name="connsiteY1" fmla="*/ 71638 h 2544519"/>
                <a:gd name="connsiteX2" fmla="*/ 3441277 w 3441277"/>
                <a:gd name="connsiteY2" fmla="*/ 2472890 h 2544519"/>
                <a:gd name="connsiteX3" fmla="*/ 3320191 w 3441277"/>
                <a:gd name="connsiteY3" fmla="*/ 2544519 h 2544519"/>
                <a:gd name="connsiteX4" fmla="*/ 121086 w 3441277"/>
                <a:gd name="connsiteY4" fmla="*/ 2544519 h 2544519"/>
                <a:gd name="connsiteX5" fmla="*/ 0 w 3441277"/>
                <a:gd name="connsiteY5" fmla="*/ 2472890 h 2544519"/>
                <a:gd name="connsiteX6" fmla="*/ 0 w 3441277"/>
                <a:gd name="connsiteY6" fmla="*/ 287663 h 2544519"/>
                <a:gd name="connsiteX7" fmla="*/ 107353 w 3441277"/>
                <a:gd name="connsiteY7" fmla="*/ 216495 h 2544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41277" h="2544519">
                  <a:moveTo>
                    <a:pt x="3306458" y="472"/>
                  </a:moveTo>
                  <a:cubicBezTo>
                    <a:pt x="3378318" y="-4380"/>
                    <a:pt x="3441277" y="28854"/>
                    <a:pt x="3441277" y="71638"/>
                  </a:cubicBezTo>
                  <a:lnTo>
                    <a:pt x="3441277" y="2472890"/>
                  </a:lnTo>
                  <a:cubicBezTo>
                    <a:pt x="3441277" y="2512429"/>
                    <a:pt x="3387031" y="2544519"/>
                    <a:pt x="3320191" y="2544519"/>
                  </a:cubicBezTo>
                  <a:lnTo>
                    <a:pt x="121086" y="2544519"/>
                  </a:lnTo>
                  <a:cubicBezTo>
                    <a:pt x="54247" y="2544519"/>
                    <a:pt x="0" y="2512429"/>
                    <a:pt x="0" y="2472890"/>
                  </a:cubicBezTo>
                  <a:lnTo>
                    <a:pt x="0" y="287663"/>
                  </a:lnTo>
                  <a:cubicBezTo>
                    <a:pt x="0" y="251230"/>
                    <a:pt x="46163" y="220628"/>
                    <a:pt x="107353" y="216495"/>
                  </a:cubicBezTo>
                  <a:close/>
                </a:path>
              </a:pathLst>
            </a:cu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1" name="文本框 30"/>
            <p:cNvSpPr txBox="1"/>
            <p:nvPr>
              <p:custDataLst>
                <p:tags r:id="rId14"/>
              </p:custDataLst>
            </p:nvPr>
          </p:nvSpPr>
          <p:spPr>
            <a:xfrm>
              <a:off x="4825781" y="5001757"/>
              <a:ext cx="2478405" cy="39878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l">
                <a:buClrTx/>
                <a:buSzTx/>
                <a:buFontTx/>
              </a:pPr>
              <a:r>
                <a:rPr lang="zh-CN" altLang="en-US" sz="2000" b="1" dirty="0">
                  <a:solidFill>
                    <a:srgbClr val="792414"/>
                  </a:solidFill>
                  <a:latin typeface="+mj-ea"/>
                  <a:ea typeface="+mj-ea"/>
                  <a:sym typeface="+mn-ea"/>
                </a:rPr>
                <a:t>内蒙古乳业</a:t>
              </a:r>
              <a:endParaRPr lang="zh-CN" altLang="en-US" sz="2000" b="1" dirty="0">
                <a:solidFill>
                  <a:srgbClr val="792414"/>
                </a:solidFill>
                <a:latin typeface="+mj-ea"/>
                <a:ea typeface="+mj-ea"/>
                <a:sym typeface="+mn-ea"/>
              </a:endParaRPr>
            </a:p>
          </p:txBody>
        </p:sp>
        <p:pic>
          <p:nvPicPr>
            <p:cNvPr id="32" name="图形 11"/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4342546" y="5007778"/>
              <a:ext cx="416824" cy="416824"/>
            </a:xfrm>
            <a:prstGeom prst="rect">
              <a:avLst/>
            </a:prstGeom>
          </p:spPr>
        </p:pic>
        <p:sp>
          <p:nvSpPr>
            <p:cNvPr id="33" name="文本框 32"/>
            <p:cNvSpPr txBox="1"/>
            <p:nvPr>
              <p:custDataLst>
                <p:tags r:id="rId18"/>
              </p:custDataLst>
            </p:nvPr>
          </p:nvSpPr>
          <p:spPr>
            <a:xfrm>
              <a:off x="4831496" y="5371962"/>
              <a:ext cx="2969895" cy="75565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l">
                <a:lnSpc>
                  <a:spcPct val="120000"/>
                </a:lnSpc>
                <a:buClrTx/>
                <a:buSzTx/>
                <a:buFontTx/>
              </a:pPr>
              <a:r>
                <a:rPr lang="zh-CN" altLang="en-US" dirty="0">
                  <a:solidFill>
                    <a:schemeClr val="tx2"/>
                  </a:solidFill>
                  <a:sym typeface="+mn-ea"/>
                </a:rPr>
                <a:t>传统畜牧与现代科技结合，打造出享誉全球的乳业品牌。</a:t>
              </a:r>
              <a:endParaRPr lang="zh-CN" altLang="en-US" dirty="0">
                <a:solidFill>
                  <a:schemeClr val="tx2"/>
                </a:solidFill>
                <a:sym typeface="+mn-ea"/>
              </a:endParaRPr>
            </a:p>
          </p:txBody>
        </p:sp>
      </p:grpSp>
      <p:grpSp>
        <p:nvGrpSpPr>
          <p:cNvPr id="35" name="组合 34"/>
          <p:cNvGrpSpPr/>
          <p:nvPr>
            <p:custDataLst>
              <p:tags r:id="rId19"/>
            </p:custDataLst>
          </p:nvPr>
        </p:nvGrpSpPr>
        <p:grpSpPr>
          <a:xfrm>
            <a:off x="8055610" y="1033145"/>
            <a:ext cx="3504565" cy="5429070"/>
            <a:chOff x="8055399" y="1033040"/>
            <a:chExt cx="3504572" cy="5428893"/>
          </a:xfrm>
        </p:grpSpPr>
        <p:pic>
          <p:nvPicPr>
            <p:cNvPr id="36" name="图片 35" descr="C:/Users/Lenovo/Desktop/原创系列ppt/大学相关ppt/红色主题 团课ppt/02铸牢中华民族共同体意识/图片素材/是美丽的大理洱海啊！不需要滤镜！_1_冰淇淋&amp;贝贝_来自小红书网页版.jpg是美丽的大理洱海啊！不需要滤镜！_1_冰淇淋&amp;贝贝_来自小红书网页版"/>
            <p:cNvPicPr>
              <a:picLocks noChangeAspect="1" noChangeArrowheads="1"/>
            </p:cNvPicPr>
            <p:nvPr>
              <p:custDataLst>
                <p:tags r:id="rId20"/>
              </p:custDataLst>
            </p:nvPr>
          </p:nvPicPr>
          <p:blipFill>
            <a:blip r:embed="rId21"/>
            <a:srcRect t="7698" b="7698"/>
            <a:stretch>
              <a:fillRect/>
            </a:stretch>
          </p:blipFill>
          <p:spPr bwMode="auto">
            <a:xfrm>
              <a:off x="8055399" y="1033040"/>
              <a:ext cx="3441277" cy="3881860"/>
            </a:xfrm>
            <a:custGeom>
              <a:avLst/>
              <a:gdLst>
                <a:gd name="connsiteX0" fmla="*/ 3306458 w 3441277"/>
                <a:gd name="connsiteY0" fmla="*/ 472 h 2794046"/>
                <a:gd name="connsiteX1" fmla="*/ 3441277 w 3441277"/>
                <a:gd name="connsiteY1" fmla="*/ 71638 h 2794046"/>
                <a:gd name="connsiteX2" fmla="*/ 3441277 w 3441277"/>
                <a:gd name="connsiteY2" fmla="*/ 2722417 h 2794046"/>
                <a:gd name="connsiteX3" fmla="*/ 3320191 w 3441277"/>
                <a:gd name="connsiteY3" fmla="*/ 2794046 h 2794046"/>
                <a:gd name="connsiteX4" fmla="*/ 121086 w 3441277"/>
                <a:gd name="connsiteY4" fmla="*/ 2794046 h 2794046"/>
                <a:gd name="connsiteX5" fmla="*/ 0 w 3441277"/>
                <a:gd name="connsiteY5" fmla="*/ 2722417 h 2794046"/>
                <a:gd name="connsiteX6" fmla="*/ 0 w 3441277"/>
                <a:gd name="connsiteY6" fmla="*/ 287663 h 2794046"/>
                <a:gd name="connsiteX7" fmla="*/ 107353 w 3441277"/>
                <a:gd name="connsiteY7" fmla="*/ 216495 h 2794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41277" h="2794046">
                  <a:moveTo>
                    <a:pt x="3306458" y="472"/>
                  </a:moveTo>
                  <a:cubicBezTo>
                    <a:pt x="3378318" y="-4381"/>
                    <a:pt x="3441277" y="28855"/>
                    <a:pt x="3441277" y="71638"/>
                  </a:cubicBezTo>
                  <a:lnTo>
                    <a:pt x="3441277" y="2722417"/>
                  </a:lnTo>
                  <a:cubicBezTo>
                    <a:pt x="3441277" y="2761956"/>
                    <a:pt x="3387030" y="2794046"/>
                    <a:pt x="3320191" y="2794046"/>
                  </a:cubicBezTo>
                  <a:lnTo>
                    <a:pt x="121086" y="2794046"/>
                  </a:lnTo>
                  <a:cubicBezTo>
                    <a:pt x="54247" y="2794046"/>
                    <a:pt x="0" y="2761956"/>
                    <a:pt x="0" y="2722417"/>
                  </a:cubicBezTo>
                  <a:lnTo>
                    <a:pt x="0" y="287663"/>
                  </a:lnTo>
                  <a:cubicBezTo>
                    <a:pt x="0" y="251230"/>
                    <a:pt x="46163" y="220628"/>
                    <a:pt x="107353" y="216495"/>
                  </a:cubicBezTo>
                  <a:close/>
                </a:path>
              </a:pathLst>
            </a:cu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7" name="文本框 36"/>
            <p:cNvSpPr txBox="1"/>
            <p:nvPr>
              <p:custDataLst>
                <p:tags r:id="rId22"/>
              </p:custDataLst>
            </p:nvPr>
          </p:nvSpPr>
          <p:spPr>
            <a:xfrm>
              <a:off x="8553875" y="5024520"/>
              <a:ext cx="2219964" cy="39876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l">
                <a:buClrTx/>
                <a:buSzTx/>
                <a:buFontTx/>
              </a:pPr>
              <a:r>
                <a:rPr lang="zh-CN" altLang="en-US" sz="2000" b="1" dirty="0">
                  <a:solidFill>
                    <a:srgbClr val="792414"/>
                  </a:solidFill>
                  <a:latin typeface="+mj-ea"/>
                  <a:ea typeface="+mj-ea"/>
                  <a:sym typeface="+mn-ea"/>
                </a:rPr>
                <a:t>云南旅游业</a:t>
              </a:r>
              <a:endParaRPr lang="zh-CN" altLang="en-US" sz="2000" b="1" dirty="0">
                <a:solidFill>
                  <a:srgbClr val="792414"/>
                </a:solidFill>
                <a:latin typeface="+mj-ea"/>
                <a:ea typeface="+mj-ea"/>
                <a:sym typeface="+mn-ea"/>
              </a:endParaRPr>
            </a:p>
          </p:txBody>
        </p:sp>
        <p:pic>
          <p:nvPicPr>
            <p:cNvPr id="38" name="图形 14"/>
            <p:cNvPicPr>
              <a:picLocks noChangeAspect="1"/>
            </p:cNvPicPr>
            <p:nvPr>
              <p:custDataLst>
                <p:tags r:id="rId23"/>
              </p:custDataLst>
            </p:nvPr>
          </p:nvPicPr>
          <p:blipFill>
            <a:blip r:embed="rId24">
              <a:extLst>
                <a:ext uri="{96DAC541-7B7A-43D3-8B79-37D633B846F1}">
                  <asvg:svgBlip xmlns:asvg="http://schemas.microsoft.com/office/drawing/2016/SVG/main" r:embed="rId25"/>
                </a:ext>
              </a:extLst>
            </a:blip>
            <a:stretch>
              <a:fillRect/>
            </a:stretch>
          </p:blipFill>
          <p:spPr>
            <a:xfrm>
              <a:off x="8090473" y="5034461"/>
              <a:ext cx="416824" cy="416824"/>
            </a:xfrm>
            <a:prstGeom prst="rect">
              <a:avLst/>
            </a:prstGeom>
          </p:spPr>
        </p:pic>
        <p:sp>
          <p:nvSpPr>
            <p:cNvPr id="40" name="文本框 39"/>
            <p:cNvSpPr txBox="1"/>
            <p:nvPr>
              <p:custDataLst>
                <p:tags r:id="rId26"/>
              </p:custDataLst>
            </p:nvPr>
          </p:nvSpPr>
          <p:spPr>
            <a:xfrm>
              <a:off x="8553758" y="5374214"/>
              <a:ext cx="3006213" cy="108771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l">
                <a:lnSpc>
                  <a:spcPct val="120000"/>
                </a:lnSpc>
                <a:buClrTx/>
                <a:buSzTx/>
                <a:buFontTx/>
              </a:pPr>
              <a:r>
                <a:rPr lang="zh-CN" altLang="en-US" dirty="0">
                  <a:solidFill>
                    <a:schemeClr val="tx2"/>
                  </a:solidFill>
                  <a:sym typeface="+mn-ea"/>
                </a:rPr>
                <a:t>依托独特自然风光和民俗文化，吸引游客，促进经济繁荣，展现文化多元魅力。</a:t>
              </a:r>
              <a:endParaRPr lang="zh-CN" altLang="en-US" dirty="0">
                <a:solidFill>
                  <a:schemeClr val="tx2"/>
                </a:solidFill>
                <a:sym typeface="+mn-ea"/>
              </a:endParaRPr>
            </a:p>
          </p:txBody>
        </p:sp>
      </p:grpSp>
    </p:spTree>
    <p:custDataLst>
      <p:tags r:id="rId2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/>
      </p:transition>
    </mc:Choice>
    <mc:Fallback>
      <p:transition spd="med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A84735"/>
            </a:gs>
            <a:gs pos="92000">
              <a:srgbClr val="A02C2E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e521ab94a47084456897b2829bd4788912f225e617e266-HWTNvk"/>
          <p:cNvPicPr>
            <a:picLocks noChangeAspect="1"/>
          </p:cNvPicPr>
          <p:nvPr/>
        </p:nvPicPr>
        <p:blipFill>
          <a:blip r:embed="rId1">
            <a:alphaModFix amt="5000"/>
          </a:blip>
          <a:srcRect t="20764" b="23036"/>
          <a:stretch>
            <a:fillRect/>
          </a:stretch>
        </p:blipFill>
        <p:spPr>
          <a:xfrm>
            <a:off x="0" y="0"/>
            <a:ext cx="12202160" cy="6858000"/>
          </a:xfrm>
          <a:prstGeom prst="rect">
            <a:avLst/>
          </a:prstGeom>
        </p:spPr>
      </p:pic>
      <p:sp>
        <p:nvSpPr>
          <p:cNvPr id="39" name="矩形 38"/>
          <p:cNvSpPr/>
          <p:nvPr/>
        </p:nvSpPr>
        <p:spPr>
          <a:xfrm>
            <a:off x="419100" y="432435"/>
            <a:ext cx="11382375" cy="5979795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2935951" y="3697952"/>
            <a:ext cx="6320098" cy="3160049"/>
            <a:chOff x="2935951" y="3697952"/>
            <a:chExt cx="6320098" cy="3160049"/>
          </a:xfrm>
        </p:grpSpPr>
        <p:sp>
          <p:nvSpPr>
            <p:cNvPr id="19" name="任意多边形: 形状 18"/>
            <p:cNvSpPr/>
            <p:nvPr/>
          </p:nvSpPr>
          <p:spPr>
            <a:xfrm>
              <a:off x="2935951" y="3697952"/>
              <a:ext cx="6320098" cy="3160049"/>
            </a:xfrm>
            <a:custGeom>
              <a:avLst/>
              <a:gdLst>
                <a:gd name="connsiteX0" fmla="*/ 3160049 w 6320098"/>
                <a:gd name="connsiteY0" fmla="*/ 0 h 3160049"/>
                <a:gd name="connsiteX1" fmla="*/ 6320098 w 6320098"/>
                <a:gd name="connsiteY1" fmla="*/ 3160049 h 3160049"/>
                <a:gd name="connsiteX2" fmla="*/ 0 w 6320098"/>
                <a:gd name="connsiteY2" fmla="*/ 3160049 h 3160049"/>
                <a:gd name="connsiteX3" fmla="*/ 3160049 w 6320098"/>
                <a:gd name="connsiteY3" fmla="*/ 0 h 3160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20098" h="3160049">
                  <a:moveTo>
                    <a:pt x="3160049" y="0"/>
                  </a:moveTo>
                  <a:cubicBezTo>
                    <a:pt x="4905296" y="0"/>
                    <a:pt x="6320098" y="1414802"/>
                    <a:pt x="6320098" y="3160049"/>
                  </a:cubicBezTo>
                  <a:lnTo>
                    <a:pt x="0" y="3160049"/>
                  </a:lnTo>
                  <a:cubicBezTo>
                    <a:pt x="0" y="1414802"/>
                    <a:pt x="1414802" y="0"/>
                    <a:pt x="316004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 Sans"/>
                <a:ea typeface="OPPO Sans"/>
                <a:cs typeface="+mn-cs"/>
              </a:endParaRPr>
            </a:p>
          </p:txBody>
        </p:sp>
        <p:sp>
          <p:nvSpPr>
            <p:cNvPr id="16" name="任意多边形: 形状 22"/>
            <p:cNvSpPr/>
            <p:nvPr/>
          </p:nvSpPr>
          <p:spPr>
            <a:xfrm>
              <a:off x="3149600" y="3911600"/>
              <a:ext cx="5892800" cy="2946400"/>
            </a:xfrm>
            <a:custGeom>
              <a:avLst/>
              <a:gdLst>
                <a:gd name="connsiteX0" fmla="*/ 2946400 w 5892800"/>
                <a:gd name="connsiteY0" fmla="*/ 0 h 2946400"/>
                <a:gd name="connsiteX1" fmla="*/ 5892800 w 5892800"/>
                <a:gd name="connsiteY1" fmla="*/ 2946400 h 2946400"/>
                <a:gd name="connsiteX2" fmla="*/ 0 w 5892800"/>
                <a:gd name="connsiteY2" fmla="*/ 2946400 h 2946400"/>
                <a:gd name="connsiteX3" fmla="*/ 2946400 w 5892800"/>
                <a:gd name="connsiteY3" fmla="*/ 0 h 294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92800" h="2946400">
                  <a:moveTo>
                    <a:pt x="2946400" y="0"/>
                  </a:moveTo>
                  <a:cubicBezTo>
                    <a:pt x="4573652" y="0"/>
                    <a:pt x="5892800" y="1319148"/>
                    <a:pt x="5892800" y="2946400"/>
                  </a:cubicBezTo>
                  <a:lnTo>
                    <a:pt x="0" y="2946400"/>
                  </a:lnTo>
                  <a:cubicBezTo>
                    <a:pt x="0" y="1319148"/>
                    <a:pt x="1319148" y="0"/>
                    <a:pt x="2946400" y="0"/>
                  </a:cubicBez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 Sans"/>
                <a:ea typeface="OPPO Sans"/>
                <a:cs typeface="+mn-cs"/>
              </a:endParaRPr>
            </a:p>
          </p:txBody>
        </p:sp>
        <p:sp>
          <p:nvSpPr>
            <p:cNvPr id="17" name="任意多边形: 形状 28"/>
            <p:cNvSpPr/>
            <p:nvPr/>
          </p:nvSpPr>
          <p:spPr>
            <a:xfrm>
              <a:off x="3232150" y="3994150"/>
              <a:ext cx="5727700" cy="2863850"/>
            </a:xfrm>
            <a:custGeom>
              <a:avLst/>
              <a:gdLst>
                <a:gd name="connsiteX0" fmla="*/ 2773680 w 5547360"/>
                <a:gd name="connsiteY0" fmla="*/ 0 h 2773680"/>
                <a:gd name="connsiteX1" fmla="*/ 5547360 w 5547360"/>
                <a:gd name="connsiteY1" fmla="*/ 2773680 h 2773680"/>
                <a:gd name="connsiteX2" fmla="*/ 0 w 5547360"/>
                <a:gd name="connsiteY2" fmla="*/ 2773680 h 2773680"/>
                <a:gd name="connsiteX3" fmla="*/ 2773680 w 5547360"/>
                <a:gd name="connsiteY3" fmla="*/ 0 h 2773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47360" h="2773680">
                  <a:moveTo>
                    <a:pt x="2773680" y="0"/>
                  </a:moveTo>
                  <a:cubicBezTo>
                    <a:pt x="4305541" y="0"/>
                    <a:pt x="5547360" y="1241819"/>
                    <a:pt x="5547360" y="2773680"/>
                  </a:cubicBezTo>
                  <a:lnTo>
                    <a:pt x="0" y="2773680"/>
                  </a:lnTo>
                  <a:cubicBezTo>
                    <a:pt x="0" y="1241819"/>
                    <a:pt x="1241819" y="0"/>
                    <a:pt x="2773680" y="0"/>
                  </a:cubicBezTo>
                  <a:close/>
                </a:path>
              </a:pathLst>
            </a:custGeom>
            <a:gradFill>
              <a:gsLst>
                <a:gs pos="23000">
                  <a:srgbClr val="792414"/>
                </a:gs>
                <a:gs pos="100000">
                  <a:srgbClr val="B90E0F"/>
                </a:gs>
              </a:gsLst>
              <a:lin ang="432000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 Sans"/>
                <a:ea typeface="OPPO Sans"/>
                <a:cs typeface="+mn-cs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4160308" y="4614365"/>
              <a:ext cx="3889530" cy="10147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000" b="1" i="0" u="none" strike="noStrike" cap="none" spc="0" normalizeH="0" baseline="0">
                  <a:ln>
                    <a:noFill/>
                  </a:ln>
                  <a:solidFill>
                    <a:schemeClr val="accent5"/>
                  </a:solidFill>
                  <a:effectLst/>
                  <a:uLnTx/>
                  <a:uFillTx/>
                  <a:latin typeface="+mn-ea"/>
                </a:defRPr>
              </a:lvl1pPr>
            </a:lstStyle>
            <a:p>
              <a:r>
                <a:rPr lang="zh-CN" altLang="en-US" dirty="0">
                  <a:solidFill>
                    <a:srgbClr val="FFDA80"/>
                  </a:solidFill>
                </a:rPr>
                <a:t>如今，少数民族文化已突破地域限制，借助现代传播手段，从</a:t>
              </a:r>
              <a:r>
                <a:rPr lang="en-US" altLang="zh-CN" dirty="0">
                  <a:solidFill>
                    <a:srgbClr val="FFDA80"/>
                  </a:solidFill>
                </a:rPr>
                <a:t>“</a:t>
              </a:r>
              <a:r>
                <a:rPr lang="zh-CN" altLang="en-US" dirty="0">
                  <a:solidFill>
                    <a:srgbClr val="FFDA80"/>
                  </a:solidFill>
                </a:rPr>
                <a:t>偏居一隅</a:t>
              </a:r>
              <a:r>
                <a:rPr lang="en-US" altLang="zh-CN" dirty="0">
                  <a:solidFill>
                    <a:srgbClr val="FFDA80"/>
                  </a:solidFill>
                </a:rPr>
                <a:t>”</a:t>
              </a:r>
              <a:r>
                <a:rPr lang="zh-CN" altLang="en-US" dirty="0">
                  <a:solidFill>
                    <a:srgbClr val="FFDA80"/>
                  </a:solidFill>
                </a:rPr>
                <a:t>成功走入大众视野。</a:t>
              </a:r>
              <a:endParaRPr lang="zh-CN" altLang="en-US" dirty="0">
                <a:solidFill>
                  <a:srgbClr val="FFDA80"/>
                </a:solidFill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3479511" y="5762337"/>
              <a:ext cx="5334000" cy="6813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1200" b="0" i="0" u="none" strike="noStrike" cap="none" spc="0" normalizeH="0" baseline="0">
                  <a:ln>
                    <a:noFill/>
                  </a:ln>
                  <a:solidFill>
                    <a:schemeClr val="bg1">
                      <a:alpha val="85000"/>
                    </a:schemeClr>
                  </a:solidFill>
                  <a:effectLst/>
                  <a:uLnTx/>
                  <a:uFillTx/>
                  <a:latin typeface="+mn-ea"/>
                </a:defRPr>
              </a:lvl1pPr>
            </a:lstStyle>
            <a:p>
              <a:r>
                <a:rPr lang="zh-CN" altLang="en-US" sz="1600" dirty="0"/>
                <a:t>各民族文化在交流互鉴中深度融合，共同绘就了中华文化的绚丽画卷，使其在世界文化之林中独树一帜、大放异彩。</a:t>
              </a:r>
              <a:endParaRPr lang="zh-CN" altLang="en-US" sz="1600" dirty="0"/>
            </a:p>
          </p:txBody>
        </p:sp>
      </p:grpSp>
      <p:pic>
        <p:nvPicPr>
          <p:cNvPr id="44" name="图片 43" descr="C:/Users/Lenovo/Desktop/原创系列ppt/大学相关ppt/红色主题 团课ppt/02铸牢中华民族共同体意识/图片素材/_1_四川元亨国际旅行社_来自小红书网页版.jpg_1_四川元亨国际旅行社_来自小红书网页版"/>
          <p:cNvPicPr>
            <a:picLocks noChangeAspect="1" noChangeArrowheads="1"/>
          </p:cNvPicPr>
          <p:nvPr/>
        </p:nvPicPr>
        <p:blipFill>
          <a:blip r:embed="rId2"/>
          <a:srcRect t="2319" b="2319"/>
          <a:stretch>
            <a:fillRect/>
          </a:stretch>
        </p:blipFill>
        <p:spPr bwMode="auto">
          <a:xfrm>
            <a:off x="10232" y="1744801"/>
            <a:ext cx="4506041" cy="5113199"/>
          </a:xfrm>
          <a:custGeom>
            <a:avLst/>
            <a:gdLst>
              <a:gd name="connsiteX0" fmla="*/ 1774653 w 4506041"/>
              <a:gd name="connsiteY0" fmla="*/ 1021549 h 5113199"/>
              <a:gd name="connsiteX1" fmla="*/ 3746784 w 4506041"/>
              <a:gd name="connsiteY1" fmla="*/ 2993680 h 5113199"/>
              <a:gd name="connsiteX2" fmla="*/ 3647323 w 4506041"/>
              <a:gd name="connsiteY2" fmla="*/ 3103115 h 5113199"/>
              <a:gd name="connsiteX3" fmla="*/ 2925721 w 4506041"/>
              <a:gd name="connsiteY3" fmla="*/ 5113199 h 5113199"/>
              <a:gd name="connsiteX4" fmla="*/ 0 w 4506041"/>
              <a:gd name="connsiteY4" fmla="*/ 5113199 h 5113199"/>
              <a:gd name="connsiteX5" fmla="*/ 18994 w 4506041"/>
              <a:gd name="connsiteY5" fmla="*/ 4729545 h 5113199"/>
              <a:gd name="connsiteX6" fmla="*/ 1774653 w 4506041"/>
              <a:gd name="connsiteY6" fmla="*/ 1021549 h 5113199"/>
              <a:gd name="connsiteX7" fmla="*/ 3133662 w 4506041"/>
              <a:gd name="connsiteY7" fmla="*/ 0 h 5113199"/>
              <a:gd name="connsiteX8" fmla="*/ 4506041 w 4506041"/>
              <a:gd name="connsiteY8" fmla="*/ 2377031 h 5113199"/>
              <a:gd name="connsiteX9" fmla="*/ 4479875 w 4506041"/>
              <a:gd name="connsiteY9" fmla="*/ 2391039 h 5113199"/>
              <a:gd name="connsiteX10" fmla="*/ 3851278 w 4506041"/>
              <a:gd name="connsiteY10" fmla="*/ 2878707 h 5113199"/>
              <a:gd name="connsiteX11" fmla="*/ 3746785 w 4506041"/>
              <a:gd name="connsiteY11" fmla="*/ 2993679 h 5113199"/>
              <a:gd name="connsiteX12" fmla="*/ 1774655 w 4506041"/>
              <a:gd name="connsiteY12" fmla="*/ 1021549 h 5113199"/>
              <a:gd name="connsiteX13" fmla="*/ 2955337 w 4506041"/>
              <a:gd name="connsiteY13" fmla="*/ 100853 h 5113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506041" h="5113199">
                <a:moveTo>
                  <a:pt x="1774653" y="1021549"/>
                </a:moveTo>
                <a:lnTo>
                  <a:pt x="3746784" y="2993680"/>
                </a:lnTo>
                <a:lnTo>
                  <a:pt x="3647323" y="3103115"/>
                </a:lnTo>
                <a:cubicBezTo>
                  <a:pt x="3196523" y="3649357"/>
                  <a:pt x="2925721" y="4349654"/>
                  <a:pt x="2925721" y="5113199"/>
                </a:cubicBezTo>
                <a:lnTo>
                  <a:pt x="0" y="5113199"/>
                </a:lnTo>
                <a:lnTo>
                  <a:pt x="18994" y="4729545"/>
                </a:lnTo>
                <a:cubicBezTo>
                  <a:pt x="157557" y="3334027"/>
                  <a:pt x="774329" y="2021851"/>
                  <a:pt x="1774653" y="1021549"/>
                </a:cubicBezTo>
                <a:close/>
                <a:moveTo>
                  <a:pt x="3133662" y="0"/>
                </a:moveTo>
                <a:lnTo>
                  <a:pt x="4506041" y="2377031"/>
                </a:lnTo>
                <a:lnTo>
                  <a:pt x="4479875" y="2391039"/>
                </a:lnTo>
                <a:cubicBezTo>
                  <a:pt x="4250047" y="2526915"/>
                  <a:pt x="4038919" y="2691067"/>
                  <a:pt x="3851278" y="2878707"/>
                </a:cubicBezTo>
                <a:lnTo>
                  <a:pt x="3746785" y="2993679"/>
                </a:lnTo>
                <a:lnTo>
                  <a:pt x="1774655" y="1021549"/>
                </a:lnTo>
                <a:cubicBezTo>
                  <a:pt x="2131906" y="664291"/>
                  <a:pt x="2528937" y="355955"/>
                  <a:pt x="2955337" y="100853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图片 45" descr="C:/Users/Lenovo/Desktop/原创系列ppt/大学相关ppt/红色主题 团课ppt/02铸牢中华民族共同体意识/图片素材/昆明民族村，滇池边的 “活态民族博物馆”_1_跟着欧文去旅行_来自小红书网页版.jpg昆明民族村，滇池边的 “活态民族博物馆”_1_跟着欧文去旅行_来自小红书网页版"/>
          <p:cNvPicPr>
            <a:picLocks noChangeAspect="1" noChangeArrowheads="1"/>
          </p:cNvPicPr>
          <p:nvPr/>
        </p:nvPicPr>
        <p:blipFill>
          <a:blip r:embed="rId3"/>
          <a:srcRect l="84" r="84"/>
          <a:stretch>
            <a:fillRect/>
          </a:stretch>
        </p:blipFill>
        <p:spPr bwMode="auto">
          <a:xfrm>
            <a:off x="7669451" y="1739546"/>
            <a:ext cx="4511111" cy="5118454"/>
          </a:xfrm>
          <a:custGeom>
            <a:avLst/>
            <a:gdLst>
              <a:gd name="connsiteX0" fmla="*/ 2736459 w 4511111"/>
              <a:gd name="connsiteY0" fmla="*/ 1026804 h 5118454"/>
              <a:gd name="connsiteX1" fmla="*/ 4492117 w 4511111"/>
              <a:gd name="connsiteY1" fmla="*/ 4734800 h 5118454"/>
              <a:gd name="connsiteX2" fmla="*/ 4511111 w 4511111"/>
              <a:gd name="connsiteY2" fmla="*/ 5118454 h 5118454"/>
              <a:gd name="connsiteX3" fmla="*/ 1586600 w 4511111"/>
              <a:gd name="connsiteY3" fmla="*/ 5118454 h 5118454"/>
              <a:gd name="connsiteX4" fmla="*/ 864998 w 4511111"/>
              <a:gd name="connsiteY4" fmla="*/ 3108370 h 5118454"/>
              <a:gd name="connsiteX5" fmla="*/ 764962 w 4511111"/>
              <a:gd name="connsiteY5" fmla="*/ 2998302 h 5118454"/>
              <a:gd name="connsiteX6" fmla="*/ 1368158 w 4511111"/>
              <a:gd name="connsiteY6" fmla="*/ 0 h 5118454"/>
              <a:gd name="connsiteX7" fmla="*/ 1555777 w 4511111"/>
              <a:gd name="connsiteY7" fmla="*/ 106108 h 5118454"/>
              <a:gd name="connsiteX8" fmla="*/ 2736458 w 4511111"/>
              <a:gd name="connsiteY8" fmla="*/ 1026804 h 5118454"/>
              <a:gd name="connsiteX9" fmla="*/ 764961 w 4511111"/>
              <a:gd name="connsiteY9" fmla="*/ 2998302 h 5118454"/>
              <a:gd name="connsiteX10" fmla="*/ 661042 w 4511111"/>
              <a:gd name="connsiteY10" fmla="*/ 2883962 h 5118454"/>
              <a:gd name="connsiteX11" fmla="*/ 193364 w 4511111"/>
              <a:gd name="connsiteY11" fmla="*/ 2498092 h 5118454"/>
              <a:gd name="connsiteX12" fmla="*/ 0 w 4511111"/>
              <a:gd name="connsiteY12" fmla="*/ 2380620 h 5118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511111" h="5118454">
                <a:moveTo>
                  <a:pt x="2736459" y="1026804"/>
                </a:moveTo>
                <a:cubicBezTo>
                  <a:pt x="3736783" y="2027128"/>
                  <a:pt x="4353554" y="3339288"/>
                  <a:pt x="4492117" y="4734800"/>
                </a:cubicBezTo>
                <a:lnTo>
                  <a:pt x="4511111" y="5118454"/>
                </a:lnTo>
                <a:lnTo>
                  <a:pt x="1586600" y="5118454"/>
                </a:lnTo>
                <a:cubicBezTo>
                  <a:pt x="1586600" y="4354908"/>
                  <a:pt x="1315798" y="3654612"/>
                  <a:pt x="864998" y="3108370"/>
                </a:cubicBezTo>
                <a:lnTo>
                  <a:pt x="764962" y="2998302"/>
                </a:lnTo>
                <a:close/>
                <a:moveTo>
                  <a:pt x="1368158" y="0"/>
                </a:moveTo>
                <a:lnTo>
                  <a:pt x="1555777" y="106108"/>
                </a:lnTo>
                <a:cubicBezTo>
                  <a:pt x="1982177" y="361210"/>
                  <a:pt x="2379207" y="669546"/>
                  <a:pt x="2736458" y="1026804"/>
                </a:cubicBezTo>
                <a:lnTo>
                  <a:pt x="764961" y="2998302"/>
                </a:lnTo>
                <a:lnTo>
                  <a:pt x="661042" y="2883962"/>
                </a:lnTo>
                <a:cubicBezTo>
                  <a:pt x="518078" y="2740998"/>
                  <a:pt x="361480" y="2611668"/>
                  <a:pt x="193364" y="2498092"/>
                </a:cubicBezTo>
                <a:lnTo>
                  <a:pt x="0" y="238062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8" name="矩形 57"/>
          <p:cNvSpPr/>
          <p:nvPr/>
        </p:nvSpPr>
        <p:spPr>
          <a:xfrm>
            <a:off x="1125855" y="4001770"/>
            <a:ext cx="2270760" cy="1189355"/>
          </a:xfrm>
          <a:prstGeom prst="rect">
            <a:avLst/>
          </a:prstGeom>
          <a:solidFill>
            <a:schemeClr val="tx1">
              <a:lumMod val="85000"/>
              <a:lumOff val="15000"/>
              <a:alpha val="78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0" name="矩形 59"/>
          <p:cNvSpPr/>
          <p:nvPr/>
        </p:nvSpPr>
        <p:spPr>
          <a:xfrm>
            <a:off x="8597900" y="4019550"/>
            <a:ext cx="2710815" cy="982980"/>
          </a:xfrm>
          <a:prstGeom prst="rect">
            <a:avLst/>
          </a:prstGeom>
          <a:solidFill>
            <a:schemeClr val="tx1">
              <a:alpha val="39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2" name="图片 41" descr="C:/Users/Lenovo/Desktop/原创系列ppt/大学相关ppt/红色主题 团课ppt/02铸牢中华民族共同体意识/图片素材/冈仁波齐：天空之城的静谧之美_1_我要去看看_来自小红书网页版.jpg冈仁波齐：天空之城的静谧之美_1_我要去看看_来自小红书网页版"/>
          <p:cNvPicPr>
            <a:picLocks noChangeAspect="1" noChangeArrowheads="1"/>
          </p:cNvPicPr>
          <p:nvPr/>
        </p:nvPicPr>
        <p:blipFill>
          <a:blip r:embed="rId4"/>
          <a:srcRect t="30019" b="30019"/>
          <a:stretch>
            <a:fillRect/>
          </a:stretch>
        </p:blipFill>
        <p:spPr bwMode="auto">
          <a:xfrm>
            <a:off x="3143893" y="979240"/>
            <a:ext cx="5893716" cy="3140970"/>
          </a:xfrm>
          <a:custGeom>
            <a:avLst/>
            <a:gdLst>
              <a:gd name="connsiteX0" fmla="*/ 2951505 w 5893716"/>
              <a:gd name="connsiteY0" fmla="*/ 0 h 3140970"/>
              <a:gd name="connsiteX1" fmla="*/ 5822053 w 5893716"/>
              <a:gd name="connsiteY1" fmla="*/ 718154 h 3140970"/>
              <a:gd name="connsiteX2" fmla="*/ 5893716 w 5893716"/>
              <a:gd name="connsiteY2" fmla="*/ 758683 h 3140970"/>
              <a:gd name="connsiteX3" fmla="*/ 4525558 w 5893716"/>
              <a:gd name="connsiteY3" fmla="*/ 3139304 h 3140970"/>
              <a:gd name="connsiteX4" fmla="*/ 4458375 w 5893716"/>
              <a:gd name="connsiteY4" fmla="*/ 3098490 h 3140970"/>
              <a:gd name="connsiteX5" fmla="*/ 2952108 w 5893716"/>
              <a:gd name="connsiteY5" fmla="*/ 2717089 h 3140970"/>
              <a:gd name="connsiteX6" fmla="*/ 2951505 w 5893716"/>
              <a:gd name="connsiteY6" fmla="*/ 2717120 h 3140970"/>
              <a:gd name="connsiteX7" fmla="*/ 2951504 w 5893716"/>
              <a:gd name="connsiteY7" fmla="*/ 0 h 3140970"/>
              <a:gd name="connsiteX8" fmla="*/ 2951504 w 5893716"/>
              <a:gd name="connsiteY8" fmla="*/ 2717120 h 3140970"/>
              <a:gd name="connsiteX9" fmla="*/ 2629012 w 5893716"/>
              <a:gd name="connsiteY9" fmla="*/ 2733404 h 3140970"/>
              <a:gd name="connsiteX10" fmla="*/ 1582097 w 5893716"/>
              <a:gd name="connsiteY10" fmla="*/ 3028704 h 3140970"/>
              <a:gd name="connsiteX11" fmla="*/ 1372379 w 5893716"/>
              <a:gd name="connsiteY11" fmla="*/ 3140970 h 3140970"/>
              <a:gd name="connsiteX12" fmla="*/ 0 w 5893716"/>
              <a:gd name="connsiteY12" fmla="*/ 763939 h 3140970"/>
              <a:gd name="connsiteX13" fmla="*/ 80956 w 5893716"/>
              <a:gd name="connsiteY13" fmla="*/ 718154 h 3140970"/>
              <a:gd name="connsiteX14" fmla="*/ 2951504 w 5893716"/>
              <a:gd name="connsiteY14" fmla="*/ 0 h 3140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893716" h="3140970">
                <a:moveTo>
                  <a:pt x="2951505" y="0"/>
                </a:moveTo>
                <a:cubicBezTo>
                  <a:pt x="3961979" y="0"/>
                  <a:pt x="4946591" y="250883"/>
                  <a:pt x="5822053" y="718154"/>
                </a:cubicBezTo>
                <a:lnTo>
                  <a:pt x="5893716" y="758683"/>
                </a:lnTo>
                <a:lnTo>
                  <a:pt x="4525558" y="3139304"/>
                </a:lnTo>
                <a:lnTo>
                  <a:pt x="4458375" y="3098490"/>
                </a:lnTo>
                <a:cubicBezTo>
                  <a:pt x="4010618" y="2855253"/>
                  <a:pt x="3497498" y="2717089"/>
                  <a:pt x="2952108" y="2717089"/>
                </a:cubicBezTo>
                <a:lnTo>
                  <a:pt x="2951505" y="2717120"/>
                </a:lnTo>
                <a:close/>
                <a:moveTo>
                  <a:pt x="2951504" y="0"/>
                </a:moveTo>
                <a:lnTo>
                  <a:pt x="2951504" y="2717120"/>
                </a:lnTo>
                <a:lnTo>
                  <a:pt x="2629012" y="2733404"/>
                </a:lnTo>
                <a:cubicBezTo>
                  <a:pt x="2257201" y="2771164"/>
                  <a:pt x="1904446" y="2873381"/>
                  <a:pt x="1582097" y="3028704"/>
                </a:cubicBezTo>
                <a:lnTo>
                  <a:pt x="1372379" y="3140970"/>
                </a:lnTo>
                <a:lnTo>
                  <a:pt x="0" y="763939"/>
                </a:lnTo>
                <a:lnTo>
                  <a:pt x="80956" y="718154"/>
                </a:lnTo>
                <a:cubicBezTo>
                  <a:pt x="956419" y="250883"/>
                  <a:pt x="1941031" y="0"/>
                  <a:pt x="2951504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" name="任意多边形: 形状 10"/>
          <p:cNvSpPr/>
          <p:nvPr/>
        </p:nvSpPr>
        <p:spPr>
          <a:xfrm flipH="1">
            <a:off x="1" y="5518150"/>
            <a:ext cx="3238285" cy="1339850"/>
          </a:xfrm>
          <a:custGeom>
            <a:avLst/>
            <a:gdLst>
              <a:gd name="connsiteX0" fmla="*/ 3044422 w 3238285"/>
              <a:gd name="connsiteY0" fmla="*/ 0 h 1339850"/>
              <a:gd name="connsiteX1" fmla="*/ 0 w 3238285"/>
              <a:gd name="connsiteY1" fmla="*/ 0 h 1339850"/>
              <a:gd name="connsiteX2" fmla="*/ 2346 w 3238285"/>
              <a:gd name="connsiteY2" fmla="*/ 4492 h 1339850"/>
              <a:gd name="connsiteX3" fmla="*/ 298902 w 3238285"/>
              <a:gd name="connsiteY3" fmla="*/ 1339850 h 1339850"/>
              <a:gd name="connsiteX4" fmla="*/ 3238285 w 3238285"/>
              <a:gd name="connsiteY4" fmla="*/ 1339850 h 1339850"/>
              <a:gd name="connsiteX5" fmla="*/ 3219202 w 3238285"/>
              <a:gd name="connsiteY5" fmla="*/ 956196 h 1339850"/>
              <a:gd name="connsiteX6" fmla="*/ 3090852 w 3238285"/>
              <a:gd name="connsiteY6" fmla="*/ 181514 h 1339850"/>
              <a:gd name="connsiteX7" fmla="*/ 3044422 w 3238285"/>
              <a:gd name="connsiteY7" fmla="*/ 0 h 1339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38285" h="1339850">
                <a:moveTo>
                  <a:pt x="3044422" y="0"/>
                </a:moveTo>
                <a:lnTo>
                  <a:pt x="0" y="0"/>
                </a:lnTo>
                <a:lnTo>
                  <a:pt x="2346" y="4492"/>
                </a:lnTo>
                <a:cubicBezTo>
                  <a:pt x="192626" y="410125"/>
                  <a:pt x="298902" y="862635"/>
                  <a:pt x="298902" y="1339850"/>
                </a:cubicBezTo>
                <a:lnTo>
                  <a:pt x="3238285" y="1339850"/>
                </a:lnTo>
                <a:lnTo>
                  <a:pt x="3219202" y="956196"/>
                </a:lnTo>
                <a:cubicBezTo>
                  <a:pt x="3193100" y="694537"/>
                  <a:pt x="3150108" y="435807"/>
                  <a:pt x="3090852" y="181514"/>
                </a:cubicBezTo>
                <a:lnTo>
                  <a:pt x="3044422" y="0"/>
                </a:ln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 Sans"/>
              <a:ea typeface="OPPO Sans"/>
              <a:cs typeface="+mn-cs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4025900" y="1727200"/>
            <a:ext cx="3759200" cy="1686560"/>
          </a:xfrm>
          <a:prstGeom prst="rect">
            <a:avLst/>
          </a:prstGeom>
          <a:solidFill>
            <a:schemeClr val="tx1">
              <a:alpha val="28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8" name="任意多边形: 形状 11"/>
          <p:cNvSpPr/>
          <p:nvPr/>
        </p:nvSpPr>
        <p:spPr>
          <a:xfrm flipH="1">
            <a:off x="8935056" y="5518150"/>
            <a:ext cx="3256945" cy="1339850"/>
          </a:xfrm>
          <a:custGeom>
            <a:avLst/>
            <a:gdLst>
              <a:gd name="connsiteX0" fmla="*/ 3256945 w 3256945"/>
              <a:gd name="connsiteY0" fmla="*/ 0 h 1339850"/>
              <a:gd name="connsiteX1" fmla="*/ 194981 w 3256945"/>
              <a:gd name="connsiteY1" fmla="*/ 0 h 1339850"/>
              <a:gd name="connsiteX2" fmla="*/ 148283 w 3256945"/>
              <a:gd name="connsiteY2" fmla="*/ 181514 h 1339850"/>
              <a:gd name="connsiteX3" fmla="*/ 19193 w 3256945"/>
              <a:gd name="connsiteY3" fmla="*/ 956196 h 1339850"/>
              <a:gd name="connsiteX4" fmla="*/ 0 w 3256945"/>
              <a:gd name="connsiteY4" fmla="*/ 1339850 h 1339850"/>
              <a:gd name="connsiteX5" fmla="*/ 2956322 w 3256945"/>
              <a:gd name="connsiteY5" fmla="*/ 1339850 h 1339850"/>
              <a:gd name="connsiteX6" fmla="*/ 3254586 w 3256945"/>
              <a:gd name="connsiteY6" fmla="*/ 4492 h 1339850"/>
              <a:gd name="connsiteX7" fmla="*/ 3256945 w 3256945"/>
              <a:gd name="connsiteY7" fmla="*/ 0 h 1339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56945" h="1339850">
                <a:moveTo>
                  <a:pt x="3256945" y="0"/>
                </a:moveTo>
                <a:lnTo>
                  <a:pt x="194981" y="0"/>
                </a:lnTo>
                <a:lnTo>
                  <a:pt x="148283" y="181514"/>
                </a:lnTo>
                <a:cubicBezTo>
                  <a:pt x="88685" y="435807"/>
                  <a:pt x="45445" y="694537"/>
                  <a:pt x="19193" y="956196"/>
                </a:cubicBezTo>
                <a:lnTo>
                  <a:pt x="0" y="1339850"/>
                </a:lnTo>
                <a:lnTo>
                  <a:pt x="2956322" y="1339850"/>
                </a:lnTo>
                <a:cubicBezTo>
                  <a:pt x="2956322" y="862635"/>
                  <a:pt x="3063210" y="410125"/>
                  <a:pt x="3254586" y="4492"/>
                </a:cubicBezTo>
                <a:lnTo>
                  <a:pt x="3256945" y="0"/>
                </a:ln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 Sans"/>
              <a:ea typeface="OPPO Sans"/>
              <a:cs typeface="+mn-cs"/>
            </a:endParaRPr>
          </a:p>
        </p:txBody>
      </p:sp>
      <p:sp>
        <p:nvSpPr>
          <p:cNvPr id="51" name="任意多边形: 形状 4"/>
          <p:cNvSpPr/>
          <p:nvPr/>
        </p:nvSpPr>
        <p:spPr>
          <a:xfrm>
            <a:off x="10160" y="666750"/>
            <a:ext cx="12170410" cy="6216015"/>
          </a:xfrm>
          <a:custGeom>
            <a:avLst/>
            <a:gdLst>
              <a:gd name="connsiteX0" fmla="*/ 6085766 w 12170330"/>
              <a:gd name="connsiteY0" fmla="*/ 0 h 6216171"/>
              <a:gd name="connsiteX1" fmla="*/ 12112128 w 12170330"/>
              <a:gd name="connsiteY1" fmla="*/ 4251031 h 6216171"/>
              <a:gd name="connsiteX2" fmla="*/ 12170330 w 12170330"/>
              <a:gd name="connsiteY2" fmla="*/ 4427982 h 6216171"/>
              <a:gd name="connsiteX3" fmla="*/ 12170330 w 12170330"/>
              <a:gd name="connsiteY3" fmla="*/ 6216171 h 6216171"/>
              <a:gd name="connsiteX4" fmla="*/ 0 w 12170330"/>
              <a:gd name="connsiteY4" fmla="*/ 6216171 h 6216171"/>
              <a:gd name="connsiteX5" fmla="*/ 0 w 12170330"/>
              <a:gd name="connsiteY5" fmla="*/ 4431642 h 6216171"/>
              <a:gd name="connsiteX6" fmla="*/ 59405 w 12170330"/>
              <a:gd name="connsiteY6" fmla="*/ 4251031 h 6216171"/>
              <a:gd name="connsiteX7" fmla="*/ 6085766 w 12170330"/>
              <a:gd name="connsiteY7" fmla="*/ 0 h 6216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70330" h="6216171">
                <a:moveTo>
                  <a:pt x="6085766" y="0"/>
                </a:moveTo>
                <a:cubicBezTo>
                  <a:pt x="8865488" y="0"/>
                  <a:pt x="11230944" y="1773680"/>
                  <a:pt x="12112128" y="4251031"/>
                </a:cubicBezTo>
                <a:lnTo>
                  <a:pt x="12170330" y="4427982"/>
                </a:lnTo>
                <a:lnTo>
                  <a:pt x="12170330" y="6216171"/>
                </a:lnTo>
                <a:lnTo>
                  <a:pt x="0" y="6216171"/>
                </a:lnTo>
                <a:lnTo>
                  <a:pt x="0" y="4431642"/>
                </a:lnTo>
                <a:lnTo>
                  <a:pt x="59405" y="4251031"/>
                </a:lnTo>
                <a:cubicBezTo>
                  <a:pt x="940588" y="1773680"/>
                  <a:pt x="3306046" y="0"/>
                  <a:pt x="6085766" y="0"/>
                </a:cubicBezTo>
                <a:close/>
              </a:path>
            </a:pathLst>
          </a:custGeom>
          <a:noFill/>
          <a:ln>
            <a:gradFill>
              <a:gsLst>
                <a:gs pos="0">
                  <a:schemeClr val="accent1">
                    <a:alpha val="0"/>
                  </a:schemeClr>
                </a:gs>
                <a:gs pos="36000">
                  <a:schemeClr val="accent1">
                    <a:alpha val="40000"/>
                  </a:schemeClr>
                </a:gs>
                <a:gs pos="76000">
                  <a:schemeClr val="accent1">
                    <a:alpha val="0"/>
                  </a:schemeClr>
                </a:gs>
              </a:gsLst>
              <a:lin ang="5400000" scaled="1"/>
            </a:gra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OPPO Sans"/>
              <a:ea typeface="OPPO Sans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1102360" y="3389630"/>
            <a:ext cx="3334385" cy="52197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/>
            <a:r>
              <a:rPr lang="zh-CN" altLang="en-US" sz="2800" b="1" i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传统瑰宝焕发新生</a:t>
            </a:r>
            <a:endParaRPr lang="zh-CN" altLang="en-US" sz="2800" b="1" i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1102360" y="3994150"/>
            <a:ext cx="2226945" cy="132207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/>
            <a:r>
              <a:rPr lang="zh-CN" altLang="en-US" sz="1600" b="0" i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如苗族刺绣、侗族建筑、彝族火把节、朝鲜族长鼓舞等，在传承中创新，成为中华文化宝库中的璀璨明珠。</a:t>
            </a:r>
            <a:endParaRPr lang="zh-CN" altLang="en-US" sz="1600" b="0" i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4565650" y="1790700"/>
            <a:ext cx="3162935" cy="521970"/>
          </a:xfrm>
          <a:prstGeom prst="rect">
            <a:avLst/>
          </a:prstGeom>
        </p:spPr>
        <p:txBody>
          <a:bodyPr wrap="square">
            <a:spAutoFit/>
          </a:bodyPr>
          <a:p>
            <a:pPr lvl="0" algn="l">
              <a:buClrTx/>
              <a:buSzTx/>
              <a:buFontTx/>
            </a:pPr>
            <a:r>
              <a: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现代文艺作品传播</a:t>
            </a:r>
            <a:endParaRPr lang="zh-CN" altLang="en-US" sz="28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4160520" y="2488565"/>
            <a:ext cx="3766185" cy="829945"/>
          </a:xfrm>
          <a:prstGeom prst="rect">
            <a:avLst/>
          </a:prstGeom>
        </p:spPr>
        <p:txBody>
          <a:bodyPr wrap="square">
            <a:spAutoFit/>
          </a:bodyPr>
          <a:p>
            <a:pPr lvl="0" algn="l">
              <a:buClrTx/>
              <a:buSzTx/>
              <a:buFontTx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电影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《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冈仁波齐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》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、歌曲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《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彩云之南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》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等，让藏族、云南少数民族的文化魅力广为人知。</a:t>
            </a:r>
            <a:endParaRPr lang="zh-CN" altLang="en-US" sz="16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8248015" y="3497580"/>
            <a:ext cx="3162935" cy="521970"/>
          </a:xfrm>
          <a:prstGeom prst="rect">
            <a:avLst/>
          </a:prstGeom>
        </p:spPr>
        <p:txBody>
          <a:bodyPr wrap="square">
            <a:spAutoFit/>
          </a:bodyPr>
          <a:p>
            <a:pPr lvl="0" algn="l">
              <a:buClrTx/>
              <a:buSzTx/>
              <a:buFontTx/>
            </a:pPr>
            <a:r>
              <a: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实体展示平台涌现</a:t>
            </a:r>
            <a:endParaRPr lang="zh-CN" altLang="en-US" sz="28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8706485" y="4019550"/>
            <a:ext cx="2494280" cy="829945"/>
          </a:xfrm>
          <a:prstGeom prst="rect">
            <a:avLst/>
          </a:prstGeom>
        </p:spPr>
        <p:txBody>
          <a:bodyPr wrap="square">
            <a:spAutoFit/>
          </a:bodyPr>
          <a:p>
            <a:pPr lvl="0" algn="l">
              <a:buClrTx/>
              <a:buSzTx/>
              <a:buFontTx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民族文化博物馆与民俗村成为展示与交流文化的重要窗口。</a:t>
            </a:r>
            <a:endParaRPr lang="zh-CN" altLang="en-US" sz="16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417062" y="454909"/>
            <a:ext cx="9223892" cy="468630"/>
            <a:chOff x="1219577" y="302509"/>
            <a:chExt cx="9223892" cy="468630"/>
          </a:xfrm>
        </p:grpSpPr>
        <p:sp>
          <p:nvSpPr>
            <p:cNvPr id="3" name="矩形 2"/>
            <p:cNvSpPr/>
            <p:nvPr/>
          </p:nvSpPr>
          <p:spPr>
            <a:xfrm>
              <a:off x="1941572" y="302509"/>
              <a:ext cx="7959090" cy="468630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lvl="0" algn="ctr"/>
              <a:r>
                <a:rPr lang="zh-CN" altLang="en-US" sz="2800" b="1" dirty="0" smtClean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  <a:sym typeface="Arial" panose="020B0604020202020204" pitchFamily="34" charset="0"/>
                </a:rPr>
                <a:t>三、中华民族</a:t>
              </a:r>
              <a:r>
                <a:rPr lang="zh-CN" altLang="en-US" sz="28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  <a:sym typeface="Arial" panose="020B0604020202020204" pitchFamily="34" charset="0"/>
                </a:rPr>
                <a:t>共同体意识在</a:t>
              </a:r>
              <a:r>
                <a:rPr lang="zh-CN" altLang="en-US" sz="28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  <a:sym typeface="Arial" panose="020B0604020202020204" pitchFamily="34" charset="0"/>
                </a:rPr>
                <a:t>新时代的生动实践</a:t>
              </a:r>
              <a:endPara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Arial" panose="020B0604020202020204" pitchFamily="34" charset="0"/>
              </a:endParaRPr>
            </a:p>
            <a:p>
              <a:pPr lvl="0" algn="ctr"/>
              <a:endPara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Arial" panose="020B0604020202020204" pitchFamily="34" charset="0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1219577" y="430056"/>
              <a:ext cx="9223892" cy="268126"/>
              <a:chOff x="1122184" y="430056"/>
              <a:chExt cx="9223892" cy="268126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624199" y="430056"/>
                <a:ext cx="721877" cy="268126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1122184" y="430056"/>
                <a:ext cx="721877" cy="268126"/>
              </a:xfrm>
              <a:prstGeom prst="rect">
                <a:avLst/>
              </a:prstGeom>
            </p:spPr>
          </p:pic>
        </p:grpSp>
      </p:grp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/>
      </p:transition>
    </mc:Choice>
    <mc:Fallback>
      <p:transition spd="med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0.12454 L -1.25E-6 -4.44444E-6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227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15"/>
                                        </p:tgtEl>
                                      </p:cBhvr>
                                      <p:by x="150000" y="150000"/>
                                      <p:from x="45907" y="45907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A84735"/>
            </a:gs>
            <a:gs pos="92000">
              <a:srgbClr val="A02C2E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e521ab94a47084456897b2829bd4788912f225e617e266-HWTNvk"/>
          <p:cNvPicPr>
            <a:picLocks noChangeAspect="1"/>
          </p:cNvPicPr>
          <p:nvPr/>
        </p:nvPicPr>
        <p:blipFill>
          <a:blip r:embed="rId1">
            <a:alphaModFix amt="5000"/>
          </a:blip>
          <a:srcRect t="20764" b="23036"/>
          <a:stretch>
            <a:fillRect/>
          </a:stretch>
        </p:blipFill>
        <p:spPr>
          <a:xfrm>
            <a:off x="0" y="0"/>
            <a:ext cx="12202160" cy="6858000"/>
          </a:xfrm>
          <a:prstGeom prst="rect">
            <a:avLst/>
          </a:prstGeom>
        </p:spPr>
      </p:pic>
      <p:sp>
        <p:nvSpPr>
          <p:cNvPr id="39" name="矩形 38"/>
          <p:cNvSpPr/>
          <p:nvPr/>
        </p:nvSpPr>
        <p:spPr>
          <a:xfrm>
            <a:off x="419100" y="432435"/>
            <a:ext cx="11382375" cy="5979795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7" name="圆角矩形 9"/>
          <p:cNvSpPr/>
          <p:nvPr/>
        </p:nvSpPr>
        <p:spPr>
          <a:xfrm rot="10800000">
            <a:off x="649605" y="1765935"/>
            <a:ext cx="10847705" cy="2396490"/>
          </a:xfrm>
          <a:prstGeom prst="roundRect">
            <a:avLst>
              <a:gd name="adj" fmla="val 2240"/>
            </a:avLst>
          </a:prstGeom>
          <a:solidFill>
            <a:schemeClr val="bg1"/>
          </a:solidFill>
          <a:ln w="12700" cap="flat" cmpd="sng" algn="ctr">
            <a:gradFill>
              <a:gsLst>
                <a:gs pos="0">
                  <a:srgbClr val="C00000">
                    <a:alpha val="0"/>
                  </a:srgbClr>
                </a:gs>
                <a:gs pos="100000">
                  <a:srgbClr val="C00000"/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rtlCol="0" anchor="ctr"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  <a:sym typeface="思源黑体 CN Normal" panose="020B0400000000000000" pitchFamily="34" charset="-122"/>
            </a:endParaRPr>
          </a:p>
        </p:txBody>
      </p:sp>
      <p:pic>
        <p:nvPicPr>
          <p:cNvPr id="43" name="巅峰之秀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36" r="18131" b="27474"/>
          <a:stretch>
            <a:fillRect/>
          </a:stretch>
        </p:blipFill>
        <p:spPr>
          <a:xfrm flipH="1">
            <a:off x="-1517650" y="7181850"/>
            <a:ext cx="581660" cy="89344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16940" y="1130300"/>
            <a:ext cx="10664825" cy="29533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ctr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在日常生活中，中华民族共同体意识体现在点点滴滴的温暖与关爱之中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清真餐厅里，汉族顾客尊重穆斯林的饮食习惯，与回族朋友围坐一堂，共享美食，畅谈生活；在偏远的少数民族聚居村落，汉族支教老师不辞辛劳，为少数民族孩子传授知识，开启他们看世界的窗口；当自然灾害来袭，无论身处何方，各民族同胞纷纷伸出援手，捐款捐物，共克时艰。</a:t>
            </a: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</a:rPr>
              <a:t>这些平凡而又动人的场景，如同一颗颗闪耀的星星，照亮了中华民族团结友爱的天空，生动诠释着中华民族共同体意识的深刻内涵。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" name="任意多边形: 形状 39"/>
          <p:cNvSpPr/>
          <p:nvPr>
            <p:custDataLst>
              <p:tags r:id="rId3"/>
            </p:custDataLst>
          </p:nvPr>
        </p:nvSpPr>
        <p:spPr>
          <a:xfrm>
            <a:off x="0" y="5514340"/>
            <a:ext cx="12192000" cy="1275080"/>
          </a:xfrm>
          <a:custGeom>
            <a:avLst/>
            <a:gdLst>
              <a:gd name="connsiteX0" fmla="*/ 6096000 w 12192000"/>
              <a:gd name="connsiteY0" fmla="*/ 0 h 1274879"/>
              <a:gd name="connsiteX1" fmla="*/ 11723366 w 12192000"/>
              <a:gd name="connsiteY1" fmla="*/ 142889 h 1274879"/>
              <a:gd name="connsiteX2" fmla="*/ 12192000 w 12192000"/>
              <a:gd name="connsiteY2" fmla="*/ 171761 h 1274879"/>
              <a:gd name="connsiteX3" fmla="*/ 12192000 w 12192000"/>
              <a:gd name="connsiteY3" fmla="*/ 1274879 h 1274879"/>
              <a:gd name="connsiteX4" fmla="*/ 0 w 12192000"/>
              <a:gd name="connsiteY4" fmla="*/ 1274879 h 1274879"/>
              <a:gd name="connsiteX5" fmla="*/ 0 w 12192000"/>
              <a:gd name="connsiteY5" fmla="*/ 171761 h 1274879"/>
              <a:gd name="connsiteX6" fmla="*/ 468635 w 12192000"/>
              <a:gd name="connsiteY6" fmla="*/ 142889 h 1274879"/>
              <a:gd name="connsiteX7" fmla="*/ 6096000 w 12192000"/>
              <a:gd name="connsiteY7" fmla="*/ 0 h 1274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1274879">
                <a:moveTo>
                  <a:pt x="6096000" y="0"/>
                </a:moveTo>
                <a:cubicBezTo>
                  <a:pt x="8186790" y="0"/>
                  <a:pt x="10126035" y="52793"/>
                  <a:pt x="11723366" y="142889"/>
                </a:cubicBezTo>
                <a:lnTo>
                  <a:pt x="12192000" y="171761"/>
                </a:lnTo>
                <a:lnTo>
                  <a:pt x="12192000" y="1274879"/>
                </a:lnTo>
                <a:lnTo>
                  <a:pt x="0" y="1274879"/>
                </a:lnTo>
                <a:lnTo>
                  <a:pt x="0" y="171761"/>
                </a:lnTo>
                <a:lnTo>
                  <a:pt x="468635" y="142889"/>
                </a:lnTo>
                <a:cubicBezTo>
                  <a:pt x="2065966" y="52793"/>
                  <a:pt x="4005212" y="0"/>
                  <a:pt x="6096000" y="0"/>
                </a:cubicBezTo>
                <a:close/>
              </a:path>
            </a:pathLst>
          </a:custGeom>
          <a:solidFill>
            <a:srgbClr val="FFDA80"/>
          </a:solidFill>
          <a:ln w="12700" cap="rnd">
            <a:noFill/>
            <a:round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latin typeface="OPPO Sans"/>
              <a:ea typeface="OPPO San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5622137"/>
            <a:ext cx="12192000" cy="1235613"/>
          </a:xfrm>
          <a:prstGeom prst="rect">
            <a:avLst/>
          </a:prstGeom>
        </p:spPr>
      </p:pic>
      <p:pic>
        <p:nvPicPr>
          <p:cNvPr id="6" name="图片 5" descr="C:/Users/Lenovo/Desktop/原创系列ppt/大学相关ppt/红色主题 团课ppt/02铸牢中华民族共同体意识/图片素材/粤北连南瑶族，我翻山越岭来了，痛并快乐着_1_她曾年幼-明真_来自小红书网页版.jpg粤北连南瑶族，我翻山越岭来了，痛并快乐着_1_她曾年幼-明真_来自小红书网页版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8761" r="8761"/>
          <a:stretch>
            <a:fillRect/>
          </a:stretch>
        </p:blipFill>
        <p:spPr>
          <a:xfrm>
            <a:off x="695325" y="4365664"/>
            <a:ext cx="2629079" cy="2076449"/>
          </a:xfrm>
          <a:custGeom>
            <a:avLst/>
            <a:gdLst>
              <a:gd name="connsiteX0" fmla="*/ 0 w 3222980"/>
              <a:gd name="connsiteY0" fmla="*/ 0 h 2067984"/>
              <a:gd name="connsiteX1" fmla="*/ 3222980 w 3222980"/>
              <a:gd name="connsiteY1" fmla="*/ 0 h 2067984"/>
              <a:gd name="connsiteX2" fmla="*/ 3222980 w 3222980"/>
              <a:gd name="connsiteY2" fmla="*/ 2067984 h 2067984"/>
              <a:gd name="connsiteX3" fmla="*/ 0 w 3222980"/>
              <a:gd name="connsiteY3" fmla="*/ 2067984 h 20679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22980" h="2067984">
                <a:moveTo>
                  <a:pt x="0" y="0"/>
                </a:moveTo>
                <a:lnTo>
                  <a:pt x="3222980" y="0"/>
                </a:lnTo>
                <a:lnTo>
                  <a:pt x="3222980" y="2067984"/>
                </a:lnTo>
                <a:lnTo>
                  <a:pt x="0" y="2067984"/>
                </a:lnTo>
                <a:close/>
              </a:path>
            </a:pathLst>
          </a:custGeom>
          <a:ln>
            <a:gradFill>
              <a:gsLst>
                <a:gs pos="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</a:ln>
          <a:effectLst>
            <a:reflection blurRad="88900" stA="34000" endPos="12000" dist="12700" dir="5400000" sy="-100000" algn="bl" rotWithShape="0"/>
          </a:effectLst>
        </p:spPr>
      </p:pic>
      <p:pic>
        <p:nvPicPr>
          <p:cNvPr id="7" name="图片 6" descr="C:/Users/Lenovo/Desktop/原创系列ppt/大学相关ppt/红色主题 团课ppt/02铸牢中华民族共同体意识/图片素材/56个民族之拉祜族——走上春晚的拉祜族_1_行者孤独_来自小红书网页版.jpg56个民族之拉祜族——走上春晚的拉祜族_1_行者孤独_来自小红书网页版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rcRect l="7752" r="7752"/>
          <a:stretch>
            <a:fillRect/>
          </a:stretch>
        </p:blipFill>
        <p:spPr>
          <a:xfrm>
            <a:off x="3419415" y="4365664"/>
            <a:ext cx="2629079" cy="2076449"/>
          </a:xfrm>
          <a:custGeom>
            <a:avLst/>
            <a:gdLst>
              <a:gd name="connsiteX0" fmla="*/ 0 w 3222980"/>
              <a:gd name="connsiteY0" fmla="*/ 0 h 2067984"/>
              <a:gd name="connsiteX1" fmla="*/ 3222980 w 3222980"/>
              <a:gd name="connsiteY1" fmla="*/ 0 h 2067984"/>
              <a:gd name="connsiteX2" fmla="*/ 3222980 w 3222980"/>
              <a:gd name="connsiteY2" fmla="*/ 2067984 h 2067984"/>
              <a:gd name="connsiteX3" fmla="*/ 0 w 3222980"/>
              <a:gd name="connsiteY3" fmla="*/ 2067984 h 20679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22980" h="2067984">
                <a:moveTo>
                  <a:pt x="0" y="0"/>
                </a:moveTo>
                <a:lnTo>
                  <a:pt x="3222980" y="0"/>
                </a:lnTo>
                <a:lnTo>
                  <a:pt x="3222980" y="2067984"/>
                </a:lnTo>
                <a:lnTo>
                  <a:pt x="0" y="2067984"/>
                </a:lnTo>
                <a:close/>
              </a:path>
            </a:pathLst>
          </a:custGeom>
          <a:ln>
            <a:gradFill>
              <a:gsLst>
                <a:gs pos="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</a:ln>
          <a:effectLst>
            <a:reflection blurRad="88900" stA="34000" endPos="12000" dist="12700" dir="5400000" sy="-100000" algn="bl" rotWithShape="0"/>
          </a:effectLst>
        </p:spPr>
      </p:pic>
      <p:pic>
        <p:nvPicPr>
          <p:cNvPr id="8" name="图片 7" descr="C:/Users/Lenovo/Desktop/原创系列ppt/大学相关ppt/红色主题 团课ppt/02铸牢中华民族共同体意识/图片素材/广西三月三🎈探秘之旅，壮美广西欢迎大家_1_荔荔爱旅行_来自小红书网页版.jpg广西三月三🎈探秘之旅，壮美广西欢迎大家_1_荔荔爱旅行_来自小红书网页版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rcRect l="5245" r="5245"/>
          <a:stretch>
            <a:fillRect/>
          </a:stretch>
        </p:blipFill>
        <p:spPr>
          <a:xfrm>
            <a:off x="6143505" y="4365664"/>
            <a:ext cx="2629079" cy="2076449"/>
          </a:xfrm>
          <a:custGeom>
            <a:avLst/>
            <a:gdLst>
              <a:gd name="connsiteX0" fmla="*/ 0 w 3222980"/>
              <a:gd name="connsiteY0" fmla="*/ 0 h 2067984"/>
              <a:gd name="connsiteX1" fmla="*/ 3222980 w 3222980"/>
              <a:gd name="connsiteY1" fmla="*/ 0 h 2067984"/>
              <a:gd name="connsiteX2" fmla="*/ 3222980 w 3222980"/>
              <a:gd name="connsiteY2" fmla="*/ 2067984 h 2067984"/>
              <a:gd name="connsiteX3" fmla="*/ 0 w 3222980"/>
              <a:gd name="connsiteY3" fmla="*/ 2067984 h 20679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22980" h="2067984">
                <a:moveTo>
                  <a:pt x="0" y="0"/>
                </a:moveTo>
                <a:lnTo>
                  <a:pt x="3222980" y="0"/>
                </a:lnTo>
                <a:lnTo>
                  <a:pt x="3222980" y="2067984"/>
                </a:lnTo>
                <a:lnTo>
                  <a:pt x="0" y="2067984"/>
                </a:lnTo>
                <a:close/>
              </a:path>
            </a:pathLst>
          </a:custGeom>
          <a:ln>
            <a:gradFill>
              <a:gsLst>
                <a:gs pos="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</a:ln>
          <a:effectLst>
            <a:reflection blurRad="88900" stA="34000" endPos="12000" dist="12700" dir="5400000" sy="-100000" algn="bl" rotWithShape="0"/>
          </a:effectLst>
        </p:spPr>
      </p:pic>
      <p:pic>
        <p:nvPicPr>
          <p:cNvPr id="9" name="图片 8" descr="C:/Users/Lenovo/Desktop/原创系列ppt/大学相关ppt/红色主题 团课ppt/02铸牢中华民族共同体意识/图片素材/精彩！西江千户苗寨民族文化展演来啦！_1_玖方旅行社_来自小红书网页版.jpg精彩！西江千户苗寨民族文化展演来啦！_1_玖方旅行社_来自小红书网页版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/>
          <a:srcRect l="7813" r="7813"/>
          <a:stretch>
            <a:fillRect/>
          </a:stretch>
        </p:blipFill>
        <p:spPr>
          <a:xfrm>
            <a:off x="8867596" y="4365664"/>
            <a:ext cx="2629079" cy="2076449"/>
          </a:xfrm>
          <a:custGeom>
            <a:avLst/>
            <a:gdLst>
              <a:gd name="connsiteX0" fmla="*/ 0 w 3222980"/>
              <a:gd name="connsiteY0" fmla="*/ 0 h 2067984"/>
              <a:gd name="connsiteX1" fmla="*/ 3222980 w 3222980"/>
              <a:gd name="connsiteY1" fmla="*/ 0 h 2067984"/>
              <a:gd name="connsiteX2" fmla="*/ 3222980 w 3222980"/>
              <a:gd name="connsiteY2" fmla="*/ 2067984 h 2067984"/>
              <a:gd name="connsiteX3" fmla="*/ 0 w 3222980"/>
              <a:gd name="connsiteY3" fmla="*/ 2067984 h 20679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22980" h="2067984">
                <a:moveTo>
                  <a:pt x="0" y="0"/>
                </a:moveTo>
                <a:lnTo>
                  <a:pt x="3222980" y="0"/>
                </a:lnTo>
                <a:lnTo>
                  <a:pt x="3222980" y="2067984"/>
                </a:lnTo>
                <a:lnTo>
                  <a:pt x="0" y="2067984"/>
                </a:lnTo>
                <a:close/>
              </a:path>
            </a:pathLst>
          </a:custGeom>
          <a:ln>
            <a:gradFill>
              <a:gsLst>
                <a:gs pos="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</a:ln>
          <a:effectLst>
            <a:reflection blurRad="88900" stA="34000" endPos="12000" dist="12700" dir="5400000" sy="-100000" algn="bl" rotWithShape="0"/>
          </a:effectLst>
        </p:spPr>
      </p:pic>
      <p:grpSp>
        <p:nvGrpSpPr>
          <p:cNvPr id="4" name="组合 3"/>
          <p:cNvGrpSpPr/>
          <p:nvPr/>
        </p:nvGrpSpPr>
        <p:grpSpPr>
          <a:xfrm>
            <a:off x="1417062" y="454909"/>
            <a:ext cx="9223892" cy="468630"/>
            <a:chOff x="1219577" y="302509"/>
            <a:chExt cx="9223892" cy="468630"/>
          </a:xfrm>
        </p:grpSpPr>
        <p:sp>
          <p:nvSpPr>
            <p:cNvPr id="5" name="矩形 4"/>
            <p:cNvSpPr/>
            <p:nvPr/>
          </p:nvSpPr>
          <p:spPr>
            <a:xfrm>
              <a:off x="1941572" y="302509"/>
              <a:ext cx="7959090" cy="468630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lvl="0" algn="ctr"/>
              <a:r>
                <a:rPr lang="zh-CN" altLang="en-US" sz="2800" b="1" dirty="0" smtClean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  <a:sym typeface="Arial" panose="020B0604020202020204" pitchFamily="34" charset="0"/>
                </a:rPr>
                <a:t>三、中华民族</a:t>
              </a:r>
              <a:r>
                <a:rPr lang="zh-CN" altLang="en-US" sz="28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  <a:sym typeface="Arial" panose="020B0604020202020204" pitchFamily="34" charset="0"/>
                </a:rPr>
                <a:t>共同体意识在</a:t>
              </a:r>
              <a:r>
                <a:rPr lang="zh-CN" altLang="en-US" sz="28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  <a:sym typeface="Arial" panose="020B0604020202020204" pitchFamily="34" charset="0"/>
                </a:rPr>
                <a:t>新时代的生动实践</a:t>
              </a:r>
              <a:endPara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Arial" panose="020B0604020202020204" pitchFamily="34" charset="0"/>
              </a:endParaRPr>
            </a:p>
            <a:p>
              <a:pPr lvl="0" algn="ctr"/>
              <a:endPara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Arial" panose="020B0604020202020204" pitchFamily="34" charset="0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1219577" y="430056"/>
              <a:ext cx="9223892" cy="268126"/>
              <a:chOff x="1122184" y="430056"/>
              <a:chExt cx="9223892" cy="268126"/>
            </a:xfrm>
          </p:grpSpPr>
          <p:pic>
            <p:nvPicPr>
              <p:cNvPr id="16" name="图片 15"/>
              <p:cNvPicPr>
                <a:picLocks noChangeAspect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624199" y="430056"/>
                <a:ext cx="721877" cy="268126"/>
              </a:xfrm>
              <a:prstGeom prst="rect">
                <a:avLst/>
              </a:prstGeom>
            </p:spPr>
          </p:pic>
          <p:pic>
            <p:nvPicPr>
              <p:cNvPr id="17" name="图片 16"/>
              <p:cNvPicPr>
                <a:picLocks noChangeAspect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1122184" y="430056"/>
                <a:ext cx="721877" cy="268126"/>
              </a:xfrm>
              <a:prstGeom prst="rect">
                <a:avLst/>
              </a:prstGeom>
            </p:spPr>
          </p:pic>
        </p:grpSp>
      </p:grpSp>
    </p:spTree>
    <p:custDataLst>
      <p:tags r:id="rId1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/>
      </p:transition>
    </mc:Choice>
    <mc:Fallback>
      <p:transition spd="med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accel="5000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0" y="0"/>
                                      <p:to x="85000" y="85000"/>
                                    </p:animScale>
                                    <p:animScale>
                                      <p:cBhvr>
                                        <p:cTn id="8" dur="6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85000" y="85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23" presetClass="entr" presetSubtype="16" accel="5000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0" y="0"/>
                                      <p:to x="85000" y="85000"/>
                                    </p:animScale>
                                    <p:animScale>
                                      <p:cBhvr>
                                        <p:cTn id="12" dur="6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85000" y="85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23" presetClass="entr" presetSubtype="16" accel="5000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0" y="0"/>
                                      <p:to x="85000" y="85000"/>
                                    </p:animScale>
                                    <p:animScale>
                                      <p:cBhvr>
                                        <p:cTn id="16" dur="6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85000" y="85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3" presetClass="entr" presetSubtype="16" accel="5000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0" y="0"/>
                                      <p:to x="85000" y="85000"/>
                                    </p:animScale>
                                    <p:animScale>
                                      <p:cBhvr>
                                        <p:cTn id="20" dur="6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85000" y="85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A84735"/>
            </a:gs>
            <a:gs pos="92000">
              <a:srgbClr val="A02C2E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e521ab94a47084456897b2829bd4788912f225e617e266-HWTNvk"/>
          <p:cNvPicPr>
            <a:picLocks noChangeAspect="1"/>
          </p:cNvPicPr>
          <p:nvPr/>
        </p:nvPicPr>
        <p:blipFill>
          <a:blip r:embed="rId1">
            <a:alphaModFix amt="5000"/>
          </a:blip>
          <a:srcRect t="20764" b="23036"/>
          <a:stretch>
            <a:fillRect/>
          </a:stretch>
        </p:blipFill>
        <p:spPr>
          <a:xfrm>
            <a:off x="0" y="0"/>
            <a:ext cx="12202160" cy="6858000"/>
          </a:xfrm>
          <a:prstGeom prst="rect">
            <a:avLst/>
          </a:prstGeom>
        </p:spPr>
      </p:pic>
      <p:sp>
        <p:nvSpPr>
          <p:cNvPr id="39" name="矩形 38"/>
          <p:cNvSpPr/>
          <p:nvPr/>
        </p:nvSpPr>
        <p:spPr>
          <a:xfrm>
            <a:off x="419100" y="432435"/>
            <a:ext cx="11382375" cy="5979795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0" name="图片 5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1" r="20070"/>
          <a:stretch>
            <a:fillRect/>
          </a:stretch>
        </p:blipFill>
        <p:spPr>
          <a:xfrm flipH="1">
            <a:off x="1113155" y="5151120"/>
            <a:ext cx="11078845" cy="1706880"/>
          </a:xfrm>
          <a:prstGeom prst="rect">
            <a:avLst/>
          </a:prstGeom>
          <a:effectLst>
            <a:softEdge rad="177800"/>
          </a:effectLst>
        </p:spPr>
      </p:pic>
      <p:grpSp>
        <p:nvGrpSpPr>
          <p:cNvPr id="2" name="组合 1"/>
          <p:cNvGrpSpPr/>
          <p:nvPr/>
        </p:nvGrpSpPr>
        <p:grpSpPr>
          <a:xfrm>
            <a:off x="1181781" y="1602235"/>
            <a:ext cx="2828790" cy="2858508"/>
            <a:chOff x="2063743" y="1634615"/>
            <a:chExt cx="1793859" cy="1812706"/>
          </a:xfrm>
        </p:grpSpPr>
        <p:grpSp>
          <p:nvGrpSpPr>
            <p:cNvPr id="15" name="组合 14"/>
            <p:cNvGrpSpPr/>
            <p:nvPr/>
          </p:nvGrpSpPr>
          <p:grpSpPr>
            <a:xfrm>
              <a:off x="2063743" y="1634615"/>
              <a:ext cx="1793859" cy="1812706"/>
              <a:chOff x="2071801" y="1634615"/>
              <a:chExt cx="1793859" cy="1812706"/>
            </a:xfrm>
          </p:grpSpPr>
          <p:pic>
            <p:nvPicPr>
              <p:cNvPr id="16" name="图片 15"/>
              <p:cNvPicPr>
                <a:picLocks noChangeAspect="1"/>
              </p:cNvPicPr>
              <p:nvPr/>
            </p:nvPicPr>
            <p:blipFill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rightnessContrast bright="-2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871761" y="1634615"/>
                <a:ext cx="993899" cy="1812706"/>
              </a:xfrm>
              <a:prstGeom prst="rect">
                <a:avLst/>
              </a:prstGeom>
            </p:spPr>
          </p:pic>
          <p:pic>
            <p:nvPicPr>
              <p:cNvPr id="17" name="图片 16"/>
              <p:cNvPicPr>
                <a:picLocks noChangeAspect="1"/>
              </p:cNvPicPr>
              <p:nvPr/>
            </p:nvPicPr>
            <p:blipFill>
              <a:blip r:embed="rId5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rightnessContrast bright="-2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2071801" y="1634615"/>
                <a:ext cx="993899" cy="1812706"/>
              </a:xfrm>
              <a:prstGeom prst="rect">
                <a:avLst/>
              </a:prstGeom>
            </p:spPr>
          </p:pic>
        </p:grpSp>
        <p:sp>
          <p:nvSpPr>
            <p:cNvPr id="18" name="文本框 17"/>
            <p:cNvSpPr txBox="1"/>
            <p:nvPr/>
          </p:nvSpPr>
          <p:spPr>
            <a:xfrm>
              <a:off x="2452864" y="2082716"/>
              <a:ext cx="1004758" cy="91650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zh-CN" altLang="en-US" sz="8800" b="1" spc="-300" dirty="0" smtClean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肆 </a:t>
              </a:r>
              <a:endParaRPr lang="en-US" altLang="zh-CN" sz="8800" b="1" spc="-3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3773805" y="2013585"/>
            <a:ext cx="8130540" cy="2457450"/>
          </a:xfrm>
          <a:prstGeom prst="rect">
            <a:avLst/>
          </a:prstGeom>
        </p:spPr>
        <p:txBody>
          <a:bodyPr wrap="square">
            <a:noAutofit/>
          </a:bodyPr>
          <a:p>
            <a:pPr algn="ctr" defTabSz="266700"/>
            <a:r>
              <a:rPr lang="zh-CN" altLang="en-US" sz="5400" b="1">
                <a:gradFill>
                  <a:gsLst>
                    <a:gs pos="100000">
                      <a:srgbClr val="A02C2E"/>
                    </a:gs>
                    <a:gs pos="0">
                      <a:srgbClr val="9A0509"/>
                    </a:gs>
                  </a:gsLst>
                  <a:lin ang="2700000" scaled="0"/>
                </a:gradFill>
                <a:latin typeface="演示新手书" panose="00000500000000000000" charset="-122"/>
                <a:ea typeface="演示新手书" panose="00000500000000000000" charset="-122"/>
              </a:rPr>
              <a:t>青年担当：在践行中铸牢</a:t>
            </a:r>
            <a:r>
              <a:rPr lang="zh-CN" altLang="en-US" sz="5400" b="1">
                <a:gradFill>
                  <a:gsLst>
                    <a:gs pos="100000">
                      <a:srgbClr val="A02C2E"/>
                    </a:gs>
                    <a:gs pos="0">
                      <a:srgbClr val="9A0509"/>
                    </a:gs>
                  </a:gsLst>
                  <a:lin ang="2700000" scaled="0"/>
                </a:gradFill>
                <a:latin typeface="演示新手书" panose="00000500000000000000" charset="-122"/>
                <a:ea typeface="演示新手书" panose="00000500000000000000" charset="-122"/>
              </a:rPr>
              <a:t>中华民族共同体意识</a:t>
            </a:r>
            <a:endParaRPr lang="zh-CN" altLang="en-US" sz="5400" b="1">
              <a:gradFill>
                <a:gsLst>
                  <a:gs pos="100000">
                    <a:srgbClr val="A02C2E"/>
                  </a:gs>
                  <a:gs pos="0">
                    <a:srgbClr val="9A0509"/>
                  </a:gs>
                </a:gsLst>
                <a:lin ang="2700000" scaled="0"/>
              </a:gradFill>
              <a:latin typeface="演示新手书" panose="00000500000000000000" charset="-122"/>
              <a:ea typeface="演示新手书" panose="00000500000000000000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1" r="20070"/>
          <a:stretch>
            <a:fillRect/>
          </a:stretch>
        </p:blipFill>
        <p:spPr>
          <a:xfrm>
            <a:off x="-165735" y="5713730"/>
            <a:ext cx="12367895" cy="1144905"/>
          </a:xfrm>
          <a:prstGeom prst="rect">
            <a:avLst/>
          </a:prstGeom>
          <a:effectLst>
            <a:softEdge rad="177800"/>
          </a:effectLst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1166" y="885372"/>
            <a:ext cx="2733427" cy="650022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384" y="4281913"/>
            <a:ext cx="1877757" cy="904943"/>
          </a:xfrm>
          <a:prstGeom prst="rect">
            <a:avLst/>
          </a:prstGeom>
        </p:spPr>
      </p:pic>
      <p:pic>
        <p:nvPicPr>
          <p:cNvPr id="23" name="图片 22" descr="6daaa8fc779dad74d963dd95a3257984057f6553431a1f-5SS6tt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15595" y="4949825"/>
            <a:ext cx="11648440" cy="1845945"/>
          </a:xfrm>
          <a:prstGeom prst="rect">
            <a:avLst/>
          </a:prstGeom>
        </p:spPr>
      </p:pic>
      <p:cxnSp>
        <p:nvCxnSpPr>
          <p:cNvPr id="24" name="直接连接符 23"/>
          <p:cNvCxnSpPr/>
          <p:nvPr/>
        </p:nvCxnSpPr>
        <p:spPr>
          <a:xfrm>
            <a:off x="4178935" y="4281805"/>
            <a:ext cx="7146925" cy="0"/>
          </a:xfrm>
          <a:prstGeom prst="line">
            <a:avLst/>
          </a:prstGeom>
          <a:ln w="25400">
            <a:solidFill>
              <a:srgbClr val="A02C2E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  <p:custDataLst>
      <p:tags r:id="rId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A84735"/>
            </a:gs>
            <a:gs pos="92000">
              <a:srgbClr val="A02C2E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e521ab94a47084456897b2829bd4788912f225e617e266-HWTNvk"/>
          <p:cNvPicPr>
            <a:picLocks noChangeAspect="1"/>
          </p:cNvPicPr>
          <p:nvPr/>
        </p:nvPicPr>
        <p:blipFill>
          <a:blip r:embed="rId1">
            <a:alphaModFix amt="5000"/>
          </a:blip>
          <a:srcRect t="20764" b="23036"/>
          <a:stretch>
            <a:fillRect/>
          </a:stretch>
        </p:blipFill>
        <p:spPr>
          <a:xfrm>
            <a:off x="0" y="0"/>
            <a:ext cx="12202160" cy="6858000"/>
          </a:xfrm>
          <a:prstGeom prst="rect">
            <a:avLst/>
          </a:prstGeom>
        </p:spPr>
      </p:pic>
      <p:sp>
        <p:nvSpPr>
          <p:cNvPr id="39" name="矩形 38"/>
          <p:cNvSpPr/>
          <p:nvPr/>
        </p:nvSpPr>
        <p:spPr>
          <a:xfrm>
            <a:off x="419100" y="432435"/>
            <a:ext cx="11382375" cy="5979795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3" name="巅峰之秀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36" r="18131" b="27474"/>
          <a:stretch>
            <a:fillRect/>
          </a:stretch>
        </p:blipFill>
        <p:spPr>
          <a:xfrm flipH="1">
            <a:off x="-1517650" y="7181850"/>
            <a:ext cx="581660" cy="893445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1116707" y="454909"/>
            <a:ext cx="9703317" cy="468630"/>
            <a:chOff x="919222" y="302509"/>
            <a:chExt cx="9703317" cy="468630"/>
          </a:xfrm>
        </p:grpSpPr>
        <p:sp>
          <p:nvSpPr>
            <p:cNvPr id="11" name="矩形 10"/>
            <p:cNvSpPr/>
            <p:nvPr/>
          </p:nvSpPr>
          <p:spPr>
            <a:xfrm>
              <a:off x="1648837" y="302509"/>
              <a:ext cx="8251825" cy="468630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lvl="0" algn="ctr"/>
              <a:r>
                <a:rPr lang="zh-CN" altLang="en-US" sz="2800" b="1" dirty="0" smtClean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  <a:sym typeface="Arial" panose="020B0604020202020204" pitchFamily="34" charset="0"/>
                </a:rPr>
                <a:t>四、</a:t>
              </a:r>
              <a:r>
                <a:rPr lang="zh-CN" altLang="en-US" sz="28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  <a:sym typeface="Arial" panose="020B0604020202020204" pitchFamily="34" charset="0"/>
                </a:rPr>
                <a:t>青年担当：在践行中铸牢</a:t>
              </a:r>
              <a:r>
                <a:rPr lang="zh-CN" altLang="en-US" sz="28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  <a:sym typeface="Arial" panose="020B0604020202020204" pitchFamily="34" charset="0"/>
                </a:rPr>
                <a:t>中华民族共同体意识</a:t>
              </a:r>
              <a:endPara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Arial" panose="020B0604020202020204" pitchFamily="34" charset="0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919222" y="430056"/>
              <a:ext cx="9703317" cy="268126"/>
              <a:chOff x="821829" y="430056"/>
              <a:chExt cx="9703317" cy="268126"/>
            </a:xfrm>
          </p:grpSpPr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803269" y="430056"/>
                <a:ext cx="721877" cy="268126"/>
              </a:xfrm>
              <a:prstGeom prst="rect">
                <a:avLst/>
              </a:prstGeom>
            </p:spPr>
          </p:pic>
          <p:pic>
            <p:nvPicPr>
              <p:cNvPr id="22" name="图片 21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821829" y="430056"/>
                <a:ext cx="721877" cy="268126"/>
              </a:xfrm>
              <a:prstGeom prst="rect">
                <a:avLst/>
              </a:prstGeom>
            </p:spPr>
          </p:pic>
        </p:grpSp>
      </p:grpSp>
      <p:grpSp>
        <p:nvGrpSpPr>
          <p:cNvPr id="6" name="组合 5"/>
          <p:cNvGrpSpPr/>
          <p:nvPr/>
        </p:nvGrpSpPr>
        <p:grpSpPr>
          <a:xfrm>
            <a:off x="943610" y="1250315"/>
            <a:ext cx="10638790" cy="5147310"/>
            <a:chOff x="1751" y="1310"/>
            <a:chExt cx="15720" cy="668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" name="矩形 6"/>
            <p:cNvSpPr/>
            <p:nvPr>
              <p:custDataLst>
                <p:tags r:id="rId4"/>
              </p:custDataLst>
            </p:nvPr>
          </p:nvSpPr>
          <p:spPr>
            <a:xfrm>
              <a:off x="1751" y="1486"/>
              <a:ext cx="283" cy="6502"/>
            </a:xfrm>
            <a:prstGeom prst="rect">
              <a:avLst/>
            </a:prstGeom>
            <a:solidFill>
              <a:srgbClr val="FCF5F5">
                <a:lumMod val="50000"/>
              </a:srgbClr>
            </a:solidFill>
            <a:ln>
              <a:noFill/>
            </a:ln>
          </p:spPr>
          <p:style>
            <a:lnRef idx="2">
              <a:srgbClr val="A02C2E">
                <a:lumMod val="75000"/>
              </a:srgbClr>
            </a:lnRef>
            <a:fillRef idx="1">
              <a:srgbClr val="A02C2E"/>
            </a:fillRef>
            <a:effectRef idx="0">
              <a:srgbClr val="FFFFFF"/>
            </a:effectRef>
            <a:fontRef idx="minor">
              <a:srgbClr val="FFFFFF"/>
            </a:fontRef>
          </p:style>
          <p:txBody>
            <a:bodyPr rtlCol="0" anchor="ctr"/>
            <a:p>
              <a:pPr algn="ctr"/>
              <a:endParaRPr lang="zh-CN" altLang="en-US">
                <a:latin typeface="思源宋体 Heavy" panose="02020900000000000000" charset="-122"/>
                <a:ea typeface="思源宋体 Heavy" panose="02020900000000000000" charset="-122"/>
              </a:endParaRPr>
            </a:p>
          </p:txBody>
        </p:sp>
        <p:sp>
          <p:nvSpPr>
            <p:cNvPr id="8" name="矩形 7"/>
            <p:cNvSpPr/>
            <p:nvPr>
              <p:custDataLst>
                <p:tags r:id="rId5"/>
              </p:custDataLst>
            </p:nvPr>
          </p:nvSpPr>
          <p:spPr>
            <a:xfrm>
              <a:off x="2035" y="1486"/>
              <a:ext cx="283" cy="6502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>
              <a:noFill/>
            </a:ln>
          </p:spPr>
          <p:style>
            <a:lnRef idx="2">
              <a:srgbClr val="A02C2E">
                <a:lumMod val="75000"/>
              </a:srgbClr>
            </a:lnRef>
            <a:fillRef idx="1">
              <a:srgbClr val="A02C2E"/>
            </a:fillRef>
            <a:effectRef idx="0">
              <a:srgbClr val="FFFFFF"/>
            </a:effectRef>
            <a:fontRef idx="minor">
              <a:srgbClr val="FFFFFF"/>
            </a:fontRef>
          </p:style>
          <p:txBody>
            <a:bodyPr rtlCol="0" anchor="ctr"/>
            <a:p>
              <a:pPr algn="ctr"/>
              <a:endParaRPr lang="zh-CN" altLang="en-US">
                <a:latin typeface="思源宋体 Heavy" panose="02020900000000000000" charset="-122"/>
                <a:ea typeface="思源宋体 Heavy" panose="02020900000000000000" charset="-122"/>
              </a:endParaRPr>
            </a:p>
          </p:txBody>
        </p:sp>
        <p:sp>
          <p:nvSpPr>
            <p:cNvPr id="2" name="矩形 1"/>
            <p:cNvSpPr/>
            <p:nvPr>
              <p:custDataLst>
                <p:tags r:id="rId6"/>
              </p:custDataLst>
            </p:nvPr>
          </p:nvSpPr>
          <p:spPr>
            <a:xfrm>
              <a:off x="17188" y="1486"/>
              <a:ext cx="283" cy="6502"/>
            </a:xfrm>
            <a:prstGeom prst="rect">
              <a:avLst/>
            </a:prstGeom>
            <a:solidFill>
              <a:srgbClr val="FCF5F5">
                <a:lumMod val="50000"/>
              </a:srgbClr>
            </a:solidFill>
            <a:ln>
              <a:noFill/>
            </a:ln>
          </p:spPr>
          <p:style>
            <a:lnRef idx="2">
              <a:srgbClr val="A02C2E">
                <a:lumMod val="75000"/>
              </a:srgbClr>
            </a:lnRef>
            <a:fillRef idx="1">
              <a:srgbClr val="A02C2E"/>
            </a:fillRef>
            <a:effectRef idx="0">
              <a:srgbClr val="FFFFFF"/>
            </a:effectRef>
            <a:fontRef idx="minor">
              <a:srgbClr val="FFFFFF"/>
            </a:fontRef>
          </p:style>
          <p:txBody>
            <a:bodyPr rtlCol="0" anchor="ctr"/>
            <a:p>
              <a:pPr algn="ctr"/>
              <a:endParaRPr lang="zh-CN" altLang="en-US">
                <a:latin typeface="思源宋体 Heavy" panose="02020900000000000000" charset="-122"/>
                <a:ea typeface="思源宋体 Heavy" panose="02020900000000000000" charset="-122"/>
              </a:endParaRPr>
            </a:p>
          </p:txBody>
        </p:sp>
        <p:sp>
          <p:nvSpPr>
            <p:cNvPr id="4" name="矩形 3"/>
            <p:cNvSpPr/>
            <p:nvPr>
              <p:custDataLst>
                <p:tags r:id="rId7"/>
              </p:custDataLst>
            </p:nvPr>
          </p:nvSpPr>
          <p:spPr>
            <a:xfrm>
              <a:off x="16904" y="1486"/>
              <a:ext cx="283" cy="6502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>
              <a:noFill/>
            </a:ln>
          </p:spPr>
          <p:style>
            <a:lnRef idx="2">
              <a:srgbClr val="A02C2E">
                <a:lumMod val="75000"/>
              </a:srgbClr>
            </a:lnRef>
            <a:fillRef idx="1">
              <a:srgbClr val="A02C2E"/>
            </a:fillRef>
            <a:effectRef idx="0">
              <a:srgbClr val="FFFFFF"/>
            </a:effectRef>
            <a:fontRef idx="minor">
              <a:srgbClr val="FFFFFF"/>
            </a:fontRef>
          </p:style>
          <p:txBody>
            <a:bodyPr rtlCol="0" anchor="ctr"/>
            <a:p>
              <a:pPr algn="ctr"/>
              <a:endParaRPr lang="zh-CN" altLang="en-US">
                <a:latin typeface="思源宋体 Heavy" panose="02020900000000000000" charset="-122"/>
                <a:ea typeface="思源宋体 Heavy" panose="02020900000000000000" charset="-122"/>
              </a:endParaRPr>
            </a:p>
          </p:txBody>
        </p:sp>
        <p:sp>
          <p:nvSpPr>
            <p:cNvPr id="9" name="任意多边形 8"/>
            <p:cNvSpPr/>
            <p:nvPr>
              <p:custDataLst>
                <p:tags r:id="rId8"/>
              </p:custDataLst>
            </p:nvPr>
          </p:nvSpPr>
          <p:spPr>
            <a:xfrm>
              <a:off x="2300" y="1310"/>
              <a:ext cx="14602" cy="6682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4602" h="6682">
                  <a:moveTo>
                    <a:pt x="14602" y="163"/>
                  </a:moveTo>
                  <a:lnTo>
                    <a:pt x="14602" y="6682"/>
                  </a:lnTo>
                  <a:lnTo>
                    <a:pt x="14274" y="6682"/>
                  </a:lnTo>
                  <a:cubicBezTo>
                    <a:pt x="13714" y="6596"/>
                    <a:pt x="11875" y="6517"/>
                    <a:pt x="11310" y="6519"/>
                  </a:cubicBezTo>
                  <a:lnTo>
                    <a:pt x="11279" y="6519"/>
                  </a:lnTo>
                  <a:lnTo>
                    <a:pt x="11244" y="6519"/>
                  </a:lnTo>
                  <a:lnTo>
                    <a:pt x="11205" y="6519"/>
                  </a:lnTo>
                  <a:lnTo>
                    <a:pt x="11158" y="6519"/>
                  </a:lnTo>
                  <a:lnTo>
                    <a:pt x="11113" y="6519"/>
                  </a:lnTo>
                  <a:lnTo>
                    <a:pt x="11069" y="6520"/>
                  </a:lnTo>
                  <a:lnTo>
                    <a:pt x="11026" y="6520"/>
                  </a:lnTo>
                  <a:lnTo>
                    <a:pt x="10970" y="6519"/>
                  </a:lnTo>
                  <a:lnTo>
                    <a:pt x="10914" y="6519"/>
                  </a:lnTo>
                  <a:lnTo>
                    <a:pt x="10857" y="6519"/>
                  </a:lnTo>
                  <a:lnTo>
                    <a:pt x="10799" y="6519"/>
                  </a:lnTo>
                  <a:lnTo>
                    <a:pt x="10744" y="6519"/>
                  </a:lnTo>
                  <a:cubicBezTo>
                    <a:pt x="9585" y="6518"/>
                    <a:pt x="7970" y="6650"/>
                    <a:pt x="7778" y="6682"/>
                  </a:cubicBezTo>
                  <a:lnTo>
                    <a:pt x="6642" y="6682"/>
                  </a:lnTo>
                  <a:cubicBezTo>
                    <a:pt x="6062" y="6596"/>
                    <a:pt x="4284" y="6517"/>
                    <a:pt x="3647" y="6519"/>
                  </a:cubicBezTo>
                  <a:lnTo>
                    <a:pt x="3612" y="6519"/>
                  </a:lnTo>
                  <a:lnTo>
                    <a:pt x="3573" y="6519"/>
                  </a:lnTo>
                  <a:lnTo>
                    <a:pt x="3526" y="6519"/>
                  </a:lnTo>
                  <a:lnTo>
                    <a:pt x="3481" y="6519"/>
                  </a:lnTo>
                  <a:lnTo>
                    <a:pt x="3437" y="6520"/>
                  </a:lnTo>
                  <a:lnTo>
                    <a:pt x="3394" y="6520"/>
                  </a:lnTo>
                  <a:lnTo>
                    <a:pt x="3338" y="6519"/>
                  </a:lnTo>
                  <a:lnTo>
                    <a:pt x="3282" y="6519"/>
                  </a:lnTo>
                  <a:lnTo>
                    <a:pt x="3225" y="6519"/>
                  </a:lnTo>
                  <a:lnTo>
                    <a:pt x="3167" y="6519"/>
                  </a:lnTo>
                  <a:lnTo>
                    <a:pt x="3112" y="6519"/>
                  </a:lnTo>
                  <a:cubicBezTo>
                    <a:pt x="1964" y="6519"/>
                    <a:pt x="402" y="6644"/>
                    <a:pt x="146" y="6682"/>
                  </a:cubicBezTo>
                  <a:lnTo>
                    <a:pt x="0" y="6682"/>
                  </a:lnTo>
                  <a:lnTo>
                    <a:pt x="0" y="163"/>
                  </a:lnTo>
                  <a:lnTo>
                    <a:pt x="146" y="163"/>
                  </a:lnTo>
                  <a:cubicBezTo>
                    <a:pt x="439" y="117"/>
                    <a:pt x="2093" y="-3"/>
                    <a:pt x="3112" y="0"/>
                  </a:cubicBezTo>
                  <a:lnTo>
                    <a:pt x="3167" y="0"/>
                  </a:lnTo>
                  <a:lnTo>
                    <a:pt x="3338" y="0"/>
                  </a:lnTo>
                  <a:lnTo>
                    <a:pt x="3394" y="1"/>
                  </a:lnTo>
                  <a:lnTo>
                    <a:pt x="3437" y="1"/>
                  </a:lnTo>
                  <a:lnTo>
                    <a:pt x="3481" y="0"/>
                  </a:lnTo>
                  <a:lnTo>
                    <a:pt x="3612" y="0"/>
                  </a:lnTo>
                  <a:lnTo>
                    <a:pt x="3647" y="0"/>
                  </a:lnTo>
                  <a:cubicBezTo>
                    <a:pt x="4378" y="-2"/>
                    <a:pt x="6139" y="86"/>
                    <a:pt x="6642" y="163"/>
                  </a:cubicBezTo>
                  <a:lnTo>
                    <a:pt x="7778" y="163"/>
                  </a:lnTo>
                  <a:cubicBezTo>
                    <a:pt x="8003" y="124"/>
                    <a:pt x="9717" y="-4"/>
                    <a:pt x="10744" y="0"/>
                  </a:cubicBezTo>
                  <a:lnTo>
                    <a:pt x="10970" y="0"/>
                  </a:lnTo>
                  <a:lnTo>
                    <a:pt x="11026" y="1"/>
                  </a:lnTo>
                  <a:lnTo>
                    <a:pt x="11069" y="1"/>
                  </a:lnTo>
                  <a:lnTo>
                    <a:pt x="11113" y="0"/>
                  </a:lnTo>
                  <a:lnTo>
                    <a:pt x="11279" y="0"/>
                  </a:lnTo>
                  <a:lnTo>
                    <a:pt x="11310" y="0"/>
                  </a:lnTo>
                  <a:cubicBezTo>
                    <a:pt x="11965" y="-2"/>
                    <a:pt x="13794" y="86"/>
                    <a:pt x="14274" y="163"/>
                  </a:cubicBezTo>
                  <a:lnTo>
                    <a:pt x="14602" y="163"/>
                  </a:lnTo>
                  <a:close/>
                </a:path>
              </a:pathLst>
            </a:custGeom>
            <a:gradFill>
              <a:gsLst>
                <a:gs pos="37000">
                  <a:srgbClr val="FFFFFF"/>
                </a:gs>
                <a:gs pos="53000">
                  <a:srgbClr val="FFFFFF">
                    <a:lumMod val="85000"/>
                  </a:srgbClr>
                </a:gs>
                <a:gs pos="66000">
                  <a:srgbClr val="FFFFFF"/>
                </a:gs>
              </a:gsLst>
              <a:lin ang="0" scaled="0"/>
            </a:gradFill>
            <a:ln w="12700" cap="flat" cmpd="sng">
              <a:noFill/>
              <a:prstDash val="solid"/>
              <a:miter lim="800000"/>
            </a:ln>
          </p:spPr>
          <p:style>
            <a:lnRef idx="2">
              <a:srgbClr val="A02C2E">
                <a:lumMod val="75000"/>
              </a:srgbClr>
            </a:lnRef>
            <a:fillRef idx="1">
              <a:srgbClr val="A02C2E"/>
            </a:fillRef>
            <a:effectRef idx="0">
              <a:srgbClr val="FFFFFF"/>
            </a:effectRef>
            <a:fontRef idx="minor">
              <a:srgbClr val="FFFFFF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rgbClr val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思源宋体 Heavy" panose="02020900000000000000" charset="-122"/>
                <a:ea typeface="思源宋体 Heavy" panose="02020900000000000000" charset="-122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6205220" y="1477645"/>
            <a:ext cx="5080000" cy="737235"/>
          </a:xfrm>
          <a:prstGeom prst="rect">
            <a:avLst/>
          </a:prstGeom>
        </p:spPr>
        <p:txBody>
          <a:bodyPr wrap="square">
            <a:noAutofit/>
          </a:bodyPr>
          <a:p>
            <a:pPr lvl="0" algn="l" defTabSz="26670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lang="zh-CN" altLang="en-US" sz="2800" b="1">
                <a:solidFill>
                  <a:srgbClr val="A02C2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坚定政治立场，厚植家国情怀</a:t>
            </a:r>
            <a:endParaRPr lang="zh-CN" altLang="en-US" sz="2800" b="1">
              <a:solidFill>
                <a:srgbClr val="A02C2E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346825" y="2214880"/>
            <a:ext cx="4775835" cy="3598545"/>
          </a:xfrm>
          <a:prstGeom prst="rect">
            <a:avLst/>
          </a:prstGeom>
        </p:spPr>
        <p:txBody>
          <a:bodyPr wrap="square">
            <a:noAutofit/>
          </a:bodyPr>
          <a:p>
            <a:pPr lvl="0" algn="l" defTabSz="26670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有些人从山里走了，就不再回来，你从城里回来，却再没有离开。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 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黄文秀这位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“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共和国勋章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 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获得者，放弃大城市的繁华，毅然投身百坭村脱贫攻坚一线。她用脚步丈量土地，用生命诠释了新时代青年对家国的责任与担当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。参与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革命老区的实地调研，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参与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民族地区产业帮扶，</a:t>
            </a: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都让我们更加坚定地将个人理想融入国家发展的壮阔征程中，以赤诚之心厚植家国情怀。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17" name="图片 16" descr="💖致敬时代楷模——黄文秀💖_1_双林_来自小红书网页版"/>
          <p:cNvPicPr>
            <a:picLocks noChangeAspect="1"/>
          </p:cNvPicPr>
          <p:nvPr/>
        </p:nvPicPr>
        <p:blipFill>
          <a:blip r:embed="rId9"/>
          <a:srcRect t="22262" b="10495"/>
          <a:stretch>
            <a:fillRect/>
          </a:stretch>
        </p:blipFill>
        <p:spPr>
          <a:xfrm>
            <a:off x="1506855" y="1631950"/>
            <a:ext cx="3992245" cy="4272915"/>
          </a:xfrm>
          <a:prstGeom prst="rect">
            <a:avLst/>
          </a:prstGeom>
          <a:effectLst>
            <a:outerShdw blurRad="317500" dist="114300" dir="2700000" algn="tl" rotWithShape="0">
              <a:prstClr val="black">
                <a:alpha val="40000"/>
              </a:prstClr>
            </a:outerShdw>
          </a:effectLst>
        </p:spPr>
      </p:pic>
    </p:spTree>
    <p:custDataLst>
      <p:tags r:id="rId10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A84735"/>
            </a:gs>
            <a:gs pos="92000">
              <a:srgbClr val="A02C2E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e521ab94a47084456897b2829bd4788912f225e617e266-HWTNvk"/>
          <p:cNvPicPr>
            <a:picLocks noChangeAspect="1"/>
          </p:cNvPicPr>
          <p:nvPr/>
        </p:nvPicPr>
        <p:blipFill>
          <a:blip r:embed="rId1">
            <a:alphaModFix amt="5000"/>
          </a:blip>
          <a:srcRect t="20764" b="23036"/>
          <a:stretch>
            <a:fillRect/>
          </a:stretch>
        </p:blipFill>
        <p:spPr>
          <a:xfrm>
            <a:off x="0" y="0"/>
            <a:ext cx="12202160" cy="6858000"/>
          </a:xfrm>
          <a:prstGeom prst="rect">
            <a:avLst/>
          </a:prstGeom>
        </p:spPr>
      </p:pic>
      <p:sp>
        <p:nvSpPr>
          <p:cNvPr id="39" name="矩形 38"/>
          <p:cNvSpPr/>
          <p:nvPr/>
        </p:nvSpPr>
        <p:spPr>
          <a:xfrm>
            <a:off x="419100" y="432435"/>
            <a:ext cx="11382375" cy="5979795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3" name="巅峰之秀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36" r="18131" b="27474"/>
          <a:stretch>
            <a:fillRect/>
          </a:stretch>
        </p:blipFill>
        <p:spPr>
          <a:xfrm flipH="1">
            <a:off x="-1517650" y="7181850"/>
            <a:ext cx="581660" cy="893445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943610" y="1134110"/>
            <a:ext cx="10629265" cy="5156835"/>
            <a:chOff x="1751" y="1310"/>
            <a:chExt cx="15720" cy="668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9" name="矩形 18"/>
            <p:cNvSpPr/>
            <p:nvPr>
              <p:custDataLst>
                <p:tags r:id="rId3"/>
              </p:custDataLst>
            </p:nvPr>
          </p:nvSpPr>
          <p:spPr>
            <a:xfrm>
              <a:off x="1751" y="1486"/>
              <a:ext cx="283" cy="6502"/>
            </a:xfrm>
            <a:prstGeom prst="rect">
              <a:avLst/>
            </a:prstGeom>
            <a:solidFill>
              <a:srgbClr val="FCF5F5">
                <a:lumMod val="50000"/>
              </a:srgbClr>
            </a:solidFill>
            <a:ln>
              <a:noFill/>
            </a:ln>
          </p:spPr>
          <p:style>
            <a:lnRef idx="2">
              <a:srgbClr val="A02C2E">
                <a:lumMod val="75000"/>
              </a:srgbClr>
            </a:lnRef>
            <a:fillRef idx="1">
              <a:srgbClr val="A02C2E"/>
            </a:fillRef>
            <a:effectRef idx="0">
              <a:srgbClr val="FFFFFF"/>
            </a:effectRef>
            <a:fontRef idx="minor">
              <a:srgbClr val="FFFFFF"/>
            </a:fontRef>
          </p:style>
          <p:txBody>
            <a:bodyPr rtlCol="0" anchor="ctr"/>
            <a:p>
              <a:pPr algn="ctr"/>
              <a:endParaRPr lang="zh-CN" altLang="en-US">
                <a:latin typeface="思源宋体 Heavy" panose="02020900000000000000" charset="-122"/>
                <a:ea typeface="思源宋体 Heavy" panose="02020900000000000000" charset="-122"/>
              </a:endParaRPr>
            </a:p>
          </p:txBody>
        </p:sp>
        <p:sp>
          <p:nvSpPr>
            <p:cNvPr id="20" name="矩形 19"/>
            <p:cNvSpPr/>
            <p:nvPr>
              <p:custDataLst>
                <p:tags r:id="rId4"/>
              </p:custDataLst>
            </p:nvPr>
          </p:nvSpPr>
          <p:spPr>
            <a:xfrm>
              <a:off x="2035" y="1486"/>
              <a:ext cx="283" cy="6502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>
              <a:noFill/>
            </a:ln>
          </p:spPr>
          <p:style>
            <a:lnRef idx="2">
              <a:srgbClr val="A02C2E">
                <a:lumMod val="75000"/>
              </a:srgbClr>
            </a:lnRef>
            <a:fillRef idx="1">
              <a:srgbClr val="A02C2E"/>
            </a:fillRef>
            <a:effectRef idx="0">
              <a:srgbClr val="FFFFFF"/>
            </a:effectRef>
            <a:fontRef idx="minor">
              <a:srgbClr val="FFFFFF"/>
            </a:fontRef>
          </p:style>
          <p:txBody>
            <a:bodyPr rtlCol="0" anchor="ctr"/>
            <a:p>
              <a:pPr algn="ctr"/>
              <a:endParaRPr lang="zh-CN" altLang="en-US">
                <a:latin typeface="思源宋体 Heavy" panose="02020900000000000000" charset="-122"/>
                <a:ea typeface="思源宋体 Heavy" panose="02020900000000000000" charset="-122"/>
              </a:endParaRPr>
            </a:p>
          </p:txBody>
        </p:sp>
        <p:sp>
          <p:nvSpPr>
            <p:cNvPr id="21" name="矩形 20"/>
            <p:cNvSpPr/>
            <p:nvPr>
              <p:custDataLst>
                <p:tags r:id="rId5"/>
              </p:custDataLst>
            </p:nvPr>
          </p:nvSpPr>
          <p:spPr>
            <a:xfrm>
              <a:off x="17188" y="1486"/>
              <a:ext cx="283" cy="6502"/>
            </a:xfrm>
            <a:prstGeom prst="rect">
              <a:avLst/>
            </a:prstGeom>
            <a:solidFill>
              <a:srgbClr val="FCF5F5">
                <a:lumMod val="50000"/>
              </a:srgbClr>
            </a:solidFill>
            <a:ln>
              <a:noFill/>
            </a:ln>
          </p:spPr>
          <p:style>
            <a:lnRef idx="2">
              <a:srgbClr val="A02C2E">
                <a:lumMod val="75000"/>
              </a:srgbClr>
            </a:lnRef>
            <a:fillRef idx="1">
              <a:srgbClr val="A02C2E"/>
            </a:fillRef>
            <a:effectRef idx="0">
              <a:srgbClr val="FFFFFF"/>
            </a:effectRef>
            <a:fontRef idx="minor">
              <a:srgbClr val="FFFFFF"/>
            </a:fontRef>
          </p:style>
          <p:txBody>
            <a:bodyPr rtlCol="0" anchor="ctr"/>
            <a:p>
              <a:pPr algn="ctr"/>
              <a:endParaRPr lang="zh-CN" altLang="en-US">
                <a:latin typeface="思源宋体 Heavy" panose="02020900000000000000" charset="-122"/>
                <a:ea typeface="思源宋体 Heavy" panose="02020900000000000000" charset="-122"/>
              </a:endParaRPr>
            </a:p>
          </p:txBody>
        </p:sp>
        <p:sp>
          <p:nvSpPr>
            <p:cNvPr id="23" name="矩形 22"/>
            <p:cNvSpPr/>
            <p:nvPr>
              <p:custDataLst>
                <p:tags r:id="rId6"/>
              </p:custDataLst>
            </p:nvPr>
          </p:nvSpPr>
          <p:spPr>
            <a:xfrm>
              <a:off x="16904" y="1486"/>
              <a:ext cx="283" cy="6502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>
              <a:noFill/>
            </a:ln>
          </p:spPr>
          <p:style>
            <a:lnRef idx="2">
              <a:srgbClr val="A02C2E">
                <a:lumMod val="75000"/>
              </a:srgbClr>
            </a:lnRef>
            <a:fillRef idx="1">
              <a:srgbClr val="A02C2E"/>
            </a:fillRef>
            <a:effectRef idx="0">
              <a:srgbClr val="FFFFFF"/>
            </a:effectRef>
            <a:fontRef idx="minor">
              <a:srgbClr val="FFFFFF"/>
            </a:fontRef>
          </p:style>
          <p:txBody>
            <a:bodyPr rtlCol="0" anchor="ctr"/>
            <a:p>
              <a:pPr algn="ctr"/>
              <a:endParaRPr lang="zh-CN" altLang="en-US">
                <a:latin typeface="思源宋体 Heavy" panose="02020900000000000000" charset="-122"/>
                <a:ea typeface="思源宋体 Heavy" panose="02020900000000000000" charset="-122"/>
              </a:endParaRPr>
            </a:p>
          </p:txBody>
        </p:sp>
        <p:sp>
          <p:nvSpPr>
            <p:cNvPr id="24" name="任意多边形 23"/>
            <p:cNvSpPr/>
            <p:nvPr>
              <p:custDataLst>
                <p:tags r:id="rId7"/>
              </p:custDataLst>
            </p:nvPr>
          </p:nvSpPr>
          <p:spPr>
            <a:xfrm>
              <a:off x="2300" y="1310"/>
              <a:ext cx="14602" cy="6682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4602" h="6682">
                  <a:moveTo>
                    <a:pt x="14602" y="163"/>
                  </a:moveTo>
                  <a:lnTo>
                    <a:pt x="14602" y="6682"/>
                  </a:lnTo>
                  <a:lnTo>
                    <a:pt x="14274" y="6682"/>
                  </a:lnTo>
                  <a:cubicBezTo>
                    <a:pt x="13714" y="6596"/>
                    <a:pt x="11875" y="6517"/>
                    <a:pt x="11310" y="6519"/>
                  </a:cubicBezTo>
                  <a:lnTo>
                    <a:pt x="11279" y="6519"/>
                  </a:lnTo>
                  <a:lnTo>
                    <a:pt x="11244" y="6519"/>
                  </a:lnTo>
                  <a:lnTo>
                    <a:pt x="11205" y="6519"/>
                  </a:lnTo>
                  <a:lnTo>
                    <a:pt x="11158" y="6519"/>
                  </a:lnTo>
                  <a:lnTo>
                    <a:pt x="11113" y="6519"/>
                  </a:lnTo>
                  <a:lnTo>
                    <a:pt x="11069" y="6520"/>
                  </a:lnTo>
                  <a:lnTo>
                    <a:pt x="11026" y="6520"/>
                  </a:lnTo>
                  <a:lnTo>
                    <a:pt x="10970" y="6519"/>
                  </a:lnTo>
                  <a:lnTo>
                    <a:pt x="10914" y="6519"/>
                  </a:lnTo>
                  <a:lnTo>
                    <a:pt x="10857" y="6519"/>
                  </a:lnTo>
                  <a:lnTo>
                    <a:pt x="10799" y="6519"/>
                  </a:lnTo>
                  <a:lnTo>
                    <a:pt x="10744" y="6519"/>
                  </a:lnTo>
                  <a:cubicBezTo>
                    <a:pt x="9585" y="6518"/>
                    <a:pt x="7970" y="6650"/>
                    <a:pt x="7778" y="6682"/>
                  </a:cubicBezTo>
                  <a:lnTo>
                    <a:pt x="6642" y="6682"/>
                  </a:lnTo>
                  <a:cubicBezTo>
                    <a:pt x="6062" y="6596"/>
                    <a:pt x="4284" y="6517"/>
                    <a:pt x="3647" y="6519"/>
                  </a:cubicBezTo>
                  <a:lnTo>
                    <a:pt x="3612" y="6519"/>
                  </a:lnTo>
                  <a:lnTo>
                    <a:pt x="3573" y="6519"/>
                  </a:lnTo>
                  <a:lnTo>
                    <a:pt x="3526" y="6519"/>
                  </a:lnTo>
                  <a:lnTo>
                    <a:pt x="3481" y="6519"/>
                  </a:lnTo>
                  <a:lnTo>
                    <a:pt x="3437" y="6520"/>
                  </a:lnTo>
                  <a:lnTo>
                    <a:pt x="3394" y="6520"/>
                  </a:lnTo>
                  <a:lnTo>
                    <a:pt x="3338" y="6519"/>
                  </a:lnTo>
                  <a:lnTo>
                    <a:pt x="3282" y="6519"/>
                  </a:lnTo>
                  <a:lnTo>
                    <a:pt x="3225" y="6519"/>
                  </a:lnTo>
                  <a:lnTo>
                    <a:pt x="3167" y="6519"/>
                  </a:lnTo>
                  <a:lnTo>
                    <a:pt x="3112" y="6519"/>
                  </a:lnTo>
                  <a:cubicBezTo>
                    <a:pt x="1964" y="6519"/>
                    <a:pt x="402" y="6644"/>
                    <a:pt x="146" y="6682"/>
                  </a:cubicBezTo>
                  <a:lnTo>
                    <a:pt x="0" y="6682"/>
                  </a:lnTo>
                  <a:lnTo>
                    <a:pt x="0" y="163"/>
                  </a:lnTo>
                  <a:lnTo>
                    <a:pt x="146" y="163"/>
                  </a:lnTo>
                  <a:cubicBezTo>
                    <a:pt x="439" y="117"/>
                    <a:pt x="2093" y="-3"/>
                    <a:pt x="3112" y="0"/>
                  </a:cubicBezTo>
                  <a:lnTo>
                    <a:pt x="3167" y="0"/>
                  </a:lnTo>
                  <a:lnTo>
                    <a:pt x="3338" y="0"/>
                  </a:lnTo>
                  <a:lnTo>
                    <a:pt x="3394" y="1"/>
                  </a:lnTo>
                  <a:lnTo>
                    <a:pt x="3437" y="1"/>
                  </a:lnTo>
                  <a:lnTo>
                    <a:pt x="3481" y="0"/>
                  </a:lnTo>
                  <a:lnTo>
                    <a:pt x="3612" y="0"/>
                  </a:lnTo>
                  <a:lnTo>
                    <a:pt x="3647" y="0"/>
                  </a:lnTo>
                  <a:cubicBezTo>
                    <a:pt x="4378" y="-2"/>
                    <a:pt x="6139" y="86"/>
                    <a:pt x="6642" y="163"/>
                  </a:cubicBezTo>
                  <a:lnTo>
                    <a:pt x="7778" y="163"/>
                  </a:lnTo>
                  <a:cubicBezTo>
                    <a:pt x="8003" y="124"/>
                    <a:pt x="9717" y="-4"/>
                    <a:pt x="10744" y="0"/>
                  </a:cubicBezTo>
                  <a:lnTo>
                    <a:pt x="10970" y="0"/>
                  </a:lnTo>
                  <a:lnTo>
                    <a:pt x="11026" y="1"/>
                  </a:lnTo>
                  <a:lnTo>
                    <a:pt x="11069" y="1"/>
                  </a:lnTo>
                  <a:lnTo>
                    <a:pt x="11113" y="0"/>
                  </a:lnTo>
                  <a:lnTo>
                    <a:pt x="11279" y="0"/>
                  </a:lnTo>
                  <a:lnTo>
                    <a:pt x="11310" y="0"/>
                  </a:lnTo>
                  <a:cubicBezTo>
                    <a:pt x="11965" y="-2"/>
                    <a:pt x="13794" y="86"/>
                    <a:pt x="14274" y="163"/>
                  </a:cubicBezTo>
                  <a:lnTo>
                    <a:pt x="14602" y="163"/>
                  </a:lnTo>
                  <a:close/>
                </a:path>
              </a:pathLst>
            </a:custGeom>
            <a:gradFill>
              <a:gsLst>
                <a:gs pos="37000">
                  <a:srgbClr val="FFFFFF"/>
                </a:gs>
                <a:gs pos="53000">
                  <a:srgbClr val="FFFFFF">
                    <a:lumMod val="85000"/>
                  </a:srgbClr>
                </a:gs>
                <a:gs pos="66000">
                  <a:srgbClr val="FFFFFF"/>
                </a:gs>
              </a:gsLst>
              <a:lin ang="0" scaled="0"/>
            </a:gradFill>
            <a:ln w="12700" cap="flat" cmpd="sng">
              <a:noFill/>
              <a:prstDash val="solid"/>
              <a:miter lim="800000"/>
            </a:ln>
          </p:spPr>
          <p:style>
            <a:lnRef idx="2">
              <a:srgbClr val="A02C2E">
                <a:lumMod val="75000"/>
              </a:srgbClr>
            </a:lnRef>
            <a:fillRef idx="1">
              <a:srgbClr val="A02C2E"/>
            </a:fillRef>
            <a:effectRef idx="0">
              <a:srgbClr val="FFFFFF"/>
            </a:effectRef>
            <a:fontRef idx="minor">
              <a:srgbClr val="FFFFFF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rgbClr val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思源宋体 Heavy" panose="02020900000000000000" charset="-122"/>
                <a:ea typeface="思源宋体 Heavy" panose="02020900000000000000" charset="-122"/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1350645" y="1526540"/>
            <a:ext cx="5075555" cy="738505"/>
          </a:xfrm>
          <a:prstGeom prst="rect">
            <a:avLst/>
          </a:prstGeom>
        </p:spPr>
        <p:txBody>
          <a:bodyPr wrap="square">
            <a:noAutofit/>
          </a:bodyPr>
          <a:p>
            <a:pPr lvl="0" algn="l" defTabSz="26670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lang="zh-CN" altLang="en-US" sz="2800" b="1">
                <a:solidFill>
                  <a:srgbClr val="A02C2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促进文化互鉴，增强认同根基</a:t>
            </a:r>
            <a:endParaRPr lang="zh-CN" altLang="en-US" sz="2800" b="1">
              <a:solidFill>
                <a:srgbClr val="A02C2E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426845" y="2259330"/>
            <a:ext cx="4841875" cy="3157855"/>
          </a:xfrm>
          <a:prstGeom prst="rect">
            <a:avLst/>
          </a:prstGeom>
        </p:spPr>
        <p:txBody>
          <a:bodyPr wrap="square">
            <a:noAutofit/>
          </a:bodyPr>
          <a:p>
            <a:pPr lvl="0" algn="l" defTabSz="26670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青年积极搭建文化桥梁，促进各民族文化互鉴。湘潭大学新疆籍学生代表走进吐鲁番高昌区广场社区，通过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“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一日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Vlog”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、红领巾小课堂、民族歌舞展示等形式，向当地学子介绍湖南红色文化、饮食文化，同时展现新疆特色文化，在双向交流中深化文化认同。中央民族大学研究生支教团在西藏开展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“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民族团结大讲堂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 10 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年，</a:t>
            </a: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将中华优秀传统文化融入教学，助力夯实中华民族共同体意识的文化根基。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27" name="图片 26" descr="新疆西部计划plog5｜跟拍莎车县研学团📸_1_羊的西部趣闻录_来自小红书网页版"/>
          <p:cNvPicPr>
            <a:picLocks noChangeAspect="1"/>
          </p:cNvPicPr>
          <p:nvPr/>
        </p:nvPicPr>
        <p:blipFill>
          <a:blip r:embed="rId8"/>
          <a:srcRect t="32634"/>
          <a:stretch>
            <a:fillRect/>
          </a:stretch>
        </p:blipFill>
        <p:spPr>
          <a:xfrm>
            <a:off x="6981190" y="1561465"/>
            <a:ext cx="3855720" cy="446405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116707" y="454909"/>
            <a:ext cx="9703317" cy="468630"/>
            <a:chOff x="919222" y="302509"/>
            <a:chExt cx="9703317" cy="468630"/>
          </a:xfrm>
        </p:grpSpPr>
        <p:sp>
          <p:nvSpPr>
            <p:cNvPr id="3" name="矩形 2"/>
            <p:cNvSpPr/>
            <p:nvPr/>
          </p:nvSpPr>
          <p:spPr>
            <a:xfrm>
              <a:off x="1648837" y="302509"/>
              <a:ext cx="8251825" cy="468630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lvl="0" algn="ctr"/>
              <a:r>
                <a:rPr lang="zh-CN" altLang="en-US" sz="2800" b="1" dirty="0" smtClean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  <a:sym typeface="Arial" panose="020B0604020202020204" pitchFamily="34" charset="0"/>
                </a:rPr>
                <a:t>四、</a:t>
              </a:r>
              <a:r>
                <a:rPr lang="zh-CN" altLang="en-US" sz="28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  <a:sym typeface="Arial" panose="020B0604020202020204" pitchFamily="34" charset="0"/>
                </a:rPr>
                <a:t>青年担当：在践行中铸牢</a:t>
              </a:r>
              <a:r>
                <a:rPr lang="zh-CN" altLang="en-US" sz="28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  <a:sym typeface="Arial" panose="020B0604020202020204" pitchFamily="34" charset="0"/>
                </a:rPr>
                <a:t>中华民族共同体意识</a:t>
              </a:r>
              <a:endPara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Arial" panose="020B0604020202020204" pitchFamily="34" charset="0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919222" y="430056"/>
              <a:ext cx="9703317" cy="268126"/>
              <a:chOff x="821829" y="430056"/>
              <a:chExt cx="9703317" cy="268126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803269" y="430056"/>
                <a:ext cx="721877" cy="268126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821829" y="430056"/>
                <a:ext cx="721877" cy="268126"/>
              </a:xfrm>
              <a:prstGeom prst="rect">
                <a:avLst/>
              </a:prstGeom>
            </p:spPr>
          </p:pic>
        </p:grpSp>
      </p:grpSp>
    </p:spTree>
    <p:custDataLst>
      <p:tags r:id="rId10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6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A84735"/>
            </a:gs>
            <a:gs pos="92000">
              <a:srgbClr val="A02C2E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e521ab94a47084456897b2829bd4788912f225e617e266-HWTNvk"/>
          <p:cNvPicPr>
            <a:picLocks noChangeAspect="1"/>
          </p:cNvPicPr>
          <p:nvPr/>
        </p:nvPicPr>
        <p:blipFill>
          <a:blip r:embed="rId1">
            <a:alphaModFix amt="5000"/>
          </a:blip>
          <a:srcRect t="20764" b="23036"/>
          <a:stretch>
            <a:fillRect/>
          </a:stretch>
        </p:blipFill>
        <p:spPr>
          <a:xfrm>
            <a:off x="0" y="0"/>
            <a:ext cx="12202160" cy="6858000"/>
          </a:xfrm>
          <a:prstGeom prst="rect">
            <a:avLst/>
          </a:prstGeom>
        </p:spPr>
      </p:pic>
      <p:sp>
        <p:nvSpPr>
          <p:cNvPr id="39" name="矩形 38"/>
          <p:cNvSpPr/>
          <p:nvPr/>
        </p:nvSpPr>
        <p:spPr>
          <a:xfrm>
            <a:off x="419100" y="432435"/>
            <a:ext cx="11382375" cy="5979795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 rot="0">
            <a:off x="4499610" y="723900"/>
            <a:ext cx="1388110" cy="1425575"/>
            <a:chOff x="2063743" y="1605405"/>
            <a:chExt cx="1793859" cy="1841916"/>
          </a:xfrm>
        </p:grpSpPr>
        <p:grpSp>
          <p:nvGrpSpPr>
            <p:cNvPr id="10" name="组合 9"/>
            <p:cNvGrpSpPr/>
            <p:nvPr/>
          </p:nvGrpSpPr>
          <p:grpSpPr>
            <a:xfrm>
              <a:off x="2063743" y="1634615"/>
              <a:ext cx="1793859" cy="1812706"/>
              <a:chOff x="2071801" y="1634615"/>
              <a:chExt cx="1793859" cy="1812706"/>
            </a:xfrm>
          </p:grpSpPr>
          <p:pic>
            <p:nvPicPr>
              <p:cNvPr id="11" name="图片 10"/>
              <p:cNvPicPr>
                <a:picLocks noChangeAspect="1"/>
              </p:cNvPicPr>
              <p:nvPr/>
            </p:nvPicPr>
            <p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rightnessContrast bright="-2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871761" y="1634615"/>
                <a:ext cx="993899" cy="1812706"/>
              </a:xfrm>
              <a:prstGeom prst="rect">
                <a:avLst/>
              </a:prstGeom>
            </p:spPr>
          </p:pic>
          <p:pic>
            <p:nvPicPr>
              <p:cNvPr id="12" name="图片 11"/>
              <p:cNvPicPr>
                <a:picLocks noChangeAspect="1"/>
              </p:cNvPicPr>
              <p:nvPr/>
            </p:nvPicPr>
            <p:blipFill>
              <a:blip r:embed="rId4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rightnessContrast bright="-2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2071801" y="1634615"/>
                <a:ext cx="993899" cy="1812706"/>
              </a:xfrm>
              <a:prstGeom prst="rect">
                <a:avLst/>
              </a:prstGeom>
            </p:spPr>
          </p:pic>
        </p:grpSp>
        <p:sp>
          <p:nvSpPr>
            <p:cNvPr id="13" name="文本框 12"/>
            <p:cNvSpPr txBox="1"/>
            <p:nvPr/>
          </p:nvSpPr>
          <p:spPr>
            <a:xfrm>
              <a:off x="2216143" y="1605405"/>
              <a:ext cx="1478280" cy="1549014"/>
            </a:xfrm>
            <a:prstGeom prst="rect">
              <a:avLst/>
            </a:prstGeom>
            <a:noFill/>
          </p:spPr>
          <p:txBody>
            <a:bodyPr wrap="square" rtlCol="0" anchor="t" anchorCtr="0">
              <a:spAutoFit/>
            </a:bodyPr>
            <a:lstStyle/>
            <a:p>
              <a:pPr lvl="0" algn="ctr">
                <a:buClrTx/>
                <a:buSzTx/>
                <a:buFontTx/>
              </a:pPr>
              <a:r>
                <a:rPr lang="zh-CN" altLang="en-US" sz="7200" b="1" spc="-300" dirty="0">
                  <a:solidFill>
                    <a:srgbClr val="C00000"/>
                  </a:solidFill>
                  <a:latin typeface="演示新手书" panose="00000500000000000000" charset="-122"/>
                  <a:ea typeface="演示新手书" panose="00000500000000000000" charset="-122"/>
                  <a:cs typeface="演示新手书" panose="00000500000000000000" charset="-122"/>
                  <a:sym typeface="微软雅黑" panose="020B0503020204020204" charset="-122"/>
                </a:rPr>
                <a:t>目 </a:t>
              </a:r>
              <a:endParaRPr lang="zh-CN" altLang="en-US" sz="7200" b="1" spc="-300" dirty="0">
                <a:solidFill>
                  <a:srgbClr val="C00000"/>
                </a:solidFill>
                <a:latin typeface="演示新手书" panose="00000500000000000000" charset="-122"/>
                <a:ea typeface="演示新手书" panose="00000500000000000000" charset="-122"/>
                <a:cs typeface="演示新手书" panose="00000500000000000000" charset="-122"/>
                <a:sym typeface="微软雅黑" panose="020B050302020402020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 rot="0">
            <a:off x="6201410" y="753110"/>
            <a:ext cx="1382395" cy="1397000"/>
            <a:chOff x="2063743" y="1634615"/>
            <a:chExt cx="1793859" cy="1812706"/>
          </a:xfrm>
        </p:grpSpPr>
        <p:grpSp>
          <p:nvGrpSpPr>
            <p:cNvPr id="27" name="组合 26"/>
            <p:cNvGrpSpPr/>
            <p:nvPr/>
          </p:nvGrpSpPr>
          <p:grpSpPr>
            <a:xfrm>
              <a:off x="2063743" y="1634615"/>
              <a:ext cx="1793859" cy="1812706"/>
              <a:chOff x="2071801" y="1634615"/>
              <a:chExt cx="1793859" cy="1812706"/>
            </a:xfrm>
          </p:grpSpPr>
          <p:pic>
            <p:nvPicPr>
              <p:cNvPr id="29" name="图片 28"/>
              <p:cNvPicPr>
                <a:picLocks noChangeAspect="1"/>
              </p:cNvPicPr>
              <p:nvPr/>
            </p:nvPicPr>
            <p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rightnessContrast bright="-2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871761" y="1634615"/>
                <a:ext cx="993899" cy="1812706"/>
              </a:xfrm>
              <a:prstGeom prst="rect">
                <a:avLst/>
              </a:prstGeom>
            </p:spPr>
          </p:pic>
          <p:pic>
            <p:nvPicPr>
              <p:cNvPr id="30" name="图片 29"/>
              <p:cNvPicPr>
                <a:picLocks noChangeAspect="1"/>
              </p:cNvPicPr>
              <p:nvPr/>
            </p:nvPicPr>
            <p:blipFill>
              <a:blip r:embed="rId4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rightnessContrast bright="-2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2071801" y="1634615"/>
                <a:ext cx="993899" cy="1812706"/>
              </a:xfrm>
              <a:prstGeom prst="rect">
                <a:avLst/>
              </a:prstGeom>
            </p:spPr>
          </p:pic>
        </p:grpSp>
        <p:sp>
          <p:nvSpPr>
            <p:cNvPr id="32" name="文本框 31"/>
            <p:cNvSpPr txBox="1"/>
            <p:nvPr/>
          </p:nvSpPr>
          <p:spPr>
            <a:xfrm>
              <a:off x="2063743" y="1634615"/>
              <a:ext cx="1715135" cy="1555631"/>
            </a:xfrm>
            <a:prstGeom prst="rect">
              <a:avLst/>
            </a:prstGeom>
            <a:noFill/>
          </p:spPr>
          <p:txBody>
            <a:bodyPr wrap="square" rtlCol="0" anchor="t" anchorCtr="0">
              <a:spAutoFit/>
            </a:bodyPr>
            <a:lstStyle/>
            <a:p>
              <a:pPr lvl="0" algn="ctr">
                <a:buClrTx/>
                <a:buSzTx/>
                <a:buFontTx/>
              </a:pPr>
              <a:r>
                <a:rPr lang="zh-CN" altLang="en-US" sz="7200" b="1" spc="-300" dirty="0">
                  <a:solidFill>
                    <a:srgbClr val="C00000"/>
                  </a:solidFill>
                  <a:latin typeface="演示新手书" panose="00000500000000000000" charset="-122"/>
                  <a:ea typeface="演示新手书" panose="00000500000000000000" charset="-122"/>
                  <a:cs typeface="演示新手书" panose="00000500000000000000" charset="-122"/>
                  <a:sym typeface="微软雅黑" panose="020B0503020204020204" charset="-122"/>
                </a:rPr>
                <a:t>录 </a:t>
              </a:r>
              <a:endParaRPr lang="zh-CN" altLang="en-US" sz="7200" b="1" spc="-300" dirty="0">
                <a:solidFill>
                  <a:srgbClr val="C00000"/>
                </a:solidFill>
                <a:latin typeface="演示新手书" panose="00000500000000000000" charset="-122"/>
                <a:ea typeface="演示新手书" panose="00000500000000000000" charset="-122"/>
                <a:cs typeface="演示新手书" panose="00000500000000000000" charset="-122"/>
                <a:sym typeface="微软雅黑" panose="020B0503020204020204" charset="-122"/>
              </a:endParaRPr>
            </a:p>
          </p:txBody>
        </p:sp>
      </p:grpSp>
      <p:pic>
        <p:nvPicPr>
          <p:cNvPr id="49" name="图片 48" descr="知识分享｜中国少数民族_1_小杨的快乐星球_来自小红书网页版"/>
          <p:cNvPicPr>
            <a:picLocks noChangeAspect="1"/>
          </p:cNvPicPr>
          <p:nvPr/>
        </p:nvPicPr>
        <p:blipFill>
          <a:blip r:embed="rId5"/>
          <a:srcRect b="12778"/>
          <a:stretch>
            <a:fillRect/>
          </a:stretch>
        </p:blipFill>
        <p:spPr>
          <a:xfrm>
            <a:off x="6510655" y="432435"/>
            <a:ext cx="4928235" cy="572833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05" h="9420">
                <a:moveTo>
                  <a:pt x="6286" y="1120"/>
                </a:moveTo>
                <a:lnTo>
                  <a:pt x="1390" y="1287"/>
                </a:lnTo>
                <a:lnTo>
                  <a:pt x="1030" y="2690"/>
                </a:lnTo>
                <a:lnTo>
                  <a:pt x="1316" y="2721"/>
                </a:lnTo>
                <a:lnTo>
                  <a:pt x="1208" y="2849"/>
                </a:lnTo>
                <a:lnTo>
                  <a:pt x="1848" y="3073"/>
                </a:lnTo>
                <a:lnTo>
                  <a:pt x="2584" y="2977"/>
                </a:lnTo>
                <a:lnTo>
                  <a:pt x="3272" y="3265"/>
                </a:lnTo>
                <a:lnTo>
                  <a:pt x="5016" y="3617"/>
                </a:lnTo>
                <a:lnTo>
                  <a:pt x="5784" y="3265"/>
                </a:lnTo>
                <a:lnTo>
                  <a:pt x="6168" y="2881"/>
                </a:lnTo>
                <a:lnTo>
                  <a:pt x="6408" y="2929"/>
                </a:lnTo>
                <a:lnTo>
                  <a:pt x="6760" y="2817"/>
                </a:lnTo>
                <a:lnTo>
                  <a:pt x="6651" y="2540"/>
                </a:lnTo>
                <a:lnTo>
                  <a:pt x="7102" y="1978"/>
                </a:lnTo>
                <a:lnTo>
                  <a:pt x="6526" y="1120"/>
                </a:lnTo>
                <a:lnTo>
                  <a:pt x="6406" y="1120"/>
                </a:lnTo>
                <a:lnTo>
                  <a:pt x="6286" y="1120"/>
                </a:lnTo>
                <a:close/>
                <a:moveTo>
                  <a:pt x="0" y="0"/>
                </a:moveTo>
                <a:lnTo>
                  <a:pt x="8105" y="0"/>
                </a:lnTo>
                <a:lnTo>
                  <a:pt x="8105" y="9420"/>
                </a:lnTo>
                <a:lnTo>
                  <a:pt x="0" y="9420"/>
                </a:lnTo>
                <a:lnTo>
                  <a:pt x="0" y="0"/>
                </a:lnTo>
                <a:close/>
              </a:path>
            </a:pathLst>
          </a:custGeom>
          <a:effectLst>
            <a:glow rad="63500">
              <a:schemeClr val="bg1">
                <a:alpha val="92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66" name="组合 65"/>
          <p:cNvGrpSpPr/>
          <p:nvPr/>
        </p:nvGrpSpPr>
        <p:grpSpPr>
          <a:xfrm>
            <a:off x="654050" y="2251710"/>
            <a:ext cx="7080250" cy="3308350"/>
            <a:chOff x="1030" y="3546"/>
            <a:chExt cx="11150" cy="5210"/>
          </a:xfrm>
        </p:grpSpPr>
        <p:sp>
          <p:nvSpPr>
            <p:cNvPr id="50" name="文本框 49"/>
            <p:cNvSpPr txBox="1"/>
            <p:nvPr/>
          </p:nvSpPr>
          <p:spPr>
            <a:xfrm>
              <a:off x="1890" y="3642"/>
              <a:ext cx="10290" cy="725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defTabSz="266700"/>
              <a:r>
                <a:rPr lang="zh-CN" altLang="en-US" sz="2400" b="1">
                  <a:solidFill>
                    <a:srgbClr val="0F1115"/>
                  </a:solidFill>
                  <a:latin typeface="微软雅黑" panose="020B0503020204020204" charset="-122"/>
                  <a:ea typeface="微软雅黑" panose="020B0503020204020204" charset="-122"/>
                </a:rPr>
                <a:t>中华民族共同体意识的历史底蕴与时代内涵</a:t>
              </a:r>
              <a:endParaRPr lang="zh-CN" altLang="en-US" sz="2400" b="1">
                <a:solidFill>
                  <a:srgbClr val="0F1115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1890" y="5060"/>
              <a:ext cx="10290" cy="725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lvl="0" algn="l" defTabSz="266700">
                <a:buClrTx/>
                <a:buSzTx/>
                <a:buFontTx/>
              </a:pPr>
              <a:r>
                <a:rPr lang="zh-CN" altLang="en-US" sz="2400" b="1">
                  <a:solidFill>
                    <a:srgbClr val="0F1115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为何要铸牢</a:t>
              </a:r>
              <a:r>
                <a:rPr lang="zh-CN" altLang="en-US" sz="2400" b="1">
                  <a:solidFill>
                    <a:srgbClr val="0F1115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中华民族共同体意识</a:t>
              </a:r>
              <a:endParaRPr lang="zh-CN" altLang="en-US" sz="2400" b="1">
                <a:solidFill>
                  <a:srgbClr val="0F1115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1890" y="6478"/>
              <a:ext cx="9082" cy="725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lvl="0" algn="l" defTabSz="266700">
                <a:buClrTx/>
                <a:buSzTx/>
                <a:buFontTx/>
              </a:pPr>
              <a:r>
                <a:rPr lang="zh-CN" altLang="en-US" sz="2400" b="1">
                  <a:solidFill>
                    <a:srgbClr val="0F1115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中华民族共同体意识在</a:t>
              </a:r>
              <a:r>
                <a:rPr lang="zh-CN" altLang="en-US" sz="2400" b="1">
                  <a:solidFill>
                    <a:srgbClr val="0F1115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新时代的生动实践</a:t>
              </a:r>
              <a:endParaRPr lang="zh-CN" altLang="en-US" sz="2400" b="1">
                <a:solidFill>
                  <a:srgbClr val="0F1115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1890" y="7963"/>
              <a:ext cx="10290" cy="725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lvl="0" algn="l" defTabSz="266700">
                <a:buClrTx/>
                <a:buSzTx/>
                <a:buFontTx/>
              </a:pPr>
              <a:r>
                <a:rPr lang="zh-CN" altLang="en-US" sz="2400" b="1">
                  <a:solidFill>
                    <a:srgbClr val="0F1115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青年担当：在践行中铸牢</a:t>
              </a:r>
              <a:r>
                <a:rPr lang="zh-CN" altLang="en-US" sz="2400" b="1">
                  <a:solidFill>
                    <a:srgbClr val="0F1115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中华民族共同体意识</a:t>
              </a:r>
              <a:endParaRPr lang="zh-CN" altLang="en-US" sz="2400" b="1">
                <a:solidFill>
                  <a:srgbClr val="0F1115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1030" y="3546"/>
              <a:ext cx="860" cy="860"/>
            </a:xfrm>
            <a:prstGeom prst="ellipse">
              <a:avLst/>
            </a:prstGeom>
            <a:gradFill flip="none" rotWithShape="1">
              <a:gsLst>
                <a:gs pos="1000">
                  <a:srgbClr val="960000">
                    <a:lumMod val="60000"/>
                    <a:lumOff val="40000"/>
                    <a:alpha val="91000"/>
                  </a:srgbClr>
                </a:gs>
                <a:gs pos="100000">
                  <a:srgbClr val="960000">
                    <a:lumMod val="60000"/>
                    <a:lumOff val="40000"/>
                  </a:srgbClr>
                </a:gs>
                <a:gs pos="84000">
                  <a:srgbClr val="C21010"/>
                </a:gs>
                <a:gs pos="21000">
                  <a:srgbClr val="CB1414"/>
                </a:gs>
                <a:gs pos="56000">
                  <a:srgbClr val="960000"/>
                </a:gs>
              </a:gsLst>
              <a:lin ang="2700000" scaled="1"/>
              <a:tileRect/>
            </a:gradFill>
            <a:ln>
              <a:solidFill>
                <a:srgbClr val="FCE0B3"/>
              </a:solidFill>
            </a:ln>
            <a:effectLst/>
          </p:spPr>
          <p:style>
            <a:lnRef idx="2">
              <a:srgbClr val="960000">
                <a:shade val="15000"/>
              </a:srgbClr>
            </a:lnRef>
            <a:fillRef idx="1">
              <a:srgbClr val="960000"/>
            </a:fillRef>
            <a:effectRef idx="0">
              <a:srgbClr val="960000"/>
            </a:effectRef>
            <a:fontRef idx="minor">
              <a:sysClr val="window" lastClr="FFFFFF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buClrTx/>
                <a:buSzTx/>
                <a:buFontTx/>
              </a:pPr>
              <a:r>
                <a:rPr lang="en-US" altLang="zh-CN" sz="2800" b="1" dirty="0">
                  <a:solidFill>
                    <a:schemeClr val="bg1"/>
                  </a:solidFill>
                  <a:latin typeface="+mn-ea"/>
                  <a:sym typeface="+mn-ea"/>
                </a:rPr>
                <a:t>1</a:t>
              </a:r>
              <a:endParaRPr lang="en-US" altLang="zh-CN" sz="2800" b="1" dirty="0">
                <a:solidFill>
                  <a:schemeClr val="bg1"/>
                </a:solidFill>
                <a:latin typeface="+mn-ea"/>
                <a:sym typeface="+mn-ea"/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1030" y="4969"/>
              <a:ext cx="860" cy="860"/>
            </a:xfrm>
            <a:prstGeom prst="ellipse">
              <a:avLst/>
            </a:prstGeom>
            <a:gradFill flip="none" rotWithShape="1">
              <a:gsLst>
                <a:gs pos="1000">
                  <a:srgbClr val="960000">
                    <a:lumMod val="60000"/>
                    <a:lumOff val="40000"/>
                    <a:alpha val="91000"/>
                  </a:srgbClr>
                </a:gs>
                <a:gs pos="100000">
                  <a:srgbClr val="960000">
                    <a:lumMod val="60000"/>
                    <a:lumOff val="40000"/>
                  </a:srgbClr>
                </a:gs>
                <a:gs pos="84000">
                  <a:srgbClr val="C21010"/>
                </a:gs>
                <a:gs pos="21000">
                  <a:srgbClr val="CB1414"/>
                </a:gs>
                <a:gs pos="56000">
                  <a:srgbClr val="960000"/>
                </a:gs>
              </a:gsLst>
              <a:lin ang="2700000" scaled="1"/>
              <a:tileRect/>
            </a:gradFill>
            <a:ln>
              <a:solidFill>
                <a:srgbClr val="FCE0B3"/>
              </a:solidFill>
            </a:ln>
            <a:effectLst/>
          </p:spPr>
          <p:style>
            <a:lnRef idx="2">
              <a:srgbClr val="960000">
                <a:shade val="15000"/>
              </a:srgbClr>
            </a:lnRef>
            <a:fillRef idx="1">
              <a:srgbClr val="960000"/>
            </a:fillRef>
            <a:effectRef idx="0">
              <a:srgbClr val="960000"/>
            </a:effectRef>
            <a:fontRef idx="minor">
              <a:sysClr val="window" lastClr="FFFFFF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buClrTx/>
                <a:buSzTx/>
                <a:buFontTx/>
              </a:pPr>
              <a:r>
                <a:rPr lang="en-US" altLang="zh-CN" sz="2800" b="1" dirty="0">
                  <a:solidFill>
                    <a:schemeClr val="bg1"/>
                  </a:solidFill>
                  <a:latin typeface="+mn-ea"/>
                  <a:sym typeface="+mn-ea"/>
                </a:rPr>
                <a:t>2</a:t>
              </a:r>
              <a:endParaRPr lang="en-US" altLang="zh-CN" sz="2800" b="1" dirty="0">
                <a:solidFill>
                  <a:schemeClr val="bg1"/>
                </a:solidFill>
                <a:latin typeface="+mn-ea"/>
                <a:sym typeface="+mn-ea"/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1030" y="6392"/>
              <a:ext cx="860" cy="860"/>
            </a:xfrm>
            <a:prstGeom prst="ellipse">
              <a:avLst/>
            </a:prstGeom>
            <a:gradFill flip="none" rotWithShape="1">
              <a:gsLst>
                <a:gs pos="1000">
                  <a:srgbClr val="960000">
                    <a:lumMod val="60000"/>
                    <a:lumOff val="40000"/>
                    <a:alpha val="91000"/>
                  </a:srgbClr>
                </a:gs>
                <a:gs pos="100000">
                  <a:srgbClr val="960000">
                    <a:lumMod val="60000"/>
                    <a:lumOff val="40000"/>
                  </a:srgbClr>
                </a:gs>
                <a:gs pos="84000">
                  <a:srgbClr val="C21010"/>
                </a:gs>
                <a:gs pos="21000">
                  <a:srgbClr val="CB1414"/>
                </a:gs>
                <a:gs pos="56000">
                  <a:srgbClr val="960000"/>
                </a:gs>
              </a:gsLst>
              <a:lin ang="2700000" scaled="1"/>
              <a:tileRect/>
            </a:gradFill>
            <a:ln>
              <a:solidFill>
                <a:srgbClr val="FCE0B3"/>
              </a:solidFill>
            </a:ln>
            <a:effectLst/>
          </p:spPr>
          <p:style>
            <a:lnRef idx="2">
              <a:srgbClr val="960000">
                <a:shade val="15000"/>
              </a:srgbClr>
            </a:lnRef>
            <a:fillRef idx="1">
              <a:srgbClr val="960000"/>
            </a:fillRef>
            <a:effectRef idx="0">
              <a:srgbClr val="960000"/>
            </a:effectRef>
            <a:fontRef idx="minor">
              <a:sysClr val="window" lastClr="FFFFFF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buClrTx/>
                <a:buSzTx/>
                <a:buFontTx/>
              </a:pPr>
              <a:r>
                <a:rPr lang="en-US" altLang="zh-CN" sz="2800" b="1" dirty="0">
                  <a:solidFill>
                    <a:schemeClr val="bg1"/>
                  </a:solidFill>
                  <a:latin typeface="+mn-ea"/>
                  <a:sym typeface="+mn-ea"/>
                </a:rPr>
                <a:t>3</a:t>
              </a:r>
              <a:endParaRPr lang="en-US" altLang="zh-CN" sz="2800" b="1" dirty="0">
                <a:solidFill>
                  <a:schemeClr val="bg1"/>
                </a:solidFill>
                <a:latin typeface="+mn-ea"/>
                <a:sym typeface="+mn-ea"/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1030" y="7896"/>
              <a:ext cx="860" cy="860"/>
            </a:xfrm>
            <a:prstGeom prst="ellipse">
              <a:avLst/>
            </a:prstGeom>
            <a:gradFill flip="none" rotWithShape="1">
              <a:gsLst>
                <a:gs pos="1000">
                  <a:srgbClr val="960000">
                    <a:lumMod val="60000"/>
                    <a:lumOff val="40000"/>
                    <a:alpha val="91000"/>
                  </a:srgbClr>
                </a:gs>
                <a:gs pos="100000">
                  <a:srgbClr val="960000">
                    <a:lumMod val="60000"/>
                    <a:lumOff val="40000"/>
                  </a:srgbClr>
                </a:gs>
                <a:gs pos="84000">
                  <a:srgbClr val="C21010"/>
                </a:gs>
                <a:gs pos="21000">
                  <a:srgbClr val="CB1414"/>
                </a:gs>
                <a:gs pos="56000">
                  <a:srgbClr val="960000"/>
                </a:gs>
              </a:gsLst>
              <a:lin ang="2700000" scaled="1"/>
              <a:tileRect/>
            </a:gradFill>
            <a:ln>
              <a:solidFill>
                <a:srgbClr val="FCE0B3"/>
              </a:solidFill>
            </a:ln>
            <a:effectLst/>
          </p:spPr>
          <p:style>
            <a:lnRef idx="2">
              <a:srgbClr val="960000">
                <a:shade val="15000"/>
              </a:srgbClr>
            </a:lnRef>
            <a:fillRef idx="1">
              <a:srgbClr val="960000"/>
            </a:fillRef>
            <a:effectRef idx="0">
              <a:srgbClr val="960000"/>
            </a:effectRef>
            <a:fontRef idx="minor">
              <a:sysClr val="window" lastClr="FFFFFF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buClrTx/>
                <a:buSzTx/>
                <a:buFontTx/>
              </a:pPr>
              <a:r>
                <a:rPr lang="en-US" altLang="zh-CN" sz="2800" b="1" dirty="0">
                  <a:solidFill>
                    <a:schemeClr val="bg1"/>
                  </a:solidFill>
                  <a:latin typeface="+mn-ea"/>
                  <a:sym typeface="+mn-ea"/>
                </a:rPr>
                <a:t>4</a:t>
              </a:r>
              <a:endParaRPr lang="en-US" altLang="zh-CN" sz="2800" b="1" dirty="0">
                <a:solidFill>
                  <a:schemeClr val="bg1"/>
                </a:solidFill>
                <a:latin typeface="+mn-ea"/>
                <a:sym typeface="+mn-ea"/>
              </a:endParaRPr>
            </a:p>
          </p:txBody>
        </p:sp>
      </p:grpSp>
      <p:pic>
        <p:nvPicPr>
          <p:cNvPr id="62" name="图片 61" descr="ed6c53397e958552fbf0dc3891562fc084e429b8e9d8d-TtVC3Q"/>
          <p:cNvPicPr>
            <a:picLocks noChangeAspect="1"/>
          </p:cNvPicPr>
          <p:nvPr/>
        </p:nvPicPr>
        <p:blipFill>
          <a:blip r:embed="rId6"/>
          <a:srcRect l="15796" t="6167" r="12355" b="83333"/>
          <a:stretch>
            <a:fillRect/>
          </a:stretch>
        </p:blipFill>
        <p:spPr>
          <a:xfrm>
            <a:off x="1582420" y="1164590"/>
            <a:ext cx="2757170" cy="548005"/>
          </a:xfrm>
          <a:prstGeom prst="rect">
            <a:avLst/>
          </a:prstGeom>
        </p:spPr>
      </p:pic>
      <p:pic>
        <p:nvPicPr>
          <p:cNvPr id="65" name="图片 64" descr="ed6c53397e958552fbf0dc3891562fc084e429b8e9d8d-TtVC3Q"/>
          <p:cNvPicPr>
            <a:picLocks noChangeAspect="1"/>
          </p:cNvPicPr>
          <p:nvPr/>
        </p:nvPicPr>
        <p:blipFill>
          <a:blip r:embed="rId6"/>
          <a:srcRect l="15796" t="6167" r="12355" b="83333"/>
          <a:stretch>
            <a:fillRect/>
          </a:stretch>
        </p:blipFill>
        <p:spPr>
          <a:xfrm>
            <a:off x="7900035" y="1164590"/>
            <a:ext cx="2757170" cy="548005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>
        <p14:rippl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A84735"/>
            </a:gs>
            <a:gs pos="92000">
              <a:srgbClr val="A02C2E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e521ab94a47084456897b2829bd4788912f225e617e266-HWTNvk"/>
          <p:cNvPicPr>
            <a:picLocks noChangeAspect="1"/>
          </p:cNvPicPr>
          <p:nvPr/>
        </p:nvPicPr>
        <p:blipFill>
          <a:blip r:embed="rId1">
            <a:alphaModFix amt="5000"/>
          </a:blip>
          <a:srcRect t="20764" b="23036"/>
          <a:stretch>
            <a:fillRect/>
          </a:stretch>
        </p:blipFill>
        <p:spPr>
          <a:xfrm>
            <a:off x="0" y="0"/>
            <a:ext cx="12202160" cy="6858000"/>
          </a:xfrm>
          <a:prstGeom prst="rect">
            <a:avLst/>
          </a:prstGeom>
        </p:spPr>
      </p:pic>
      <p:sp>
        <p:nvSpPr>
          <p:cNvPr id="39" name="矩形 38"/>
          <p:cNvSpPr/>
          <p:nvPr/>
        </p:nvSpPr>
        <p:spPr>
          <a:xfrm>
            <a:off x="419100" y="432435"/>
            <a:ext cx="11382375" cy="5979795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3" name="巅峰之秀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36" r="18131" b="27474"/>
          <a:stretch>
            <a:fillRect/>
          </a:stretch>
        </p:blipFill>
        <p:spPr>
          <a:xfrm flipH="1">
            <a:off x="-1517650" y="7181850"/>
            <a:ext cx="581660" cy="893445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897890" y="1144270"/>
            <a:ext cx="10638790" cy="5177155"/>
            <a:chOff x="1751" y="1310"/>
            <a:chExt cx="15720" cy="668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" name="矩形 6"/>
            <p:cNvSpPr/>
            <p:nvPr>
              <p:custDataLst>
                <p:tags r:id="rId3"/>
              </p:custDataLst>
            </p:nvPr>
          </p:nvSpPr>
          <p:spPr>
            <a:xfrm>
              <a:off x="1751" y="1486"/>
              <a:ext cx="283" cy="6502"/>
            </a:xfrm>
            <a:prstGeom prst="rect">
              <a:avLst/>
            </a:prstGeom>
            <a:solidFill>
              <a:srgbClr val="FCF5F5">
                <a:lumMod val="50000"/>
              </a:srgbClr>
            </a:solidFill>
            <a:ln>
              <a:noFill/>
            </a:ln>
          </p:spPr>
          <p:style>
            <a:lnRef idx="2">
              <a:srgbClr val="A02C2E">
                <a:lumMod val="75000"/>
              </a:srgbClr>
            </a:lnRef>
            <a:fillRef idx="1">
              <a:srgbClr val="A02C2E"/>
            </a:fillRef>
            <a:effectRef idx="0">
              <a:srgbClr val="FFFFFF"/>
            </a:effectRef>
            <a:fontRef idx="minor">
              <a:srgbClr val="FFFFFF"/>
            </a:fontRef>
          </p:style>
          <p:txBody>
            <a:bodyPr rtlCol="0" anchor="ctr"/>
            <a:p>
              <a:pPr algn="ctr"/>
              <a:endParaRPr lang="zh-CN" altLang="en-US">
                <a:latin typeface="思源宋体 Heavy" panose="02020900000000000000" charset="-122"/>
                <a:ea typeface="思源宋体 Heavy" panose="02020900000000000000" charset="-122"/>
              </a:endParaRPr>
            </a:p>
          </p:txBody>
        </p:sp>
        <p:sp>
          <p:nvSpPr>
            <p:cNvPr id="8" name="矩形 7"/>
            <p:cNvSpPr/>
            <p:nvPr>
              <p:custDataLst>
                <p:tags r:id="rId4"/>
              </p:custDataLst>
            </p:nvPr>
          </p:nvSpPr>
          <p:spPr>
            <a:xfrm>
              <a:off x="2035" y="1486"/>
              <a:ext cx="283" cy="6502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>
              <a:noFill/>
            </a:ln>
          </p:spPr>
          <p:style>
            <a:lnRef idx="2">
              <a:srgbClr val="A02C2E">
                <a:lumMod val="75000"/>
              </a:srgbClr>
            </a:lnRef>
            <a:fillRef idx="1">
              <a:srgbClr val="A02C2E"/>
            </a:fillRef>
            <a:effectRef idx="0">
              <a:srgbClr val="FFFFFF"/>
            </a:effectRef>
            <a:fontRef idx="minor">
              <a:srgbClr val="FFFFFF"/>
            </a:fontRef>
          </p:style>
          <p:txBody>
            <a:bodyPr rtlCol="0" anchor="ctr"/>
            <a:p>
              <a:pPr algn="ctr"/>
              <a:endParaRPr lang="zh-CN" altLang="en-US">
                <a:latin typeface="思源宋体 Heavy" panose="02020900000000000000" charset="-122"/>
                <a:ea typeface="思源宋体 Heavy" panose="02020900000000000000" charset="-122"/>
              </a:endParaRPr>
            </a:p>
          </p:txBody>
        </p:sp>
        <p:sp>
          <p:nvSpPr>
            <p:cNvPr id="2" name="矩形 1"/>
            <p:cNvSpPr/>
            <p:nvPr>
              <p:custDataLst>
                <p:tags r:id="rId5"/>
              </p:custDataLst>
            </p:nvPr>
          </p:nvSpPr>
          <p:spPr>
            <a:xfrm>
              <a:off x="17188" y="1486"/>
              <a:ext cx="283" cy="6502"/>
            </a:xfrm>
            <a:prstGeom prst="rect">
              <a:avLst/>
            </a:prstGeom>
            <a:solidFill>
              <a:srgbClr val="FCF5F5">
                <a:lumMod val="50000"/>
              </a:srgbClr>
            </a:solidFill>
            <a:ln>
              <a:noFill/>
            </a:ln>
          </p:spPr>
          <p:style>
            <a:lnRef idx="2">
              <a:srgbClr val="A02C2E">
                <a:lumMod val="75000"/>
              </a:srgbClr>
            </a:lnRef>
            <a:fillRef idx="1">
              <a:srgbClr val="A02C2E"/>
            </a:fillRef>
            <a:effectRef idx="0">
              <a:srgbClr val="FFFFFF"/>
            </a:effectRef>
            <a:fontRef idx="minor">
              <a:srgbClr val="FFFFFF"/>
            </a:fontRef>
          </p:style>
          <p:txBody>
            <a:bodyPr rtlCol="0" anchor="ctr"/>
            <a:p>
              <a:pPr algn="ctr"/>
              <a:endParaRPr lang="zh-CN" altLang="en-US">
                <a:latin typeface="思源宋体 Heavy" panose="02020900000000000000" charset="-122"/>
                <a:ea typeface="思源宋体 Heavy" panose="02020900000000000000" charset="-122"/>
              </a:endParaRPr>
            </a:p>
          </p:txBody>
        </p:sp>
        <p:sp>
          <p:nvSpPr>
            <p:cNvPr id="3" name="矩形 2"/>
            <p:cNvSpPr/>
            <p:nvPr>
              <p:custDataLst>
                <p:tags r:id="rId6"/>
              </p:custDataLst>
            </p:nvPr>
          </p:nvSpPr>
          <p:spPr>
            <a:xfrm>
              <a:off x="16904" y="1486"/>
              <a:ext cx="283" cy="6502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>
              <a:noFill/>
            </a:ln>
          </p:spPr>
          <p:style>
            <a:lnRef idx="2">
              <a:srgbClr val="A02C2E">
                <a:lumMod val="75000"/>
              </a:srgbClr>
            </a:lnRef>
            <a:fillRef idx="1">
              <a:srgbClr val="A02C2E"/>
            </a:fillRef>
            <a:effectRef idx="0">
              <a:srgbClr val="FFFFFF"/>
            </a:effectRef>
            <a:fontRef idx="minor">
              <a:srgbClr val="FFFFFF"/>
            </a:fontRef>
          </p:style>
          <p:txBody>
            <a:bodyPr rtlCol="0" anchor="ctr"/>
            <a:p>
              <a:pPr algn="ctr"/>
              <a:endParaRPr lang="zh-CN" altLang="en-US">
                <a:latin typeface="思源宋体 Heavy" panose="02020900000000000000" charset="-122"/>
                <a:ea typeface="思源宋体 Heavy" panose="02020900000000000000" charset="-122"/>
              </a:endParaRPr>
            </a:p>
          </p:txBody>
        </p:sp>
        <p:sp>
          <p:nvSpPr>
            <p:cNvPr id="4" name="任意多边形 3"/>
            <p:cNvSpPr/>
            <p:nvPr>
              <p:custDataLst>
                <p:tags r:id="rId7"/>
              </p:custDataLst>
            </p:nvPr>
          </p:nvSpPr>
          <p:spPr>
            <a:xfrm>
              <a:off x="2300" y="1310"/>
              <a:ext cx="14602" cy="6682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4602" h="6682">
                  <a:moveTo>
                    <a:pt x="14602" y="163"/>
                  </a:moveTo>
                  <a:lnTo>
                    <a:pt x="14602" y="6682"/>
                  </a:lnTo>
                  <a:lnTo>
                    <a:pt x="14274" y="6682"/>
                  </a:lnTo>
                  <a:cubicBezTo>
                    <a:pt x="13714" y="6596"/>
                    <a:pt x="11875" y="6517"/>
                    <a:pt x="11310" y="6519"/>
                  </a:cubicBezTo>
                  <a:lnTo>
                    <a:pt x="11279" y="6519"/>
                  </a:lnTo>
                  <a:lnTo>
                    <a:pt x="11244" y="6519"/>
                  </a:lnTo>
                  <a:lnTo>
                    <a:pt x="11205" y="6519"/>
                  </a:lnTo>
                  <a:lnTo>
                    <a:pt x="11158" y="6519"/>
                  </a:lnTo>
                  <a:lnTo>
                    <a:pt x="11113" y="6519"/>
                  </a:lnTo>
                  <a:lnTo>
                    <a:pt x="11069" y="6520"/>
                  </a:lnTo>
                  <a:lnTo>
                    <a:pt x="11026" y="6520"/>
                  </a:lnTo>
                  <a:lnTo>
                    <a:pt x="10970" y="6519"/>
                  </a:lnTo>
                  <a:lnTo>
                    <a:pt x="10914" y="6519"/>
                  </a:lnTo>
                  <a:lnTo>
                    <a:pt x="10857" y="6519"/>
                  </a:lnTo>
                  <a:lnTo>
                    <a:pt x="10799" y="6519"/>
                  </a:lnTo>
                  <a:lnTo>
                    <a:pt x="10744" y="6519"/>
                  </a:lnTo>
                  <a:cubicBezTo>
                    <a:pt x="9585" y="6518"/>
                    <a:pt x="7970" y="6650"/>
                    <a:pt x="7778" y="6682"/>
                  </a:cubicBezTo>
                  <a:lnTo>
                    <a:pt x="6642" y="6682"/>
                  </a:lnTo>
                  <a:cubicBezTo>
                    <a:pt x="6062" y="6596"/>
                    <a:pt x="4284" y="6517"/>
                    <a:pt x="3647" y="6519"/>
                  </a:cubicBezTo>
                  <a:lnTo>
                    <a:pt x="3612" y="6519"/>
                  </a:lnTo>
                  <a:lnTo>
                    <a:pt x="3573" y="6519"/>
                  </a:lnTo>
                  <a:lnTo>
                    <a:pt x="3526" y="6519"/>
                  </a:lnTo>
                  <a:lnTo>
                    <a:pt x="3481" y="6519"/>
                  </a:lnTo>
                  <a:lnTo>
                    <a:pt x="3437" y="6520"/>
                  </a:lnTo>
                  <a:lnTo>
                    <a:pt x="3394" y="6520"/>
                  </a:lnTo>
                  <a:lnTo>
                    <a:pt x="3338" y="6519"/>
                  </a:lnTo>
                  <a:lnTo>
                    <a:pt x="3282" y="6519"/>
                  </a:lnTo>
                  <a:lnTo>
                    <a:pt x="3225" y="6519"/>
                  </a:lnTo>
                  <a:lnTo>
                    <a:pt x="3167" y="6519"/>
                  </a:lnTo>
                  <a:lnTo>
                    <a:pt x="3112" y="6519"/>
                  </a:lnTo>
                  <a:cubicBezTo>
                    <a:pt x="1964" y="6519"/>
                    <a:pt x="402" y="6644"/>
                    <a:pt x="146" y="6682"/>
                  </a:cubicBezTo>
                  <a:lnTo>
                    <a:pt x="0" y="6682"/>
                  </a:lnTo>
                  <a:lnTo>
                    <a:pt x="0" y="163"/>
                  </a:lnTo>
                  <a:lnTo>
                    <a:pt x="146" y="163"/>
                  </a:lnTo>
                  <a:cubicBezTo>
                    <a:pt x="439" y="117"/>
                    <a:pt x="2093" y="-3"/>
                    <a:pt x="3112" y="0"/>
                  </a:cubicBezTo>
                  <a:lnTo>
                    <a:pt x="3167" y="0"/>
                  </a:lnTo>
                  <a:lnTo>
                    <a:pt x="3338" y="0"/>
                  </a:lnTo>
                  <a:lnTo>
                    <a:pt x="3394" y="1"/>
                  </a:lnTo>
                  <a:lnTo>
                    <a:pt x="3437" y="1"/>
                  </a:lnTo>
                  <a:lnTo>
                    <a:pt x="3481" y="0"/>
                  </a:lnTo>
                  <a:lnTo>
                    <a:pt x="3612" y="0"/>
                  </a:lnTo>
                  <a:lnTo>
                    <a:pt x="3647" y="0"/>
                  </a:lnTo>
                  <a:cubicBezTo>
                    <a:pt x="4378" y="-2"/>
                    <a:pt x="6139" y="86"/>
                    <a:pt x="6642" y="163"/>
                  </a:cubicBezTo>
                  <a:lnTo>
                    <a:pt x="7778" y="163"/>
                  </a:lnTo>
                  <a:cubicBezTo>
                    <a:pt x="8003" y="124"/>
                    <a:pt x="9717" y="-4"/>
                    <a:pt x="10744" y="0"/>
                  </a:cubicBezTo>
                  <a:lnTo>
                    <a:pt x="10970" y="0"/>
                  </a:lnTo>
                  <a:lnTo>
                    <a:pt x="11026" y="1"/>
                  </a:lnTo>
                  <a:lnTo>
                    <a:pt x="11069" y="1"/>
                  </a:lnTo>
                  <a:lnTo>
                    <a:pt x="11113" y="0"/>
                  </a:lnTo>
                  <a:lnTo>
                    <a:pt x="11279" y="0"/>
                  </a:lnTo>
                  <a:lnTo>
                    <a:pt x="11310" y="0"/>
                  </a:lnTo>
                  <a:cubicBezTo>
                    <a:pt x="11965" y="-2"/>
                    <a:pt x="13794" y="86"/>
                    <a:pt x="14274" y="163"/>
                  </a:cubicBezTo>
                  <a:lnTo>
                    <a:pt x="14602" y="163"/>
                  </a:lnTo>
                  <a:close/>
                </a:path>
              </a:pathLst>
            </a:custGeom>
            <a:gradFill>
              <a:gsLst>
                <a:gs pos="37000">
                  <a:srgbClr val="FFFFFF"/>
                </a:gs>
                <a:gs pos="53000">
                  <a:srgbClr val="FFFFFF">
                    <a:lumMod val="85000"/>
                  </a:srgbClr>
                </a:gs>
                <a:gs pos="66000">
                  <a:srgbClr val="FFFFFF"/>
                </a:gs>
              </a:gsLst>
              <a:lin ang="0" scaled="0"/>
            </a:gradFill>
            <a:ln w="12700" cap="flat" cmpd="sng">
              <a:noFill/>
              <a:prstDash val="solid"/>
              <a:miter lim="800000"/>
            </a:ln>
          </p:spPr>
          <p:style>
            <a:lnRef idx="2">
              <a:srgbClr val="A02C2E">
                <a:lumMod val="75000"/>
              </a:srgbClr>
            </a:lnRef>
            <a:fillRef idx="1">
              <a:srgbClr val="A02C2E"/>
            </a:fillRef>
            <a:effectRef idx="0">
              <a:srgbClr val="FFFFFF"/>
            </a:effectRef>
            <a:fontRef idx="minor">
              <a:srgbClr val="FFFFFF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rgbClr val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思源宋体 Heavy" panose="02020900000000000000" charset="-122"/>
                <a:ea typeface="思源宋体 Heavy" panose="02020900000000000000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6158865" y="1551940"/>
            <a:ext cx="5080000" cy="741045"/>
          </a:xfrm>
          <a:prstGeom prst="rect">
            <a:avLst/>
          </a:prstGeom>
        </p:spPr>
        <p:txBody>
          <a:bodyPr wrap="square">
            <a:noAutofit/>
          </a:bodyPr>
          <a:p>
            <a:pPr lvl="0" algn="l" defTabSz="26670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lang="zh-CN" altLang="en-US" sz="2800" b="1">
                <a:solidFill>
                  <a:srgbClr val="A02C2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投身社会实践，推动交融互嵌</a:t>
            </a:r>
            <a:endParaRPr lang="zh-CN" altLang="en-US" sz="2800" b="1">
              <a:solidFill>
                <a:srgbClr val="A02C2E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266815" y="2183130"/>
            <a:ext cx="4972050" cy="3759835"/>
          </a:xfrm>
          <a:prstGeom prst="rect">
            <a:avLst/>
          </a:prstGeom>
        </p:spPr>
        <p:txBody>
          <a:bodyPr wrap="square">
            <a:noAutofit/>
          </a:bodyPr>
          <a:p>
            <a:pPr lvl="0" algn="l" defTabSz="26670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三下乡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 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成为青年推动民族交融互嵌的重要实践平台。中国人民大学志愿者在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“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三下乡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 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活动中奔赴广西融水苗族自治县，不仅为当地学生带去知识，还精心组织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“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民族文化交流周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，通过苗族芦笙演奏体验、瑶族刺绣教学等活动，让苗、瑶、侗等各族青少年在互动中增进了解与友谊。</a:t>
            </a: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在共同参与农业生产、民俗活动的过程中，打破文化隔阂，推动各民族在生活与情感上的全方位嵌入</a:t>
            </a:r>
            <a:r>
              <a:rPr lang="en-US" altLang="zh-CN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15" name="图片 14" descr="三下乡day1☀️☀️_1_想追光_来自小红书网页版"/>
          <p:cNvPicPr>
            <a:picLocks noChangeAspect="1"/>
          </p:cNvPicPr>
          <p:nvPr/>
        </p:nvPicPr>
        <p:blipFill>
          <a:blip r:embed="rId8"/>
          <a:srcRect l="17202" r="15625"/>
          <a:stretch>
            <a:fillRect/>
          </a:stretch>
        </p:blipFill>
        <p:spPr>
          <a:xfrm>
            <a:off x="1479550" y="1660525"/>
            <a:ext cx="4314825" cy="4282440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1116707" y="454909"/>
            <a:ext cx="9703317" cy="468630"/>
            <a:chOff x="919222" y="302509"/>
            <a:chExt cx="9703317" cy="468630"/>
          </a:xfrm>
        </p:grpSpPr>
        <p:sp>
          <p:nvSpPr>
            <p:cNvPr id="17" name="矩形 16"/>
            <p:cNvSpPr/>
            <p:nvPr/>
          </p:nvSpPr>
          <p:spPr>
            <a:xfrm>
              <a:off x="1648837" y="302509"/>
              <a:ext cx="8251825" cy="468630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lvl="0" algn="ctr"/>
              <a:r>
                <a:rPr lang="zh-CN" altLang="en-US" sz="2800" b="1" dirty="0" smtClean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  <a:sym typeface="Arial" panose="020B0604020202020204" pitchFamily="34" charset="0"/>
                </a:rPr>
                <a:t>四、</a:t>
              </a:r>
              <a:r>
                <a:rPr lang="zh-CN" altLang="en-US" sz="28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  <a:sym typeface="Arial" panose="020B0604020202020204" pitchFamily="34" charset="0"/>
                </a:rPr>
                <a:t>青年担当：在践行中铸牢</a:t>
              </a:r>
              <a:r>
                <a:rPr lang="zh-CN" altLang="en-US" sz="28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  <a:sym typeface="Arial" panose="020B0604020202020204" pitchFamily="34" charset="0"/>
                </a:rPr>
                <a:t>中华民族共同体意识</a:t>
              </a:r>
              <a:endPara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Arial" panose="020B0604020202020204" pitchFamily="34" charset="0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919222" y="430056"/>
              <a:ext cx="9703317" cy="268126"/>
              <a:chOff x="821829" y="430056"/>
              <a:chExt cx="9703317" cy="268126"/>
            </a:xfrm>
          </p:grpSpPr>
          <p:pic>
            <p:nvPicPr>
              <p:cNvPr id="19" name="图片 18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803269" y="430056"/>
                <a:ext cx="721877" cy="268126"/>
              </a:xfrm>
              <a:prstGeom prst="rect">
                <a:avLst/>
              </a:prstGeom>
            </p:spPr>
          </p:pic>
          <p:pic>
            <p:nvPicPr>
              <p:cNvPr id="20" name="图片 19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821829" y="430056"/>
                <a:ext cx="721877" cy="268126"/>
              </a:xfrm>
              <a:prstGeom prst="rect">
                <a:avLst/>
              </a:prstGeom>
            </p:spPr>
          </p:pic>
        </p:grpSp>
      </p:grpSp>
    </p:spTree>
    <p:custDataLst>
      <p:tags r:id="rId10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A84735"/>
            </a:gs>
            <a:gs pos="92000">
              <a:srgbClr val="A02C2E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e521ab94a47084456897b2829bd4788912f225e617e266-HWTNvk"/>
          <p:cNvPicPr>
            <a:picLocks noChangeAspect="1"/>
          </p:cNvPicPr>
          <p:nvPr/>
        </p:nvPicPr>
        <p:blipFill>
          <a:blip r:embed="rId1">
            <a:alphaModFix amt="5000"/>
          </a:blip>
          <a:srcRect t="20764" b="23036"/>
          <a:stretch>
            <a:fillRect/>
          </a:stretch>
        </p:blipFill>
        <p:spPr>
          <a:xfrm>
            <a:off x="0" y="0"/>
            <a:ext cx="12202160" cy="6858000"/>
          </a:xfrm>
          <a:prstGeom prst="rect">
            <a:avLst/>
          </a:prstGeom>
        </p:spPr>
      </p:pic>
      <p:sp>
        <p:nvSpPr>
          <p:cNvPr id="39" name="矩形 38"/>
          <p:cNvSpPr/>
          <p:nvPr/>
        </p:nvSpPr>
        <p:spPr>
          <a:xfrm>
            <a:off x="419100" y="432435"/>
            <a:ext cx="11382375" cy="5979795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3" name="巅峰之秀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36" r="18131" b="27474"/>
          <a:stretch>
            <a:fillRect/>
          </a:stretch>
        </p:blipFill>
        <p:spPr>
          <a:xfrm flipH="1">
            <a:off x="-1517650" y="7181850"/>
            <a:ext cx="581660" cy="893445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764540" y="1120775"/>
            <a:ext cx="10638790" cy="5147310"/>
            <a:chOff x="1751" y="1310"/>
            <a:chExt cx="15720" cy="668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7" name="矩形 16"/>
            <p:cNvSpPr/>
            <p:nvPr>
              <p:custDataLst>
                <p:tags r:id="rId3"/>
              </p:custDataLst>
            </p:nvPr>
          </p:nvSpPr>
          <p:spPr>
            <a:xfrm>
              <a:off x="1751" y="1486"/>
              <a:ext cx="283" cy="6502"/>
            </a:xfrm>
            <a:prstGeom prst="rect">
              <a:avLst/>
            </a:prstGeom>
            <a:solidFill>
              <a:srgbClr val="FCF5F5">
                <a:lumMod val="50000"/>
              </a:srgbClr>
            </a:solidFill>
            <a:ln>
              <a:noFill/>
            </a:ln>
          </p:spPr>
          <p:style>
            <a:lnRef idx="2">
              <a:srgbClr val="A02C2E">
                <a:lumMod val="75000"/>
              </a:srgbClr>
            </a:lnRef>
            <a:fillRef idx="1">
              <a:srgbClr val="A02C2E"/>
            </a:fillRef>
            <a:effectRef idx="0">
              <a:srgbClr val="FFFFFF"/>
            </a:effectRef>
            <a:fontRef idx="minor">
              <a:srgbClr val="FFFFFF"/>
            </a:fontRef>
          </p:style>
          <p:txBody>
            <a:bodyPr rtlCol="0" anchor="ctr"/>
            <a:p>
              <a:pPr algn="ctr"/>
              <a:endParaRPr lang="zh-CN" altLang="en-US">
                <a:latin typeface="思源宋体 Heavy" panose="02020900000000000000" charset="-122"/>
                <a:ea typeface="思源宋体 Heavy" panose="02020900000000000000" charset="-122"/>
              </a:endParaRPr>
            </a:p>
          </p:txBody>
        </p:sp>
        <p:sp>
          <p:nvSpPr>
            <p:cNvPr id="18" name="矩形 17"/>
            <p:cNvSpPr/>
            <p:nvPr>
              <p:custDataLst>
                <p:tags r:id="rId4"/>
              </p:custDataLst>
            </p:nvPr>
          </p:nvSpPr>
          <p:spPr>
            <a:xfrm>
              <a:off x="2035" y="1486"/>
              <a:ext cx="283" cy="6502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>
              <a:noFill/>
            </a:ln>
          </p:spPr>
          <p:style>
            <a:lnRef idx="2">
              <a:srgbClr val="A02C2E">
                <a:lumMod val="75000"/>
              </a:srgbClr>
            </a:lnRef>
            <a:fillRef idx="1">
              <a:srgbClr val="A02C2E"/>
            </a:fillRef>
            <a:effectRef idx="0">
              <a:srgbClr val="FFFFFF"/>
            </a:effectRef>
            <a:fontRef idx="minor">
              <a:srgbClr val="FFFFFF"/>
            </a:fontRef>
          </p:style>
          <p:txBody>
            <a:bodyPr rtlCol="0" anchor="ctr"/>
            <a:p>
              <a:pPr algn="ctr"/>
              <a:endParaRPr lang="zh-CN" altLang="en-US">
                <a:latin typeface="思源宋体 Heavy" panose="02020900000000000000" charset="-122"/>
                <a:ea typeface="思源宋体 Heavy" panose="02020900000000000000" charset="-122"/>
              </a:endParaRPr>
            </a:p>
          </p:txBody>
        </p:sp>
        <p:sp>
          <p:nvSpPr>
            <p:cNvPr id="19" name="矩形 18"/>
            <p:cNvSpPr/>
            <p:nvPr>
              <p:custDataLst>
                <p:tags r:id="rId5"/>
              </p:custDataLst>
            </p:nvPr>
          </p:nvSpPr>
          <p:spPr>
            <a:xfrm>
              <a:off x="17188" y="1486"/>
              <a:ext cx="283" cy="6502"/>
            </a:xfrm>
            <a:prstGeom prst="rect">
              <a:avLst/>
            </a:prstGeom>
            <a:solidFill>
              <a:srgbClr val="FCF5F5">
                <a:lumMod val="50000"/>
              </a:srgbClr>
            </a:solidFill>
            <a:ln>
              <a:noFill/>
            </a:ln>
          </p:spPr>
          <p:style>
            <a:lnRef idx="2">
              <a:srgbClr val="A02C2E">
                <a:lumMod val="75000"/>
              </a:srgbClr>
            </a:lnRef>
            <a:fillRef idx="1">
              <a:srgbClr val="A02C2E"/>
            </a:fillRef>
            <a:effectRef idx="0">
              <a:srgbClr val="FFFFFF"/>
            </a:effectRef>
            <a:fontRef idx="minor">
              <a:srgbClr val="FFFFFF"/>
            </a:fontRef>
          </p:style>
          <p:txBody>
            <a:bodyPr rtlCol="0" anchor="ctr"/>
            <a:p>
              <a:pPr algn="ctr"/>
              <a:endParaRPr lang="zh-CN" altLang="en-US">
                <a:latin typeface="思源宋体 Heavy" panose="02020900000000000000" charset="-122"/>
                <a:ea typeface="思源宋体 Heavy" panose="02020900000000000000" charset="-122"/>
              </a:endParaRPr>
            </a:p>
          </p:txBody>
        </p:sp>
        <p:sp>
          <p:nvSpPr>
            <p:cNvPr id="20" name="矩形 19"/>
            <p:cNvSpPr/>
            <p:nvPr>
              <p:custDataLst>
                <p:tags r:id="rId6"/>
              </p:custDataLst>
            </p:nvPr>
          </p:nvSpPr>
          <p:spPr>
            <a:xfrm>
              <a:off x="16904" y="1486"/>
              <a:ext cx="283" cy="6502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>
              <a:noFill/>
            </a:ln>
          </p:spPr>
          <p:style>
            <a:lnRef idx="2">
              <a:srgbClr val="A02C2E">
                <a:lumMod val="75000"/>
              </a:srgbClr>
            </a:lnRef>
            <a:fillRef idx="1">
              <a:srgbClr val="A02C2E"/>
            </a:fillRef>
            <a:effectRef idx="0">
              <a:srgbClr val="FFFFFF"/>
            </a:effectRef>
            <a:fontRef idx="minor">
              <a:srgbClr val="FFFFFF"/>
            </a:fontRef>
          </p:style>
          <p:txBody>
            <a:bodyPr rtlCol="0" anchor="ctr"/>
            <a:p>
              <a:pPr algn="ctr"/>
              <a:endParaRPr lang="zh-CN" altLang="en-US">
                <a:latin typeface="思源宋体 Heavy" panose="02020900000000000000" charset="-122"/>
                <a:ea typeface="思源宋体 Heavy" panose="02020900000000000000" charset="-122"/>
              </a:endParaRPr>
            </a:p>
          </p:txBody>
        </p:sp>
        <p:sp>
          <p:nvSpPr>
            <p:cNvPr id="21" name="任意多边形 20"/>
            <p:cNvSpPr/>
            <p:nvPr>
              <p:custDataLst>
                <p:tags r:id="rId7"/>
              </p:custDataLst>
            </p:nvPr>
          </p:nvSpPr>
          <p:spPr>
            <a:xfrm>
              <a:off x="2300" y="1310"/>
              <a:ext cx="14602" cy="6682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4602" h="6682">
                  <a:moveTo>
                    <a:pt x="14602" y="163"/>
                  </a:moveTo>
                  <a:lnTo>
                    <a:pt x="14602" y="6682"/>
                  </a:lnTo>
                  <a:lnTo>
                    <a:pt x="14274" y="6682"/>
                  </a:lnTo>
                  <a:cubicBezTo>
                    <a:pt x="13714" y="6596"/>
                    <a:pt x="11875" y="6517"/>
                    <a:pt x="11310" y="6519"/>
                  </a:cubicBezTo>
                  <a:lnTo>
                    <a:pt x="11279" y="6519"/>
                  </a:lnTo>
                  <a:lnTo>
                    <a:pt x="11244" y="6519"/>
                  </a:lnTo>
                  <a:lnTo>
                    <a:pt x="11205" y="6519"/>
                  </a:lnTo>
                  <a:lnTo>
                    <a:pt x="11158" y="6519"/>
                  </a:lnTo>
                  <a:lnTo>
                    <a:pt x="11113" y="6519"/>
                  </a:lnTo>
                  <a:lnTo>
                    <a:pt x="11069" y="6520"/>
                  </a:lnTo>
                  <a:lnTo>
                    <a:pt x="11026" y="6520"/>
                  </a:lnTo>
                  <a:lnTo>
                    <a:pt x="10970" y="6519"/>
                  </a:lnTo>
                  <a:lnTo>
                    <a:pt x="10914" y="6519"/>
                  </a:lnTo>
                  <a:lnTo>
                    <a:pt x="10857" y="6519"/>
                  </a:lnTo>
                  <a:lnTo>
                    <a:pt x="10799" y="6519"/>
                  </a:lnTo>
                  <a:lnTo>
                    <a:pt x="10744" y="6519"/>
                  </a:lnTo>
                  <a:cubicBezTo>
                    <a:pt x="9585" y="6518"/>
                    <a:pt x="7970" y="6650"/>
                    <a:pt x="7778" y="6682"/>
                  </a:cubicBezTo>
                  <a:lnTo>
                    <a:pt x="6642" y="6682"/>
                  </a:lnTo>
                  <a:cubicBezTo>
                    <a:pt x="6062" y="6596"/>
                    <a:pt x="4284" y="6517"/>
                    <a:pt x="3647" y="6519"/>
                  </a:cubicBezTo>
                  <a:lnTo>
                    <a:pt x="3612" y="6519"/>
                  </a:lnTo>
                  <a:lnTo>
                    <a:pt x="3573" y="6519"/>
                  </a:lnTo>
                  <a:lnTo>
                    <a:pt x="3526" y="6519"/>
                  </a:lnTo>
                  <a:lnTo>
                    <a:pt x="3481" y="6519"/>
                  </a:lnTo>
                  <a:lnTo>
                    <a:pt x="3437" y="6520"/>
                  </a:lnTo>
                  <a:lnTo>
                    <a:pt x="3394" y="6520"/>
                  </a:lnTo>
                  <a:lnTo>
                    <a:pt x="3338" y="6519"/>
                  </a:lnTo>
                  <a:lnTo>
                    <a:pt x="3282" y="6519"/>
                  </a:lnTo>
                  <a:lnTo>
                    <a:pt x="3225" y="6519"/>
                  </a:lnTo>
                  <a:lnTo>
                    <a:pt x="3167" y="6519"/>
                  </a:lnTo>
                  <a:lnTo>
                    <a:pt x="3112" y="6519"/>
                  </a:lnTo>
                  <a:cubicBezTo>
                    <a:pt x="1964" y="6519"/>
                    <a:pt x="402" y="6644"/>
                    <a:pt x="146" y="6682"/>
                  </a:cubicBezTo>
                  <a:lnTo>
                    <a:pt x="0" y="6682"/>
                  </a:lnTo>
                  <a:lnTo>
                    <a:pt x="0" y="163"/>
                  </a:lnTo>
                  <a:lnTo>
                    <a:pt x="146" y="163"/>
                  </a:lnTo>
                  <a:cubicBezTo>
                    <a:pt x="439" y="117"/>
                    <a:pt x="2093" y="-3"/>
                    <a:pt x="3112" y="0"/>
                  </a:cubicBezTo>
                  <a:lnTo>
                    <a:pt x="3167" y="0"/>
                  </a:lnTo>
                  <a:lnTo>
                    <a:pt x="3338" y="0"/>
                  </a:lnTo>
                  <a:lnTo>
                    <a:pt x="3394" y="1"/>
                  </a:lnTo>
                  <a:lnTo>
                    <a:pt x="3437" y="1"/>
                  </a:lnTo>
                  <a:lnTo>
                    <a:pt x="3481" y="0"/>
                  </a:lnTo>
                  <a:lnTo>
                    <a:pt x="3612" y="0"/>
                  </a:lnTo>
                  <a:lnTo>
                    <a:pt x="3647" y="0"/>
                  </a:lnTo>
                  <a:cubicBezTo>
                    <a:pt x="4378" y="-2"/>
                    <a:pt x="6139" y="86"/>
                    <a:pt x="6642" y="163"/>
                  </a:cubicBezTo>
                  <a:lnTo>
                    <a:pt x="7778" y="163"/>
                  </a:lnTo>
                  <a:cubicBezTo>
                    <a:pt x="8003" y="124"/>
                    <a:pt x="9717" y="-4"/>
                    <a:pt x="10744" y="0"/>
                  </a:cubicBezTo>
                  <a:lnTo>
                    <a:pt x="10970" y="0"/>
                  </a:lnTo>
                  <a:lnTo>
                    <a:pt x="11026" y="1"/>
                  </a:lnTo>
                  <a:lnTo>
                    <a:pt x="11069" y="1"/>
                  </a:lnTo>
                  <a:lnTo>
                    <a:pt x="11113" y="0"/>
                  </a:lnTo>
                  <a:lnTo>
                    <a:pt x="11279" y="0"/>
                  </a:lnTo>
                  <a:lnTo>
                    <a:pt x="11310" y="0"/>
                  </a:lnTo>
                  <a:cubicBezTo>
                    <a:pt x="11965" y="-2"/>
                    <a:pt x="13794" y="86"/>
                    <a:pt x="14274" y="163"/>
                  </a:cubicBezTo>
                  <a:lnTo>
                    <a:pt x="14602" y="163"/>
                  </a:lnTo>
                  <a:close/>
                </a:path>
              </a:pathLst>
            </a:custGeom>
            <a:gradFill>
              <a:gsLst>
                <a:gs pos="37000">
                  <a:srgbClr val="FFFFFF"/>
                </a:gs>
                <a:gs pos="53000">
                  <a:srgbClr val="FFFFFF">
                    <a:lumMod val="85000"/>
                  </a:srgbClr>
                </a:gs>
                <a:gs pos="66000">
                  <a:srgbClr val="FFFFFF"/>
                </a:gs>
              </a:gsLst>
              <a:lin ang="0" scaled="0"/>
            </a:gradFill>
            <a:ln w="12700" cap="flat" cmpd="sng">
              <a:noFill/>
              <a:prstDash val="solid"/>
              <a:miter lim="800000"/>
            </a:ln>
          </p:spPr>
          <p:style>
            <a:lnRef idx="2">
              <a:srgbClr val="A02C2E">
                <a:lumMod val="75000"/>
              </a:srgbClr>
            </a:lnRef>
            <a:fillRef idx="1">
              <a:srgbClr val="A02C2E"/>
            </a:fillRef>
            <a:effectRef idx="0">
              <a:srgbClr val="FFFFFF"/>
            </a:effectRef>
            <a:fontRef idx="minor">
              <a:srgbClr val="FFFFFF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rgbClr val="FFFFFF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思源宋体 Heavy" panose="02020900000000000000" charset="-122"/>
                <a:ea typeface="思源宋体 Heavy" panose="02020900000000000000" charset="-122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1183640" y="1416685"/>
            <a:ext cx="5080000" cy="737235"/>
          </a:xfrm>
          <a:prstGeom prst="rect">
            <a:avLst/>
          </a:prstGeom>
        </p:spPr>
        <p:txBody>
          <a:bodyPr wrap="square">
            <a:noAutofit/>
          </a:bodyPr>
          <a:p>
            <a:pPr lvl="0" algn="l" defTabSz="26670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lang="zh-CN" altLang="en-US" sz="2800" b="1">
                <a:solidFill>
                  <a:srgbClr val="A02C2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创新传播方式，讲好团结故事</a:t>
            </a:r>
            <a:r>
              <a:rPr lang="en-US" altLang="zh-CN" sz="2800" b="1">
                <a:solidFill>
                  <a:srgbClr val="A02C2E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endParaRPr lang="en-US" altLang="zh-CN" sz="2800" b="1">
              <a:solidFill>
                <a:srgbClr val="A02C2E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137285" y="2153920"/>
            <a:ext cx="5307330" cy="3626485"/>
          </a:xfrm>
          <a:prstGeom prst="rect">
            <a:avLst/>
          </a:prstGeom>
        </p:spPr>
        <p:txBody>
          <a:bodyPr wrap="square">
            <a:noAutofit/>
          </a:bodyPr>
          <a:p>
            <a:pPr lvl="0" algn="l" defTabSz="26670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青年借助新媒体创新传播，讲好民族团结故事。在短视频平台上，潮汕英歌舞相关话题播放量破亿，青年舞者将传统阵型与流行音乐结合，</a:t>
            </a: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让非遗文化以新潮方式传播，展现中华民族团结奋进的精神。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l" defTabSz="26670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</a:pP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石榴籽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 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网络达人联盟的青年成员，通过直播、短视频等形式，展示民族地区发展新貌与各民族和谐共处的故事，吸引大量关注，</a:t>
            </a: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让中华民族共同体意识借助网络广泛传递。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25" name="图片 24" descr="潮汕英歌舞来海南_1_芳柒（阿俊）_来自小红书网页版"/>
          <p:cNvPicPr>
            <a:picLocks noChangeAspect="1"/>
          </p:cNvPicPr>
          <p:nvPr/>
        </p:nvPicPr>
        <p:blipFill>
          <a:blip r:embed="rId8"/>
          <a:srcRect l="1571" t="1333" r="-1571" b="26667"/>
          <a:stretch>
            <a:fillRect/>
          </a:stretch>
        </p:blipFill>
        <p:spPr>
          <a:xfrm>
            <a:off x="6625590" y="1518920"/>
            <a:ext cx="4161790" cy="4497705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116707" y="454909"/>
            <a:ext cx="9703317" cy="468630"/>
            <a:chOff x="919222" y="302509"/>
            <a:chExt cx="9703317" cy="468630"/>
          </a:xfrm>
        </p:grpSpPr>
        <p:sp>
          <p:nvSpPr>
            <p:cNvPr id="3" name="矩形 2"/>
            <p:cNvSpPr/>
            <p:nvPr/>
          </p:nvSpPr>
          <p:spPr>
            <a:xfrm>
              <a:off x="1648837" y="302509"/>
              <a:ext cx="8251825" cy="468630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lvl="0" algn="ctr"/>
              <a:r>
                <a:rPr lang="zh-CN" altLang="en-US" sz="2800" b="1" dirty="0" smtClean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  <a:sym typeface="Arial" panose="020B0604020202020204" pitchFamily="34" charset="0"/>
                </a:rPr>
                <a:t>四、</a:t>
              </a:r>
              <a:r>
                <a:rPr lang="zh-CN" altLang="en-US" sz="28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  <a:sym typeface="Arial" panose="020B0604020202020204" pitchFamily="34" charset="0"/>
                </a:rPr>
                <a:t>青年担当：在践行中铸牢</a:t>
              </a:r>
              <a:r>
                <a:rPr lang="zh-CN" altLang="en-US" sz="28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  <a:sym typeface="Arial" panose="020B0604020202020204" pitchFamily="34" charset="0"/>
                </a:rPr>
                <a:t>中华民族共同体意识</a:t>
              </a:r>
              <a:endPara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Arial" panose="020B0604020202020204" pitchFamily="34" charset="0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919222" y="430056"/>
              <a:ext cx="9703317" cy="268126"/>
              <a:chOff x="821829" y="430056"/>
              <a:chExt cx="9703317" cy="268126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803269" y="430056"/>
                <a:ext cx="721877" cy="268126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821829" y="430056"/>
                <a:ext cx="721877" cy="268126"/>
              </a:xfrm>
              <a:prstGeom prst="rect">
                <a:avLst/>
              </a:prstGeom>
            </p:spPr>
          </p:pic>
        </p:grpSp>
      </p:grpSp>
    </p:spTree>
    <p:custDataLst>
      <p:tags r:id="rId10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4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A84735"/>
            </a:gs>
            <a:gs pos="92000">
              <a:srgbClr val="A02C2E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e521ab94a47084456897b2829bd4788912f225e617e266-HWTNvk"/>
          <p:cNvPicPr>
            <a:picLocks noChangeAspect="1"/>
          </p:cNvPicPr>
          <p:nvPr/>
        </p:nvPicPr>
        <p:blipFill>
          <a:blip r:embed="rId1">
            <a:alphaModFix amt="5000"/>
          </a:blip>
          <a:srcRect t="20764" b="23036"/>
          <a:stretch>
            <a:fillRect/>
          </a:stretch>
        </p:blipFill>
        <p:spPr>
          <a:xfrm>
            <a:off x="0" y="0"/>
            <a:ext cx="12202160" cy="6858000"/>
          </a:xfrm>
          <a:prstGeom prst="rect">
            <a:avLst/>
          </a:prstGeom>
        </p:spPr>
      </p:pic>
      <p:sp>
        <p:nvSpPr>
          <p:cNvPr id="39" name="矩形 38"/>
          <p:cNvSpPr/>
          <p:nvPr/>
        </p:nvSpPr>
        <p:spPr>
          <a:xfrm>
            <a:off x="419100" y="432435"/>
            <a:ext cx="11382375" cy="5979795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3" name="巅峰之秀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36" r="18131" b="27474"/>
          <a:stretch>
            <a:fillRect/>
          </a:stretch>
        </p:blipFill>
        <p:spPr>
          <a:xfrm flipH="1">
            <a:off x="-1517650" y="7181850"/>
            <a:ext cx="581660" cy="893445"/>
          </a:xfrm>
          <a:prstGeom prst="rect">
            <a:avLst/>
          </a:prstGeom>
        </p:spPr>
      </p:pic>
      <p:pic>
        <p:nvPicPr>
          <p:cNvPr id="5" name="图片 4" descr="《花少5》这期真的封神啦！网友_太自豪了！_1_影视综艺迷_来自小红书网页版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8975" y="1109345"/>
            <a:ext cx="3785870" cy="5048885"/>
          </a:xfrm>
          <a:prstGeom prst="flowChartMagneticTape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75360" y="1810385"/>
            <a:ext cx="5923915" cy="132207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ctr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4000">
                <a:solidFill>
                  <a:srgbClr val="A02C2E"/>
                </a:solidFill>
                <a:latin typeface="演示新手书" panose="00000500000000000000" charset="-122"/>
                <a:ea typeface="演示新手书" panose="00000500000000000000" charset="-122"/>
                <a:cs typeface="演示新手书" panose="00000500000000000000" charset="-122"/>
              </a:rPr>
              <a:t>青年的价值取向决定了</a:t>
            </a:r>
            <a:endParaRPr lang="zh-CN" altLang="en-US" sz="4000">
              <a:solidFill>
                <a:srgbClr val="A02C2E"/>
              </a:solidFill>
              <a:latin typeface="演示新手书" panose="00000500000000000000" charset="-122"/>
              <a:ea typeface="演示新手书" panose="00000500000000000000" charset="-122"/>
              <a:cs typeface="演示新手书" panose="00000500000000000000" charset="-122"/>
            </a:endParaRPr>
          </a:p>
          <a:p>
            <a:pPr marL="0" indent="0" algn="ctr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4000">
                <a:solidFill>
                  <a:srgbClr val="A02C2E"/>
                </a:solidFill>
                <a:latin typeface="演示新手书" panose="00000500000000000000" charset="-122"/>
                <a:ea typeface="演示新手书" panose="00000500000000000000" charset="-122"/>
                <a:cs typeface="演示新手书" panose="00000500000000000000" charset="-122"/>
              </a:rPr>
              <a:t>未来整个社会的价值取向</a:t>
            </a:r>
            <a:endParaRPr lang="en-US" altLang="zh-CN" sz="4000">
              <a:solidFill>
                <a:srgbClr val="A02C2E"/>
              </a:solidFill>
              <a:latin typeface="演示新手书" panose="00000500000000000000" charset="-122"/>
              <a:ea typeface="演示新手书" panose="00000500000000000000" charset="-122"/>
              <a:cs typeface="演示新手书" panose="00000500000000000000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27760" y="3132455"/>
            <a:ext cx="5619750" cy="239966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站在新的历史起点上，让我们携手共进，以 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功成不必在我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 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的精神境界和 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功成必定有我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" 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的历史担当，为实现中华民族伟大复兴的中国梦而不懈奋斗！中华民族共同体意识，必将在我们手中代代传承，绽放出更加绚烂的光彩！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5637377"/>
            <a:ext cx="12192000" cy="1235613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1116707" y="454909"/>
            <a:ext cx="9703317" cy="468630"/>
            <a:chOff x="919222" y="302509"/>
            <a:chExt cx="9703317" cy="468630"/>
          </a:xfrm>
        </p:grpSpPr>
        <p:sp>
          <p:nvSpPr>
            <p:cNvPr id="4" name="矩形 3"/>
            <p:cNvSpPr/>
            <p:nvPr/>
          </p:nvSpPr>
          <p:spPr>
            <a:xfrm>
              <a:off x="1648837" y="302509"/>
              <a:ext cx="8251825" cy="468630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lvl="0" algn="ctr"/>
              <a:r>
                <a:rPr lang="zh-CN" altLang="en-US" sz="2800" b="1" dirty="0" smtClean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  <a:sym typeface="Arial" panose="020B0604020202020204" pitchFamily="34" charset="0"/>
                </a:rPr>
                <a:t>四、</a:t>
              </a:r>
              <a:r>
                <a:rPr lang="zh-CN" altLang="en-US" sz="28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  <a:sym typeface="Arial" panose="020B0604020202020204" pitchFamily="34" charset="0"/>
                </a:rPr>
                <a:t>青年担当：在践行中铸牢</a:t>
              </a:r>
              <a:r>
                <a:rPr lang="zh-CN" altLang="en-US" sz="28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  <a:sym typeface="Arial" panose="020B0604020202020204" pitchFamily="34" charset="0"/>
                </a:rPr>
                <a:t>中华民族共同体意识</a:t>
              </a:r>
              <a:endPara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Arial" panose="020B0604020202020204" pitchFamily="34" charset="0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919222" y="430056"/>
              <a:ext cx="9703317" cy="268126"/>
              <a:chOff x="821829" y="430056"/>
              <a:chExt cx="9703317" cy="268126"/>
            </a:xfrm>
          </p:grpSpPr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803269" y="430056"/>
                <a:ext cx="721877" cy="268126"/>
              </a:xfrm>
              <a:prstGeom prst="rect">
                <a:avLst/>
              </a:prstGeom>
            </p:spPr>
          </p:pic>
          <p:pic>
            <p:nvPicPr>
              <p:cNvPr id="15" name="图片 14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821829" y="430056"/>
                <a:ext cx="721877" cy="268126"/>
              </a:xfrm>
              <a:prstGeom prst="rect">
                <a:avLst/>
              </a:prstGeom>
            </p:spPr>
          </p:pic>
        </p:grpSp>
      </p:grpSp>
    </p:spTree>
    <p:custDataLst>
      <p:tags r:id="rId6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A84735"/>
            </a:gs>
            <a:gs pos="92000">
              <a:srgbClr val="A02C2E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e521ab94a47084456897b2829bd4788912f225e617e266-HWTNvk"/>
          <p:cNvPicPr>
            <a:picLocks noChangeAspect="1"/>
          </p:cNvPicPr>
          <p:nvPr/>
        </p:nvPicPr>
        <p:blipFill>
          <a:blip r:embed="rId1">
            <a:alphaModFix amt="5000"/>
          </a:blip>
          <a:srcRect t="20764" b="23036"/>
          <a:stretch>
            <a:fillRect/>
          </a:stretch>
        </p:blipFill>
        <p:spPr>
          <a:xfrm>
            <a:off x="0" y="0"/>
            <a:ext cx="12202160" cy="6858000"/>
          </a:xfrm>
          <a:prstGeom prst="rect">
            <a:avLst/>
          </a:prstGeom>
        </p:spPr>
      </p:pic>
      <p:sp>
        <p:nvSpPr>
          <p:cNvPr id="39" name="矩形 38"/>
          <p:cNvSpPr/>
          <p:nvPr/>
        </p:nvSpPr>
        <p:spPr>
          <a:xfrm>
            <a:off x="419100" y="432435"/>
            <a:ext cx="11382375" cy="5979795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3" name="巅峰之秀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36" r="18131" b="27474"/>
          <a:stretch>
            <a:fillRect/>
          </a:stretch>
        </p:blipFill>
        <p:spPr>
          <a:xfrm flipH="1">
            <a:off x="-1517650" y="7181850"/>
            <a:ext cx="581660" cy="89344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5637377"/>
            <a:ext cx="12192000" cy="1235613"/>
          </a:xfrm>
          <a:prstGeom prst="rect">
            <a:avLst/>
          </a:prstGeom>
        </p:spPr>
      </p:pic>
      <p:pic>
        <p:nvPicPr>
          <p:cNvPr id="2" name="第23页-视频（已经插入PPT里了）">
            <a:hlinkClick r:id="" action="ppaction://media"/>
          </p:cNvPr>
          <p:cNvPicPr/>
          <p:nvPr>
            <a:vide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924050" y="1522730"/>
            <a:ext cx="8343900" cy="411480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1116707" y="454909"/>
            <a:ext cx="9703317" cy="468630"/>
            <a:chOff x="919222" y="302509"/>
            <a:chExt cx="9703317" cy="468630"/>
          </a:xfrm>
        </p:grpSpPr>
        <p:sp>
          <p:nvSpPr>
            <p:cNvPr id="4" name="矩形 3"/>
            <p:cNvSpPr/>
            <p:nvPr/>
          </p:nvSpPr>
          <p:spPr>
            <a:xfrm>
              <a:off x="1648837" y="302509"/>
              <a:ext cx="8251825" cy="468630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lvl="0" algn="ctr"/>
              <a:r>
                <a:rPr lang="zh-CN" altLang="en-US" sz="2800" b="1" dirty="0" smtClean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  <a:sym typeface="Arial" panose="020B0604020202020204" pitchFamily="34" charset="0"/>
                </a:rPr>
                <a:t>四、</a:t>
              </a:r>
              <a:r>
                <a:rPr lang="zh-CN" altLang="en-US" sz="28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  <a:sym typeface="Arial" panose="020B0604020202020204" pitchFamily="34" charset="0"/>
                </a:rPr>
                <a:t>青年担当：在践行中铸牢</a:t>
              </a:r>
              <a:r>
                <a:rPr lang="zh-CN" altLang="en-US" sz="28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  <a:sym typeface="Arial" panose="020B0604020202020204" pitchFamily="34" charset="0"/>
                </a:rPr>
                <a:t>中华民族共同体意识</a:t>
              </a:r>
              <a:endPara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Arial" panose="020B0604020202020204" pitchFamily="34" charset="0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919222" y="430056"/>
              <a:ext cx="9703317" cy="268126"/>
              <a:chOff x="821829" y="430056"/>
              <a:chExt cx="9703317" cy="268126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803269" y="430056"/>
                <a:ext cx="721877" cy="268126"/>
              </a:xfrm>
              <a:prstGeom prst="rect">
                <a:avLst/>
              </a:prstGeom>
            </p:spPr>
          </p:pic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821829" y="430056"/>
                <a:ext cx="721877" cy="268126"/>
              </a:xfrm>
              <a:prstGeom prst="rect">
                <a:avLst/>
              </a:prstGeom>
            </p:spPr>
          </p:pic>
        </p:grpSp>
      </p:grpSp>
    </p:spTree>
    <p:custDataLst>
      <p:tags r:id="rId9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video fullScrn="1"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A84735"/>
            </a:gs>
            <a:gs pos="92000">
              <a:srgbClr val="A02C2E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e521ab94a47084456897b2829bd4788912f225e617e266-HWTNvk"/>
          <p:cNvPicPr>
            <a:picLocks noChangeAspect="1"/>
          </p:cNvPicPr>
          <p:nvPr/>
        </p:nvPicPr>
        <p:blipFill>
          <a:blip r:embed="rId1">
            <a:alphaModFix amt="5000"/>
          </a:blip>
          <a:srcRect t="20764" b="23036"/>
          <a:stretch>
            <a:fillRect/>
          </a:stretch>
        </p:blipFill>
        <p:spPr>
          <a:xfrm>
            <a:off x="0" y="0"/>
            <a:ext cx="12202160" cy="6858000"/>
          </a:xfrm>
          <a:prstGeom prst="rect">
            <a:avLst/>
          </a:prstGeom>
        </p:spPr>
      </p:pic>
      <p:pic>
        <p:nvPicPr>
          <p:cNvPr id="31" name="图片 30" descr="民族题材第四遍_1_竹喧_来自小红书网页版"/>
          <p:cNvPicPr>
            <a:picLocks noChangeAspect="1"/>
          </p:cNvPicPr>
          <p:nvPr/>
        </p:nvPicPr>
        <p:blipFill>
          <a:blip r:embed="rId2"/>
          <a:srcRect t="44613" r="17093" b="25324"/>
          <a:stretch>
            <a:fillRect/>
          </a:stretch>
        </p:blipFill>
        <p:spPr>
          <a:xfrm>
            <a:off x="3074670" y="0"/>
            <a:ext cx="9209405" cy="686816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4503" h="10816">
                <a:moveTo>
                  <a:pt x="14503" y="0"/>
                </a:moveTo>
                <a:lnTo>
                  <a:pt x="14484" y="2223"/>
                </a:lnTo>
                <a:lnTo>
                  <a:pt x="14305" y="2313"/>
                </a:lnTo>
                <a:lnTo>
                  <a:pt x="14017" y="2181"/>
                </a:lnTo>
                <a:lnTo>
                  <a:pt x="13933" y="2409"/>
                </a:lnTo>
                <a:lnTo>
                  <a:pt x="13357" y="2397"/>
                </a:lnTo>
                <a:lnTo>
                  <a:pt x="13177" y="2697"/>
                </a:lnTo>
                <a:lnTo>
                  <a:pt x="12889" y="2697"/>
                </a:lnTo>
                <a:lnTo>
                  <a:pt x="12601" y="2865"/>
                </a:lnTo>
                <a:lnTo>
                  <a:pt x="12193" y="3081"/>
                </a:lnTo>
                <a:lnTo>
                  <a:pt x="11761" y="3213"/>
                </a:lnTo>
                <a:lnTo>
                  <a:pt x="12253" y="3309"/>
                </a:lnTo>
                <a:lnTo>
                  <a:pt x="12241" y="3513"/>
                </a:lnTo>
                <a:lnTo>
                  <a:pt x="12565" y="3501"/>
                </a:lnTo>
                <a:lnTo>
                  <a:pt x="12793" y="3681"/>
                </a:lnTo>
                <a:lnTo>
                  <a:pt x="13309" y="3753"/>
                </a:lnTo>
                <a:lnTo>
                  <a:pt x="13861" y="3909"/>
                </a:lnTo>
                <a:lnTo>
                  <a:pt x="14470" y="3978"/>
                </a:lnTo>
                <a:lnTo>
                  <a:pt x="14412" y="10816"/>
                </a:lnTo>
                <a:lnTo>
                  <a:pt x="0" y="10816"/>
                </a:lnTo>
                <a:lnTo>
                  <a:pt x="0" y="10627"/>
                </a:lnTo>
                <a:lnTo>
                  <a:pt x="448" y="10562"/>
                </a:lnTo>
                <a:lnTo>
                  <a:pt x="448" y="10198"/>
                </a:lnTo>
                <a:lnTo>
                  <a:pt x="957" y="10071"/>
                </a:lnTo>
                <a:lnTo>
                  <a:pt x="1975" y="9907"/>
                </a:lnTo>
                <a:lnTo>
                  <a:pt x="2739" y="9998"/>
                </a:lnTo>
                <a:lnTo>
                  <a:pt x="3539" y="9962"/>
                </a:lnTo>
                <a:lnTo>
                  <a:pt x="5303" y="9689"/>
                </a:lnTo>
                <a:lnTo>
                  <a:pt x="6066" y="9489"/>
                </a:lnTo>
                <a:lnTo>
                  <a:pt x="6466" y="9234"/>
                </a:lnTo>
                <a:lnTo>
                  <a:pt x="6830" y="9089"/>
                </a:lnTo>
                <a:lnTo>
                  <a:pt x="7248" y="9180"/>
                </a:lnTo>
                <a:lnTo>
                  <a:pt x="7357" y="8943"/>
                </a:lnTo>
                <a:lnTo>
                  <a:pt x="6630" y="8543"/>
                </a:lnTo>
                <a:lnTo>
                  <a:pt x="6721" y="8271"/>
                </a:lnTo>
                <a:lnTo>
                  <a:pt x="7212" y="8034"/>
                </a:lnTo>
                <a:lnTo>
                  <a:pt x="8103" y="7834"/>
                </a:lnTo>
                <a:lnTo>
                  <a:pt x="8484" y="7943"/>
                </a:lnTo>
                <a:lnTo>
                  <a:pt x="9430" y="8143"/>
                </a:lnTo>
                <a:lnTo>
                  <a:pt x="9703" y="8016"/>
                </a:lnTo>
                <a:lnTo>
                  <a:pt x="10048" y="7925"/>
                </a:lnTo>
                <a:lnTo>
                  <a:pt x="9375" y="7598"/>
                </a:lnTo>
                <a:lnTo>
                  <a:pt x="9157" y="7380"/>
                </a:lnTo>
                <a:lnTo>
                  <a:pt x="9139" y="7089"/>
                </a:lnTo>
                <a:lnTo>
                  <a:pt x="8757" y="7052"/>
                </a:lnTo>
                <a:lnTo>
                  <a:pt x="8812" y="6743"/>
                </a:lnTo>
                <a:lnTo>
                  <a:pt x="8757" y="6562"/>
                </a:lnTo>
                <a:lnTo>
                  <a:pt x="8630" y="6471"/>
                </a:lnTo>
                <a:lnTo>
                  <a:pt x="9012" y="6452"/>
                </a:lnTo>
                <a:lnTo>
                  <a:pt x="8484" y="6307"/>
                </a:lnTo>
                <a:lnTo>
                  <a:pt x="7975" y="6307"/>
                </a:lnTo>
                <a:lnTo>
                  <a:pt x="7266" y="5980"/>
                </a:lnTo>
                <a:lnTo>
                  <a:pt x="7066" y="5689"/>
                </a:lnTo>
                <a:lnTo>
                  <a:pt x="7212" y="5489"/>
                </a:lnTo>
                <a:lnTo>
                  <a:pt x="6612" y="5325"/>
                </a:lnTo>
                <a:lnTo>
                  <a:pt x="6375" y="5089"/>
                </a:lnTo>
                <a:lnTo>
                  <a:pt x="6048" y="4780"/>
                </a:lnTo>
                <a:lnTo>
                  <a:pt x="6430" y="4616"/>
                </a:lnTo>
                <a:lnTo>
                  <a:pt x="7194" y="4762"/>
                </a:lnTo>
                <a:lnTo>
                  <a:pt x="7448" y="4725"/>
                </a:lnTo>
                <a:lnTo>
                  <a:pt x="7230" y="4562"/>
                </a:lnTo>
                <a:lnTo>
                  <a:pt x="7084" y="4289"/>
                </a:lnTo>
                <a:lnTo>
                  <a:pt x="6448" y="4071"/>
                </a:lnTo>
                <a:lnTo>
                  <a:pt x="5921" y="4071"/>
                </a:lnTo>
                <a:lnTo>
                  <a:pt x="4594" y="3798"/>
                </a:lnTo>
                <a:lnTo>
                  <a:pt x="4375" y="3507"/>
                </a:lnTo>
                <a:lnTo>
                  <a:pt x="4157" y="2943"/>
                </a:lnTo>
                <a:lnTo>
                  <a:pt x="4248" y="2598"/>
                </a:lnTo>
                <a:lnTo>
                  <a:pt x="4012" y="2034"/>
                </a:lnTo>
                <a:lnTo>
                  <a:pt x="4394" y="1580"/>
                </a:lnTo>
                <a:lnTo>
                  <a:pt x="4703" y="1180"/>
                </a:lnTo>
                <a:lnTo>
                  <a:pt x="4994" y="1180"/>
                </a:lnTo>
                <a:lnTo>
                  <a:pt x="5175" y="1071"/>
                </a:lnTo>
                <a:lnTo>
                  <a:pt x="5521" y="962"/>
                </a:lnTo>
                <a:lnTo>
                  <a:pt x="5757" y="834"/>
                </a:lnTo>
                <a:lnTo>
                  <a:pt x="6594" y="798"/>
                </a:lnTo>
                <a:lnTo>
                  <a:pt x="6703" y="762"/>
                </a:lnTo>
                <a:lnTo>
                  <a:pt x="7357" y="634"/>
                </a:lnTo>
                <a:lnTo>
                  <a:pt x="7630" y="380"/>
                </a:lnTo>
                <a:lnTo>
                  <a:pt x="7248" y="398"/>
                </a:lnTo>
                <a:lnTo>
                  <a:pt x="6666" y="252"/>
                </a:lnTo>
                <a:lnTo>
                  <a:pt x="6994" y="234"/>
                </a:lnTo>
                <a:lnTo>
                  <a:pt x="7321" y="35"/>
                </a:lnTo>
                <a:lnTo>
                  <a:pt x="14503" y="0"/>
                </a:lnTo>
                <a:close/>
              </a:path>
            </a:pathLst>
          </a:custGeom>
          <a:effectLst>
            <a:outerShdw blurRad="101600" dist="1016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36" name="图片 35" descr="b569be5c23e3372211ec7d6cbd7f90df7c2591fb87c4e-GLrMCN"/>
          <p:cNvPicPr>
            <a:picLocks noChangeAspect="1"/>
          </p:cNvPicPr>
          <p:nvPr/>
        </p:nvPicPr>
        <p:blipFill>
          <a:blip r:embed="rId3">
            <a:alphaModFix amt="92000"/>
          </a:blip>
          <a:stretch>
            <a:fillRect/>
          </a:stretch>
        </p:blipFill>
        <p:spPr>
          <a:xfrm rot="5400000">
            <a:off x="3263265" y="784225"/>
            <a:ext cx="758825" cy="7578725"/>
          </a:xfrm>
          <a:prstGeom prst="rect">
            <a:avLst/>
          </a:prstGeom>
        </p:spPr>
      </p:pic>
      <p:sp>
        <p:nvSpPr>
          <p:cNvPr id="37" name="文本框 36"/>
          <p:cNvSpPr txBox="1"/>
          <p:nvPr/>
        </p:nvSpPr>
        <p:spPr>
          <a:xfrm>
            <a:off x="816610" y="4285615"/>
            <a:ext cx="63119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711D0E"/>
                </a:solidFill>
              </a:rPr>
              <a:t>从</a:t>
            </a:r>
            <a:r>
              <a:rPr lang="en-US" altLang="zh-CN" sz="3200" b="1">
                <a:solidFill>
                  <a:srgbClr val="711D0E"/>
                </a:solidFill>
              </a:rPr>
              <a:t>“</a:t>
            </a:r>
            <a:r>
              <a:rPr lang="zh-CN" altLang="en-US" sz="3200" b="1">
                <a:solidFill>
                  <a:srgbClr val="711D0E"/>
                </a:solidFill>
              </a:rPr>
              <a:t>我</a:t>
            </a:r>
            <a:r>
              <a:rPr lang="en-US" altLang="zh-CN" sz="3200" b="1">
                <a:solidFill>
                  <a:srgbClr val="711D0E"/>
                </a:solidFill>
              </a:rPr>
              <a:t>”</a:t>
            </a:r>
            <a:r>
              <a:rPr lang="zh-CN" altLang="en-US" sz="3200" b="1">
                <a:solidFill>
                  <a:srgbClr val="711D0E"/>
                </a:solidFill>
              </a:rPr>
              <a:t>到</a:t>
            </a:r>
            <a:r>
              <a:rPr lang="en-US" altLang="zh-CN" sz="3200" b="1">
                <a:solidFill>
                  <a:srgbClr val="711D0E"/>
                </a:solidFill>
              </a:rPr>
              <a:t>“</a:t>
            </a:r>
            <a:r>
              <a:rPr lang="zh-CN" altLang="en-US" sz="3200" b="1">
                <a:solidFill>
                  <a:srgbClr val="711D0E"/>
                </a:solidFill>
              </a:rPr>
              <a:t>我们</a:t>
            </a:r>
            <a:r>
              <a:rPr lang="en-US" altLang="zh-CN" sz="3200" b="1">
                <a:solidFill>
                  <a:srgbClr val="711D0E"/>
                </a:solidFill>
              </a:rPr>
              <a:t>”</a:t>
            </a:r>
            <a:r>
              <a:rPr lang="zh-CN" altLang="en-US" sz="3200" b="1">
                <a:solidFill>
                  <a:srgbClr val="711D0E"/>
                </a:solidFill>
              </a:rPr>
              <a:t>，同心共筑中国梦</a:t>
            </a:r>
            <a:endParaRPr lang="zh-CN" altLang="en-US" sz="3200" b="1">
              <a:solidFill>
                <a:srgbClr val="711D0E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8130" y="1865630"/>
            <a:ext cx="6986270" cy="20916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algn="l">
              <a:buClrTx/>
              <a:buSzTx/>
              <a:buFontTx/>
            </a:pPr>
            <a:r>
              <a:rPr lang="zh-CN" altLang="en-US" sz="13000" dirty="0">
                <a:gradFill flip="none" rotWithShape="1">
                  <a:gsLst>
                    <a:gs pos="58000">
                      <a:srgbClr val="FBD9A8"/>
                    </a:gs>
                    <a:gs pos="0">
                      <a:srgbClr val="F2BA02">
                        <a:lumMod val="20000"/>
                        <a:lumOff val="80000"/>
                      </a:srgbClr>
                    </a:gs>
                    <a:gs pos="100000">
                      <a:srgbClr val="EE822F"/>
                    </a:gs>
                  </a:gsLst>
                  <a:lin ang="2700000" scaled="1"/>
                  <a:tileRect/>
                </a:gradFill>
                <a:effectLst>
                  <a:outerShdw blurRad="76200" dist="38100" dir="2700000" sx="108000" sy="108000" algn="tl" rotWithShape="0">
                    <a:prstClr val="black">
                      <a:alpha val="32000"/>
                    </a:prstClr>
                  </a:outerShdw>
                </a:effectLst>
                <a:latin typeface="演示新手书" panose="00000500000000000000" charset="-122"/>
                <a:ea typeface="演示新手书" panose="00000500000000000000" charset="-122"/>
                <a:cs typeface="演示流云楷" panose="02000600000000000000" pitchFamily="2" charset="-122"/>
                <a:sym typeface="+mn-ea"/>
              </a:rPr>
              <a:t>谢谢观看</a:t>
            </a:r>
            <a:endParaRPr lang="zh-CN" altLang="en-US" sz="13000" dirty="0">
              <a:gradFill flip="none" rotWithShape="1">
                <a:gsLst>
                  <a:gs pos="58000">
                    <a:srgbClr val="FBD9A8"/>
                  </a:gs>
                  <a:gs pos="0">
                    <a:srgbClr val="F2BA02">
                      <a:lumMod val="20000"/>
                      <a:lumOff val="80000"/>
                    </a:srgbClr>
                  </a:gs>
                  <a:gs pos="100000">
                    <a:srgbClr val="EE822F"/>
                  </a:gs>
                </a:gsLst>
                <a:lin ang="2700000" scaled="1"/>
                <a:tileRect/>
              </a:gradFill>
              <a:effectLst>
                <a:outerShdw blurRad="76200" dist="38100" dir="2700000" sx="108000" sy="108000" algn="tl" rotWithShape="0">
                  <a:prstClr val="black">
                    <a:alpha val="32000"/>
                  </a:prstClr>
                </a:outerShdw>
              </a:effectLst>
              <a:latin typeface="演示新手书" panose="00000500000000000000" charset="-122"/>
              <a:ea typeface="演示新手书" panose="00000500000000000000" charset="-122"/>
              <a:cs typeface="演示流云楷" panose="02000600000000000000" pitchFamily="2" charset="-122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newsflash/>
      </p:transition>
    </mc:Choice>
    <mc:Fallback>
      <p:transition spd="med">
        <p:newsflash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A84735"/>
            </a:gs>
            <a:gs pos="92000">
              <a:srgbClr val="A02C2E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e521ab94a47084456897b2829bd4788912f225e617e266-HWTNvk"/>
          <p:cNvPicPr>
            <a:picLocks noChangeAspect="1"/>
          </p:cNvPicPr>
          <p:nvPr/>
        </p:nvPicPr>
        <p:blipFill>
          <a:blip r:embed="rId1">
            <a:alphaModFix amt="5000"/>
          </a:blip>
          <a:srcRect t="20764" b="23036"/>
          <a:stretch>
            <a:fillRect/>
          </a:stretch>
        </p:blipFill>
        <p:spPr>
          <a:xfrm>
            <a:off x="0" y="0"/>
            <a:ext cx="12202160" cy="6858000"/>
          </a:xfrm>
          <a:prstGeom prst="rect">
            <a:avLst/>
          </a:prstGeom>
        </p:spPr>
      </p:pic>
      <p:sp>
        <p:nvSpPr>
          <p:cNvPr id="39" name="矩形 38"/>
          <p:cNvSpPr/>
          <p:nvPr/>
        </p:nvSpPr>
        <p:spPr>
          <a:xfrm>
            <a:off x="419100" y="432435"/>
            <a:ext cx="11382375" cy="5979795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0" name="图片 5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1" r="20070"/>
          <a:stretch>
            <a:fillRect/>
          </a:stretch>
        </p:blipFill>
        <p:spPr>
          <a:xfrm flipH="1">
            <a:off x="1113155" y="5151120"/>
            <a:ext cx="11078845" cy="1706880"/>
          </a:xfrm>
          <a:prstGeom prst="rect">
            <a:avLst/>
          </a:prstGeom>
          <a:effectLst>
            <a:softEdge rad="177800"/>
          </a:effectLst>
        </p:spPr>
      </p:pic>
      <p:pic>
        <p:nvPicPr>
          <p:cNvPr id="43" name="巅峰之秀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36" r="18131" b="27474"/>
          <a:stretch>
            <a:fillRect/>
          </a:stretch>
        </p:blipFill>
        <p:spPr>
          <a:xfrm flipH="1">
            <a:off x="-1517650" y="7181850"/>
            <a:ext cx="581660" cy="893445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181781" y="1602235"/>
            <a:ext cx="2828790" cy="2858508"/>
            <a:chOff x="2063743" y="1634615"/>
            <a:chExt cx="1793859" cy="1812706"/>
          </a:xfrm>
        </p:grpSpPr>
        <p:grpSp>
          <p:nvGrpSpPr>
            <p:cNvPr id="15" name="组合 14"/>
            <p:cNvGrpSpPr/>
            <p:nvPr/>
          </p:nvGrpSpPr>
          <p:grpSpPr>
            <a:xfrm>
              <a:off x="2063743" y="1634615"/>
              <a:ext cx="1793859" cy="1812706"/>
              <a:chOff x="2071801" y="1634615"/>
              <a:chExt cx="1793859" cy="1812706"/>
            </a:xfrm>
          </p:grpSpPr>
          <p:pic>
            <p:nvPicPr>
              <p:cNvPr id="16" name="图片 15"/>
              <p:cNvPicPr>
                <a:picLocks noChangeAspect="1"/>
              </p:cNvPicPr>
              <p:nvPr/>
            </p:nvPicPr>
            <p:blipFill>
              <a:blip r:embed="rId4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871761" y="1634615"/>
                <a:ext cx="993899" cy="1812706"/>
              </a:xfrm>
              <a:prstGeom prst="rect">
                <a:avLst/>
              </a:prstGeom>
            </p:spPr>
          </p:pic>
          <p:pic>
            <p:nvPicPr>
              <p:cNvPr id="17" name="图片 16"/>
              <p:cNvPicPr>
                <a:picLocks noChangeAspect="1"/>
              </p:cNvPicPr>
              <p:nvPr/>
            </p:nvPicPr>
            <p:blipFill>
              <a:blip r:embed="rId6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-2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2071801" y="1634615"/>
                <a:ext cx="993899" cy="1812706"/>
              </a:xfrm>
              <a:prstGeom prst="rect">
                <a:avLst/>
              </a:prstGeom>
            </p:spPr>
          </p:pic>
        </p:grpSp>
        <p:sp>
          <p:nvSpPr>
            <p:cNvPr id="18" name="文本框 17"/>
            <p:cNvSpPr txBox="1"/>
            <p:nvPr/>
          </p:nvSpPr>
          <p:spPr>
            <a:xfrm>
              <a:off x="2452864" y="2082307"/>
              <a:ext cx="1004758" cy="91732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zh-CN" altLang="en-US" sz="8800" b="1" spc="-300" dirty="0" smtClean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壹 </a:t>
              </a:r>
              <a:endParaRPr lang="en-US" altLang="zh-CN" sz="8800" b="1" spc="-3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3613785" y="1995805"/>
            <a:ext cx="8130540" cy="1938020"/>
          </a:xfrm>
          <a:prstGeom prst="rect">
            <a:avLst/>
          </a:prstGeom>
        </p:spPr>
        <p:txBody>
          <a:bodyPr wrap="square">
            <a:spAutoFit/>
          </a:bodyPr>
          <a:p>
            <a:pPr algn="ctr" defTabSz="266700"/>
            <a:r>
              <a:rPr lang="zh-CN" altLang="en-US" sz="6000" b="1">
                <a:gradFill>
                  <a:gsLst>
                    <a:gs pos="100000">
                      <a:srgbClr val="A02C2E"/>
                    </a:gs>
                    <a:gs pos="0">
                      <a:srgbClr val="9A0509"/>
                    </a:gs>
                  </a:gsLst>
                  <a:lin ang="2700000" scaled="0"/>
                </a:gradFill>
                <a:latin typeface="演示新手书" panose="00000500000000000000" charset="-122"/>
                <a:ea typeface="演示新手书" panose="00000500000000000000" charset="-122"/>
              </a:rPr>
              <a:t>中华民族共同体意识的</a:t>
            </a:r>
            <a:endParaRPr lang="zh-CN" altLang="en-US" sz="6000" b="1">
              <a:gradFill>
                <a:gsLst>
                  <a:gs pos="100000">
                    <a:srgbClr val="A02C2E"/>
                  </a:gs>
                  <a:gs pos="0">
                    <a:srgbClr val="9A0509"/>
                  </a:gs>
                </a:gsLst>
                <a:lin ang="2700000" scaled="0"/>
              </a:gradFill>
              <a:latin typeface="演示新手书" panose="00000500000000000000" charset="-122"/>
              <a:ea typeface="演示新手书" panose="00000500000000000000" charset="-122"/>
            </a:endParaRPr>
          </a:p>
          <a:p>
            <a:pPr algn="ctr" defTabSz="266700"/>
            <a:r>
              <a:rPr lang="zh-CN" altLang="en-US" sz="6000" b="1">
                <a:gradFill>
                  <a:gsLst>
                    <a:gs pos="100000">
                      <a:srgbClr val="A02C2E"/>
                    </a:gs>
                    <a:gs pos="0">
                      <a:srgbClr val="9A0509"/>
                    </a:gs>
                  </a:gsLst>
                  <a:lin ang="2700000" scaled="0"/>
                </a:gradFill>
                <a:latin typeface="演示新手书" panose="00000500000000000000" charset="-122"/>
                <a:ea typeface="演示新手书" panose="00000500000000000000" charset="-122"/>
              </a:rPr>
              <a:t>历史底蕴与时代内涵</a:t>
            </a:r>
            <a:endParaRPr lang="zh-CN" altLang="en-US" sz="6000" b="1">
              <a:gradFill>
                <a:gsLst>
                  <a:gs pos="100000">
                    <a:srgbClr val="A02C2E"/>
                  </a:gs>
                  <a:gs pos="0">
                    <a:srgbClr val="9A0509"/>
                  </a:gs>
                </a:gsLst>
                <a:lin ang="2700000" scaled="0"/>
              </a:gradFill>
              <a:latin typeface="演示新手书" panose="00000500000000000000" charset="-122"/>
              <a:ea typeface="演示新手书" panose="00000500000000000000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1" r="20070"/>
          <a:stretch>
            <a:fillRect/>
          </a:stretch>
        </p:blipFill>
        <p:spPr>
          <a:xfrm>
            <a:off x="-165735" y="5713730"/>
            <a:ext cx="12367895" cy="1144905"/>
          </a:xfrm>
          <a:prstGeom prst="rect">
            <a:avLst/>
          </a:prstGeom>
          <a:effectLst>
            <a:softEdge rad="177800"/>
          </a:effectLst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1166" y="885372"/>
            <a:ext cx="2733427" cy="650022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384" y="4281913"/>
            <a:ext cx="1877757" cy="904943"/>
          </a:xfrm>
          <a:prstGeom prst="rect">
            <a:avLst/>
          </a:prstGeom>
        </p:spPr>
      </p:pic>
      <p:pic>
        <p:nvPicPr>
          <p:cNvPr id="23" name="图片 22" descr="6daaa8fc779dad74d963dd95a3257984057f6553431a1f-5SS6tt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15595" y="4949825"/>
            <a:ext cx="11648440" cy="1845945"/>
          </a:xfrm>
          <a:prstGeom prst="rect">
            <a:avLst/>
          </a:prstGeom>
        </p:spPr>
      </p:pic>
      <p:cxnSp>
        <p:nvCxnSpPr>
          <p:cNvPr id="24" name="直接连接符 23"/>
          <p:cNvCxnSpPr/>
          <p:nvPr/>
        </p:nvCxnSpPr>
        <p:spPr>
          <a:xfrm>
            <a:off x="4178935" y="3959860"/>
            <a:ext cx="7146925" cy="0"/>
          </a:xfrm>
          <a:prstGeom prst="line">
            <a:avLst/>
          </a:prstGeom>
          <a:ln w="25400">
            <a:solidFill>
              <a:srgbClr val="A02C2E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  <p:custDataLst>
      <p:tags r:id="rId10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A84735"/>
            </a:gs>
            <a:gs pos="92000">
              <a:srgbClr val="A02C2E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e521ab94a47084456897b2829bd4788912f225e617e266-HWTNvk"/>
          <p:cNvPicPr>
            <a:picLocks noChangeAspect="1"/>
          </p:cNvPicPr>
          <p:nvPr/>
        </p:nvPicPr>
        <p:blipFill>
          <a:blip r:embed="rId1">
            <a:alphaModFix amt="5000"/>
          </a:blip>
          <a:srcRect t="20764" b="23036"/>
          <a:stretch>
            <a:fillRect/>
          </a:stretch>
        </p:blipFill>
        <p:spPr>
          <a:xfrm>
            <a:off x="0" y="0"/>
            <a:ext cx="12202160" cy="6858000"/>
          </a:xfrm>
          <a:prstGeom prst="rect">
            <a:avLst/>
          </a:prstGeom>
        </p:spPr>
      </p:pic>
      <p:sp>
        <p:nvSpPr>
          <p:cNvPr id="39" name="矩形 38"/>
          <p:cNvSpPr/>
          <p:nvPr/>
        </p:nvSpPr>
        <p:spPr>
          <a:xfrm>
            <a:off x="419100" y="432435"/>
            <a:ext cx="11382375" cy="5979795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7" name="图片 26" descr="敦煌背景分享，好喜欢这些配色！_3_WPJY_来自小红书网页版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454660"/>
            <a:ext cx="11382375" cy="6376035"/>
          </a:xfrm>
          <a:prstGeom prst="rect">
            <a:avLst/>
          </a:prstGeom>
        </p:spPr>
      </p:pic>
      <p:pic>
        <p:nvPicPr>
          <p:cNvPr id="43" name="巅峰之秀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36" r="18131" b="27474"/>
          <a:stretch>
            <a:fillRect/>
          </a:stretch>
        </p:blipFill>
        <p:spPr>
          <a:xfrm flipH="1">
            <a:off x="-1517650" y="7181850"/>
            <a:ext cx="581660" cy="89344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5637377"/>
            <a:ext cx="12192000" cy="1235613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1290697" y="454909"/>
            <a:ext cx="9249292" cy="468630"/>
            <a:chOff x="1332607" y="302509"/>
            <a:chExt cx="9249292" cy="468630"/>
          </a:xfrm>
        </p:grpSpPr>
        <p:sp>
          <p:nvSpPr>
            <p:cNvPr id="11" name="矩形 10"/>
            <p:cNvSpPr/>
            <p:nvPr/>
          </p:nvSpPr>
          <p:spPr>
            <a:xfrm>
              <a:off x="1918712" y="302509"/>
              <a:ext cx="7959090" cy="468630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lvl="0" algn="ctr"/>
              <a:r>
                <a:rPr lang="zh-CN" altLang="en-US" sz="2800" b="1" dirty="0" smtClean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  <a:sym typeface="Arial" panose="020B0604020202020204" pitchFamily="34" charset="0"/>
                </a:rPr>
                <a:t>一、</a:t>
              </a:r>
              <a:r>
                <a:rPr lang="zh-CN" altLang="en-US" sz="28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  <a:sym typeface="Arial" panose="020B0604020202020204" pitchFamily="34" charset="0"/>
                </a:rPr>
                <a:t>中华民族共同体意识的历史底蕴与时代内涵</a:t>
              </a:r>
              <a:endPara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Arial" panose="020B0604020202020204" pitchFamily="34" charset="0"/>
              </a:endParaRPr>
            </a:p>
            <a:p>
              <a:pPr lvl="0" algn="ctr"/>
              <a:endPara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Arial" panose="020B0604020202020204" pitchFamily="34" charset="0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1332607" y="430056"/>
              <a:ext cx="9249292" cy="268126"/>
              <a:chOff x="1235214" y="430056"/>
              <a:chExt cx="9249292" cy="268126"/>
            </a:xfrm>
          </p:grpSpPr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762629" y="430056"/>
                <a:ext cx="721877" cy="268126"/>
              </a:xfrm>
              <a:prstGeom prst="rect">
                <a:avLst/>
              </a:prstGeom>
            </p:spPr>
          </p:pic>
          <p:pic>
            <p:nvPicPr>
              <p:cNvPr id="22" name="图片 21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1235214" y="430056"/>
                <a:ext cx="721877" cy="268126"/>
              </a:xfrm>
              <a:prstGeom prst="rect">
                <a:avLst/>
              </a:prstGeom>
            </p:spPr>
          </p:pic>
        </p:grpSp>
      </p:grpSp>
      <p:sp>
        <p:nvSpPr>
          <p:cNvPr id="26" name="文本框 25"/>
          <p:cNvSpPr txBox="1"/>
          <p:nvPr/>
        </p:nvSpPr>
        <p:spPr>
          <a:xfrm>
            <a:off x="2012315" y="923290"/>
            <a:ext cx="834453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ctr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800">
                <a:solidFill>
                  <a:srgbClr val="792414"/>
                </a:solidFill>
                <a:latin typeface="演示镇魂行楷" panose="00000500000000000000" charset="-122"/>
                <a:ea typeface="演示镇魂行楷" panose="00000500000000000000" charset="-122"/>
                <a:cs typeface="微软雅黑" panose="020B0503020204020204" charset="-122"/>
                <a:sym typeface="+mn-ea"/>
              </a:rPr>
              <a:t>历史长河中的融合积淀</a:t>
            </a:r>
            <a:endParaRPr lang="zh-CN" altLang="en-US" sz="4800">
              <a:solidFill>
                <a:srgbClr val="792414"/>
              </a:solidFill>
              <a:latin typeface="演示镇魂行楷" panose="00000500000000000000" charset="-122"/>
              <a:ea typeface="演示镇魂行楷" panose="00000500000000000000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816610" y="2122170"/>
            <a:ext cx="7585710" cy="3267710"/>
            <a:chOff x="1286" y="3342"/>
            <a:chExt cx="11946" cy="5146"/>
          </a:xfrm>
        </p:grpSpPr>
        <p:sp>
          <p:nvSpPr>
            <p:cNvPr id="29" name="矩形 28"/>
            <p:cNvSpPr/>
            <p:nvPr/>
          </p:nvSpPr>
          <p:spPr>
            <a:xfrm>
              <a:off x="1286" y="3342"/>
              <a:ext cx="11946" cy="5146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427" y="3384"/>
              <a:ext cx="11637" cy="4839"/>
            </a:xfrm>
            <a:prstGeom prst="rect">
              <a:avLst/>
            </a:prstGeom>
          </p:spPr>
          <p:txBody>
            <a:bodyPr wrap="square">
              <a:noAutofit/>
            </a:bodyPr>
            <a:p>
              <a:pPr marL="0" indent="0" algn="just" defTabSz="26670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b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中华民族共同体意识的形成，非一日之功，而是跨越千年、波澜壮阔的历史进程。</a:t>
              </a:r>
              <a:endPara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0" indent="0" algn="just" defTabSz="26670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自秦汉奠定大一统格局，“书同文、车同轨”便开启了文化认同的序幕。横贯欧亚的丝绸之路，不仅是商贸通道，更是连接西域与中原、促进各民族文化交流的“大动脉”，胡风汉韵，在此交融。北魏孝文帝改革，推行汉化，加速了北方民族的融合。</a:t>
              </a:r>
              <a:endPara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/>
      </p:transition>
    </mc:Choice>
    <mc:Fallback>
      <p:transition spd="med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A84735"/>
            </a:gs>
            <a:gs pos="92000">
              <a:srgbClr val="A02C2E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e521ab94a47084456897b2829bd4788912f225e617e266-HWTNvk"/>
          <p:cNvPicPr>
            <a:picLocks noChangeAspect="1"/>
          </p:cNvPicPr>
          <p:nvPr/>
        </p:nvPicPr>
        <p:blipFill>
          <a:blip r:embed="rId1">
            <a:alphaModFix amt="5000"/>
          </a:blip>
          <a:srcRect t="20764" b="23036"/>
          <a:stretch>
            <a:fillRect/>
          </a:stretch>
        </p:blipFill>
        <p:spPr>
          <a:xfrm>
            <a:off x="0" y="0"/>
            <a:ext cx="12202160" cy="6858000"/>
          </a:xfrm>
          <a:prstGeom prst="rect">
            <a:avLst/>
          </a:prstGeom>
        </p:spPr>
      </p:pic>
      <p:sp>
        <p:nvSpPr>
          <p:cNvPr id="39" name="矩形 38"/>
          <p:cNvSpPr/>
          <p:nvPr/>
        </p:nvSpPr>
        <p:spPr>
          <a:xfrm>
            <a:off x="419100" y="432435"/>
            <a:ext cx="11382375" cy="5979795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3" name="巅峰之秀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36" r="18131" b="27474"/>
          <a:stretch>
            <a:fillRect/>
          </a:stretch>
        </p:blipFill>
        <p:spPr>
          <a:xfrm flipH="1">
            <a:off x="-1517650" y="7181850"/>
            <a:ext cx="581660" cy="89344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5637377"/>
            <a:ext cx="12192000" cy="1235613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1290697" y="454909"/>
            <a:ext cx="9249292" cy="468630"/>
            <a:chOff x="1332607" y="302509"/>
            <a:chExt cx="9249292" cy="468630"/>
          </a:xfrm>
        </p:grpSpPr>
        <p:sp>
          <p:nvSpPr>
            <p:cNvPr id="11" name="矩形 10"/>
            <p:cNvSpPr/>
            <p:nvPr/>
          </p:nvSpPr>
          <p:spPr>
            <a:xfrm>
              <a:off x="1918712" y="302509"/>
              <a:ext cx="7959090" cy="468630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lvl="0" algn="ctr"/>
              <a:r>
                <a:rPr lang="zh-CN" altLang="en-US" sz="2800" b="1" dirty="0" smtClean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  <a:sym typeface="Arial" panose="020B0604020202020204" pitchFamily="34" charset="0"/>
                </a:rPr>
                <a:t>一、</a:t>
              </a:r>
              <a:r>
                <a:rPr lang="zh-CN" altLang="en-US" sz="28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  <a:sym typeface="Arial" panose="020B0604020202020204" pitchFamily="34" charset="0"/>
                </a:rPr>
                <a:t>中华民族共同体意识的历史底蕴与时代内涵</a:t>
              </a:r>
              <a:endPara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Arial" panose="020B0604020202020204" pitchFamily="34" charset="0"/>
              </a:endParaRPr>
            </a:p>
            <a:p>
              <a:pPr lvl="0" algn="ctr"/>
              <a:endPara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Arial" panose="020B0604020202020204" pitchFamily="34" charset="0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1332607" y="430056"/>
              <a:ext cx="9249292" cy="268126"/>
              <a:chOff x="1235214" y="430056"/>
              <a:chExt cx="9249292" cy="268126"/>
            </a:xfrm>
          </p:grpSpPr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762629" y="430056"/>
                <a:ext cx="721877" cy="268126"/>
              </a:xfrm>
              <a:prstGeom prst="rect">
                <a:avLst/>
              </a:prstGeom>
            </p:spPr>
          </p:pic>
          <p:pic>
            <p:nvPicPr>
              <p:cNvPr id="22" name="图片 21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1235214" y="430056"/>
                <a:ext cx="721877" cy="268126"/>
              </a:xfrm>
              <a:prstGeom prst="rect">
                <a:avLst/>
              </a:prstGeom>
            </p:spPr>
          </p:pic>
        </p:grpSp>
      </p:grpSp>
      <p:sp>
        <p:nvSpPr>
          <p:cNvPr id="25" name="文本框 24"/>
          <p:cNvSpPr txBox="1"/>
          <p:nvPr/>
        </p:nvSpPr>
        <p:spPr>
          <a:xfrm>
            <a:off x="4452620" y="1996440"/>
            <a:ext cx="7089775" cy="193802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ctr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及至盛唐，其开放包容的胸襟将民族融合推向高峰，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 algn="ctr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“天可汗”的尊号、长安城的胡汉杂处，皆是明证。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 algn="ctr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文成公主入藏，谱写了唐蕃一家的千古佳话。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 algn="ctr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元清两朝的大一统，进一步巩固了统一多民族国家的格局。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399665" y="5080000"/>
            <a:ext cx="699770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ctr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4000" b="1">
                <a:solidFill>
                  <a:srgbClr val="79241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4000" b="1">
                <a:solidFill>
                  <a:srgbClr val="79241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你中有我、我中有你</a:t>
            </a:r>
            <a:r>
              <a:rPr lang="en-US" altLang="zh-CN" sz="4000" b="1">
                <a:solidFill>
                  <a:srgbClr val="792414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endParaRPr lang="en-US" altLang="zh-CN" sz="4000" b="1">
              <a:solidFill>
                <a:srgbClr val="792414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96290" y="3992880"/>
            <a:ext cx="10745470" cy="1198880"/>
            <a:chOff x="1254" y="6288"/>
            <a:chExt cx="16922" cy="1888"/>
          </a:xfrm>
        </p:grpSpPr>
        <p:sp>
          <p:nvSpPr>
            <p:cNvPr id="77" name="圆角矩形 9"/>
            <p:cNvSpPr/>
            <p:nvPr/>
          </p:nvSpPr>
          <p:spPr>
            <a:xfrm rot="10800000">
              <a:off x="1271" y="6403"/>
              <a:ext cx="16817" cy="1693"/>
            </a:xfrm>
            <a:prstGeom prst="roundRect">
              <a:avLst>
                <a:gd name="adj" fmla="val 2240"/>
              </a:avLst>
            </a:prstGeom>
            <a:solidFill>
              <a:schemeClr val="bg1"/>
            </a:solidFill>
            <a:ln w="12700" cap="flat" cmpd="sng" algn="ctr">
              <a:gradFill>
                <a:gsLst>
                  <a:gs pos="0">
                    <a:srgbClr val="C00000">
                      <a:alpha val="0"/>
                    </a:srgbClr>
                  </a:gs>
                  <a:gs pos="100000">
                    <a:srgbClr val="C00000"/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rtlCol="0" anchor="ctr"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  <a:sym typeface="思源黑体 CN Normal" panose="020B0400000000000000" pitchFamily="34" charset="-122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1254" y="6288"/>
              <a:ext cx="16923" cy="188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indent="0" algn="just" defTabSz="26670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b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历史雄辩地证明，中华民族的发展史，就是一部各民族在政治、经济、文化上日益紧密、最终形成“你中有我、我中有你”多元一体格局的融合史。</a:t>
              </a:r>
              <a:endPara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2012315" y="923290"/>
            <a:ext cx="834453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ctr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800">
                <a:solidFill>
                  <a:srgbClr val="792414"/>
                </a:solidFill>
                <a:latin typeface="演示镇魂行楷" panose="00000500000000000000" charset="-122"/>
                <a:ea typeface="演示镇魂行楷" panose="00000500000000000000" charset="-122"/>
                <a:cs typeface="微软雅黑" panose="020B0503020204020204" charset="-122"/>
                <a:sym typeface="+mn-ea"/>
              </a:rPr>
              <a:t>历史长河中的融合积淀</a:t>
            </a:r>
            <a:endParaRPr lang="zh-CN" altLang="en-US" sz="4800">
              <a:solidFill>
                <a:srgbClr val="792414"/>
              </a:solidFill>
              <a:latin typeface="演示镇魂行楷" panose="00000500000000000000" charset="-122"/>
              <a:ea typeface="演示镇魂行楷" panose="00000500000000000000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16" name="图片 15" descr="_1_三叶果子_来自小红书网页版"/>
          <p:cNvPicPr>
            <a:picLocks noChangeAspect="1"/>
          </p:cNvPicPr>
          <p:nvPr/>
        </p:nvPicPr>
        <p:blipFill>
          <a:blip r:embed="rId5"/>
          <a:srcRect b="27638"/>
          <a:stretch>
            <a:fillRect/>
          </a:stretch>
        </p:blipFill>
        <p:spPr>
          <a:xfrm>
            <a:off x="816610" y="1999615"/>
            <a:ext cx="3557270" cy="1931035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/>
      </p:transition>
    </mc:Choice>
    <mc:Fallback>
      <p:transition spd="med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0" presetClass="entr" presetSubtype="0" decel="7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855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15*sin(rand(0-360)+0)+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5*sin(rand(0-360)+0)+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" dur="998" fill="hold">
                                          <p:stCondLst>
                                            <p:cond delay="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998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500000" y="500000"/>
                                      <p:to x="100000" y="100000"/>
                                    </p:animScale>
                                    <p:anim to="" calcmode="lin" valueType="num">
                                      <p:cBhvr>
                                        <p:cTn id="16" dur="714" fill="hold">
                                          <p:stCondLst>
                                            <p:cond delay="28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-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7" dur="714" fill="hold">
                                          <p:stCondLst>
                                            <p:cond delay="28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-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A84735"/>
            </a:gs>
            <a:gs pos="92000">
              <a:srgbClr val="A02C2E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e521ab94a47084456897b2829bd4788912f225e617e266-HWTNvk"/>
          <p:cNvPicPr>
            <a:picLocks noChangeAspect="1"/>
          </p:cNvPicPr>
          <p:nvPr/>
        </p:nvPicPr>
        <p:blipFill>
          <a:blip r:embed="rId1">
            <a:alphaModFix amt="5000"/>
          </a:blip>
          <a:srcRect t="20764" b="23036"/>
          <a:stretch>
            <a:fillRect/>
          </a:stretch>
        </p:blipFill>
        <p:spPr>
          <a:xfrm>
            <a:off x="0" y="0"/>
            <a:ext cx="12202160" cy="6858000"/>
          </a:xfrm>
          <a:prstGeom prst="rect">
            <a:avLst/>
          </a:prstGeom>
        </p:spPr>
      </p:pic>
      <p:sp>
        <p:nvSpPr>
          <p:cNvPr id="39" name="矩形 38"/>
          <p:cNvSpPr/>
          <p:nvPr/>
        </p:nvSpPr>
        <p:spPr>
          <a:xfrm>
            <a:off x="419100" y="432435"/>
            <a:ext cx="11382375" cy="5979795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3" name="巅峰之秀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36" r="18131" b="27474"/>
          <a:stretch>
            <a:fillRect/>
          </a:stretch>
        </p:blipFill>
        <p:spPr>
          <a:xfrm flipH="1">
            <a:off x="-1517650" y="7181850"/>
            <a:ext cx="581660" cy="89344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5637377"/>
            <a:ext cx="12192000" cy="1235613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1290697" y="454909"/>
            <a:ext cx="9249292" cy="468630"/>
            <a:chOff x="1332607" y="302509"/>
            <a:chExt cx="9249292" cy="468630"/>
          </a:xfrm>
        </p:grpSpPr>
        <p:sp>
          <p:nvSpPr>
            <p:cNvPr id="11" name="矩形 10"/>
            <p:cNvSpPr/>
            <p:nvPr/>
          </p:nvSpPr>
          <p:spPr>
            <a:xfrm>
              <a:off x="1918712" y="302509"/>
              <a:ext cx="7959090" cy="468630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lvl="0" algn="ctr"/>
              <a:r>
                <a:rPr lang="zh-CN" altLang="en-US" sz="2800" b="1" dirty="0" smtClean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  <a:sym typeface="Arial" panose="020B0604020202020204" pitchFamily="34" charset="0"/>
                </a:rPr>
                <a:t>一、</a:t>
              </a:r>
              <a:r>
                <a:rPr lang="zh-CN" altLang="en-US" sz="28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  <a:sym typeface="Arial" panose="020B0604020202020204" pitchFamily="34" charset="0"/>
                </a:rPr>
                <a:t>中华民族共同体意识的历史底蕴与时代内涵</a:t>
              </a:r>
              <a:endPara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Arial" panose="020B0604020202020204" pitchFamily="34" charset="0"/>
              </a:endParaRPr>
            </a:p>
            <a:p>
              <a:pPr lvl="0" algn="ctr"/>
              <a:endPara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Arial" panose="020B0604020202020204" pitchFamily="34" charset="0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1332607" y="430056"/>
              <a:ext cx="9249292" cy="268126"/>
              <a:chOff x="1235214" y="430056"/>
              <a:chExt cx="9249292" cy="268126"/>
            </a:xfrm>
          </p:grpSpPr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762629" y="430056"/>
                <a:ext cx="721877" cy="268126"/>
              </a:xfrm>
              <a:prstGeom prst="rect">
                <a:avLst/>
              </a:prstGeom>
            </p:spPr>
          </p:pic>
          <p:pic>
            <p:nvPicPr>
              <p:cNvPr id="22" name="图片 21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1235214" y="430056"/>
                <a:ext cx="721877" cy="268126"/>
              </a:xfrm>
              <a:prstGeom prst="rect">
                <a:avLst/>
              </a:prstGeom>
            </p:spPr>
          </p:pic>
        </p:grpSp>
      </p:grpSp>
      <p:sp>
        <p:nvSpPr>
          <p:cNvPr id="25" name="文本框 24"/>
          <p:cNvSpPr txBox="1"/>
          <p:nvPr/>
        </p:nvSpPr>
        <p:spPr>
          <a:xfrm>
            <a:off x="5387340" y="1883410"/>
            <a:ext cx="6252210" cy="332295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党的十八大以来，以习近平同志为核心的党中央立足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两个大局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，创造性提出铸牢中华民族共同体意识这一重大论断。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其核心在于引导各族人民牢固树立休戚与共、荣辱与共、生死与共、命运与共的共同体理念。</a:t>
            </a: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这并非消弭各民族特色，而是在尊重差异、包容多样的基础上，增进共同性、强化认同感。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195195" y="715645"/>
            <a:ext cx="834453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800">
                <a:solidFill>
                  <a:srgbClr val="792414"/>
                </a:solidFill>
                <a:latin typeface="演示镇魂行楷" panose="00000500000000000000" charset="-122"/>
                <a:ea typeface="演示镇魂行楷" panose="00000500000000000000" charset="-122"/>
                <a:cs typeface="微软雅黑" panose="020B0503020204020204" charset="-122"/>
                <a:sym typeface="+mn-ea"/>
              </a:rPr>
              <a:t>什么是中华民族共同体意识？</a:t>
            </a:r>
            <a:endParaRPr lang="zh-CN" altLang="en-US" sz="4800">
              <a:solidFill>
                <a:srgbClr val="792414"/>
              </a:solidFill>
              <a:latin typeface="演示镇魂行楷" panose="00000500000000000000" charset="-122"/>
              <a:ea typeface="演示镇魂行楷" panose="00000500000000000000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5" name="图片 4" descr="城民族团结 56个民族SU分享_1_大师酷(库)｜文化设计师_来自小红书网页版"/>
          <p:cNvPicPr>
            <a:picLocks noChangeAspect="1"/>
          </p:cNvPicPr>
          <p:nvPr/>
        </p:nvPicPr>
        <p:blipFill>
          <a:blip r:embed="rId5"/>
          <a:srcRect t="32199" b="29977"/>
          <a:stretch>
            <a:fillRect/>
          </a:stretch>
        </p:blipFill>
        <p:spPr>
          <a:xfrm>
            <a:off x="5180965" y="5206365"/>
            <a:ext cx="6932295" cy="1475105"/>
          </a:xfrm>
          <a:prstGeom prst="rect">
            <a:avLst/>
          </a:prstGeom>
        </p:spPr>
      </p:pic>
      <p:grpSp>
        <p:nvGrpSpPr>
          <p:cNvPr id="29" name="组合 28"/>
          <p:cNvGrpSpPr/>
          <p:nvPr>
            <p:custDataLst>
              <p:tags r:id="rId6"/>
            </p:custDataLst>
          </p:nvPr>
        </p:nvGrpSpPr>
        <p:grpSpPr>
          <a:xfrm>
            <a:off x="694055" y="1860550"/>
            <a:ext cx="4486910" cy="4005580"/>
            <a:chOff x="10948" y="2430"/>
            <a:chExt cx="7066" cy="6308"/>
          </a:xfrm>
        </p:grpSpPr>
        <p:grpSp>
          <p:nvGrpSpPr>
            <p:cNvPr id="6" name="组合 5"/>
            <p:cNvGrpSpPr/>
            <p:nvPr>
              <p:custDataLst>
                <p:tags r:id="rId7"/>
              </p:custDataLst>
            </p:nvPr>
          </p:nvGrpSpPr>
          <p:grpSpPr>
            <a:xfrm>
              <a:off x="10948" y="2430"/>
              <a:ext cx="7066" cy="1125"/>
              <a:chOff x="1620" y="2430"/>
              <a:chExt cx="4699" cy="726"/>
            </a:xfrm>
          </p:grpSpPr>
          <p:sp>
            <p:nvSpPr>
              <p:cNvPr id="7" name="圆角矩形 6"/>
              <p:cNvSpPr/>
              <p:nvPr>
                <p:custDataLst>
                  <p:tags r:id="rId8"/>
                </p:custDataLst>
              </p:nvPr>
            </p:nvSpPr>
            <p:spPr>
              <a:xfrm>
                <a:off x="1620" y="2430"/>
                <a:ext cx="4699" cy="727"/>
              </a:xfrm>
              <a:prstGeom prst="roundRect">
                <a:avLst>
                  <a:gd name="adj" fmla="val 20348"/>
                </a:avLst>
              </a:prstGeom>
              <a:gradFill>
                <a:gsLst>
                  <a:gs pos="0">
                    <a:srgbClr val="A02C2E"/>
                  </a:gs>
                  <a:gs pos="100000">
                    <a:srgbClr val="FCF5F5">
                      <a:lumMod val="50000"/>
                    </a:srgb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rgbClr val="A02C2E">
                  <a:lumMod val="75000"/>
                </a:srgbClr>
              </a:lnRef>
              <a:fillRef idx="1">
                <a:srgbClr val="A02C2E"/>
              </a:fillRef>
              <a:effectRef idx="0">
                <a:srgbClr val="FFFFFF"/>
              </a:effectRef>
              <a:fontRef idx="minor">
                <a:srgbClr val="FFFFFF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思源宋体 Heavy" panose="02020900000000000000" charset="-122"/>
                  <a:ea typeface="思源宋体 Heavy" panose="02020900000000000000" charset="-122"/>
                </a:endParaRPr>
              </a:p>
            </p:txBody>
          </p:sp>
          <p:sp>
            <p:nvSpPr>
              <p:cNvPr id="8" name="对角圆角矩形 7"/>
              <p:cNvSpPr/>
              <p:nvPr>
                <p:custDataLst>
                  <p:tags r:id="rId9"/>
                </p:custDataLst>
              </p:nvPr>
            </p:nvSpPr>
            <p:spPr>
              <a:xfrm>
                <a:off x="1620" y="2430"/>
                <a:ext cx="768" cy="577"/>
              </a:xfrm>
              <a:prstGeom prst="round2DiagRect">
                <a:avLst>
                  <a:gd name="adj1" fmla="val 24798"/>
                  <a:gd name="adj2" fmla="val 0"/>
                </a:avLst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A02C2E">
                  <a:lumMod val="75000"/>
                </a:srgbClr>
              </a:lnRef>
              <a:fillRef idx="1">
                <a:srgbClr val="A02C2E"/>
              </a:fillRef>
              <a:effectRef idx="0">
                <a:srgbClr val="FFFFFF"/>
              </a:effectRef>
              <a:fontRef idx="minor">
                <a:srgbClr val="FFFFFF"/>
              </a:fontRef>
            </p:style>
            <p:txBody>
              <a:bodyPr rtlCol="0" anchor="ctr"/>
              <a:p>
                <a:pPr algn="ctr"/>
                <a:r>
                  <a:rPr lang="en-US" altLang="zh-CN" sz="3200" b="1">
                    <a:gradFill>
                      <a:gsLst>
                        <a:gs pos="48000">
                          <a:srgbClr val="A02C2E"/>
                        </a:gs>
                        <a:gs pos="0">
                          <a:srgbClr val="FCF5F5">
                            <a:lumMod val="50000"/>
                          </a:srgbClr>
                        </a:gs>
                      </a:gsLst>
                      <a:lin ang="0" scaled="0"/>
                    </a:gradFill>
                    <a:latin typeface="微软雅黑" panose="020B0503020204020204" charset="-122"/>
                    <a:ea typeface="微软雅黑" panose="020B0503020204020204" charset="-122"/>
                  </a:rPr>
                  <a:t>1</a:t>
                </a:r>
                <a:endParaRPr lang="en-US" altLang="zh-CN" sz="3200" b="1">
                  <a:gradFill>
                    <a:gsLst>
                      <a:gs pos="48000">
                        <a:srgbClr val="A02C2E"/>
                      </a:gs>
                      <a:gs pos="0">
                        <a:srgbClr val="FCF5F5">
                          <a:lumMod val="50000"/>
                        </a:srgbClr>
                      </a:gs>
                    </a:gsLst>
                    <a:lin ang="0" scaled="0"/>
                  </a:gra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" name="文本框 3"/>
              <p:cNvSpPr txBox="1"/>
              <p:nvPr>
                <p:custDataLst>
                  <p:tags r:id="rId10"/>
                </p:custDataLst>
              </p:nvPr>
            </p:nvSpPr>
            <p:spPr>
              <a:xfrm>
                <a:off x="2389" y="2485"/>
                <a:ext cx="3930" cy="468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Autofit/>
              </a:bodyPr>
              <a:p>
                <a:pPr lvl="0" algn="ctr">
                  <a:buClrTx/>
                  <a:buSzTx/>
                  <a:buFontTx/>
                </a:pPr>
                <a:r>
                  <a:rPr lang="zh-CN" altLang="en-US" sz="3600" b="1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休戚与共</a:t>
                </a:r>
                <a:endParaRPr lang="zh-CN" altLang="en-US" sz="3600" b="1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endParaRPr>
              </a:p>
            </p:txBody>
          </p:sp>
        </p:grpSp>
        <p:grpSp>
          <p:nvGrpSpPr>
            <p:cNvPr id="17" name="组合 16"/>
            <p:cNvGrpSpPr/>
            <p:nvPr>
              <p:custDataLst>
                <p:tags r:id="rId11"/>
              </p:custDataLst>
            </p:nvPr>
          </p:nvGrpSpPr>
          <p:grpSpPr>
            <a:xfrm>
              <a:off x="10948" y="4158"/>
              <a:ext cx="7066" cy="1125"/>
              <a:chOff x="1620" y="2430"/>
              <a:chExt cx="4699" cy="726"/>
            </a:xfrm>
          </p:grpSpPr>
          <p:sp>
            <p:nvSpPr>
              <p:cNvPr id="18" name="圆角矩形 17"/>
              <p:cNvSpPr/>
              <p:nvPr>
                <p:custDataLst>
                  <p:tags r:id="rId12"/>
                </p:custDataLst>
              </p:nvPr>
            </p:nvSpPr>
            <p:spPr>
              <a:xfrm>
                <a:off x="1620" y="2430"/>
                <a:ext cx="4699" cy="727"/>
              </a:xfrm>
              <a:prstGeom prst="roundRect">
                <a:avLst>
                  <a:gd name="adj" fmla="val 20348"/>
                </a:avLst>
              </a:prstGeom>
              <a:gradFill>
                <a:gsLst>
                  <a:gs pos="0">
                    <a:srgbClr val="A02C2E"/>
                  </a:gs>
                  <a:gs pos="100000">
                    <a:srgbClr val="FCF5F5">
                      <a:lumMod val="50000"/>
                    </a:srgb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rgbClr val="A02C2E">
                  <a:lumMod val="75000"/>
                </a:srgbClr>
              </a:lnRef>
              <a:fillRef idx="1">
                <a:srgbClr val="A02C2E"/>
              </a:fillRef>
              <a:effectRef idx="0">
                <a:srgbClr val="FFFFFF"/>
              </a:effectRef>
              <a:fontRef idx="minor">
                <a:srgbClr val="FFFFFF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思源宋体 Heavy" panose="02020900000000000000" charset="-122"/>
                  <a:ea typeface="思源宋体 Heavy" panose="02020900000000000000" charset="-122"/>
                </a:endParaRPr>
              </a:p>
            </p:txBody>
          </p:sp>
          <p:sp>
            <p:nvSpPr>
              <p:cNvPr id="19" name="对角圆角矩形 18"/>
              <p:cNvSpPr/>
              <p:nvPr>
                <p:custDataLst>
                  <p:tags r:id="rId13"/>
                </p:custDataLst>
              </p:nvPr>
            </p:nvSpPr>
            <p:spPr>
              <a:xfrm>
                <a:off x="1620" y="2430"/>
                <a:ext cx="768" cy="577"/>
              </a:xfrm>
              <a:prstGeom prst="round2DiagRect">
                <a:avLst>
                  <a:gd name="adj1" fmla="val 24798"/>
                  <a:gd name="adj2" fmla="val 0"/>
                </a:avLst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A02C2E">
                  <a:lumMod val="75000"/>
                </a:srgbClr>
              </a:lnRef>
              <a:fillRef idx="1">
                <a:srgbClr val="A02C2E"/>
              </a:fillRef>
              <a:effectRef idx="0">
                <a:srgbClr val="FFFFFF"/>
              </a:effectRef>
              <a:fontRef idx="minor">
                <a:srgbClr val="FFFFFF"/>
              </a:fontRef>
            </p:style>
            <p:txBody>
              <a:bodyPr rtlCol="0" anchor="ctr"/>
              <a:p>
                <a:pPr algn="ctr"/>
                <a:r>
                  <a:rPr lang="en-US" altLang="zh-CN" sz="3200" b="1">
                    <a:gradFill>
                      <a:gsLst>
                        <a:gs pos="48000">
                          <a:srgbClr val="A02C2E"/>
                        </a:gs>
                        <a:gs pos="0">
                          <a:srgbClr val="FCF5F5">
                            <a:lumMod val="50000"/>
                          </a:srgbClr>
                        </a:gs>
                      </a:gsLst>
                      <a:lin ang="0" scaled="0"/>
                    </a:gradFill>
                    <a:latin typeface="微软雅黑" panose="020B0503020204020204" charset="-122"/>
                    <a:ea typeface="微软雅黑" panose="020B0503020204020204" charset="-122"/>
                  </a:rPr>
                  <a:t>2</a:t>
                </a:r>
                <a:endParaRPr lang="en-US" altLang="zh-CN" sz="3200" b="1">
                  <a:gradFill>
                    <a:gsLst>
                      <a:gs pos="48000">
                        <a:srgbClr val="A02C2E"/>
                      </a:gs>
                      <a:gs pos="0">
                        <a:srgbClr val="FCF5F5">
                          <a:lumMod val="50000"/>
                        </a:srgbClr>
                      </a:gs>
                    </a:gsLst>
                    <a:lin ang="0" scaled="0"/>
                  </a:gra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0" name="文本框 19"/>
              <p:cNvSpPr txBox="1"/>
              <p:nvPr>
                <p:custDataLst>
                  <p:tags r:id="rId14"/>
                </p:custDataLst>
              </p:nvPr>
            </p:nvSpPr>
            <p:spPr>
              <a:xfrm>
                <a:off x="2389" y="2485"/>
                <a:ext cx="3930" cy="468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Autofit/>
              </a:bodyPr>
              <a:p>
                <a:pPr lvl="0" algn="ctr">
                  <a:buClrTx/>
                  <a:buSzTx/>
                  <a:buFontTx/>
                </a:pPr>
                <a:r>
                  <a:rPr lang="zh-CN" altLang="en-US" sz="3600" b="1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荣辱与共</a:t>
                </a:r>
                <a:endParaRPr lang="zh-CN" altLang="en-US" sz="3600" b="1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endParaRPr>
              </a:p>
            </p:txBody>
          </p:sp>
        </p:grpSp>
        <p:grpSp>
          <p:nvGrpSpPr>
            <p:cNvPr id="21" name="组合 20"/>
            <p:cNvGrpSpPr/>
            <p:nvPr>
              <p:custDataLst>
                <p:tags r:id="rId15"/>
              </p:custDataLst>
            </p:nvPr>
          </p:nvGrpSpPr>
          <p:grpSpPr>
            <a:xfrm>
              <a:off x="10948" y="5886"/>
              <a:ext cx="7066" cy="1125"/>
              <a:chOff x="1620" y="2430"/>
              <a:chExt cx="4699" cy="726"/>
            </a:xfrm>
          </p:grpSpPr>
          <p:sp>
            <p:nvSpPr>
              <p:cNvPr id="23" name="圆角矩形 22"/>
              <p:cNvSpPr/>
              <p:nvPr>
                <p:custDataLst>
                  <p:tags r:id="rId16"/>
                </p:custDataLst>
              </p:nvPr>
            </p:nvSpPr>
            <p:spPr>
              <a:xfrm>
                <a:off x="1620" y="2430"/>
                <a:ext cx="4699" cy="727"/>
              </a:xfrm>
              <a:prstGeom prst="roundRect">
                <a:avLst>
                  <a:gd name="adj" fmla="val 20348"/>
                </a:avLst>
              </a:prstGeom>
              <a:gradFill>
                <a:gsLst>
                  <a:gs pos="0">
                    <a:srgbClr val="A02C2E"/>
                  </a:gs>
                  <a:gs pos="100000">
                    <a:srgbClr val="FCF5F5">
                      <a:lumMod val="50000"/>
                    </a:srgb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rgbClr val="A02C2E">
                  <a:lumMod val="75000"/>
                </a:srgbClr>
              </a:lnRef>
              <a:fillRef idx="1">
                <a:srgbClr val="A02C2E"/>
              </a:fillRef>
              <a:effectRef idx="0">
                <a:srgbClr val="FFFFFF"/>
              </a:effectRef>
              <a:fontRef idx="minor">
                <a:srgbClr val="FFFFFF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思源宋体 Heavy" panose="02020900000000000000" charset="-122"/>
                  <a:ea typeface="思源宋体 Heavy" panose="02020900000000000000" charset="-122"/>
                </a:endParaRPr>
              </a:p>
            </p:txBody>
          </p:sp>
          <p:sp>
            <p:nvSpPr>
              <p:cNvPr id="24" name="对角圆角矩形 23"/>
              <p:cNvSpPr/>
              <p:nvPr>
                <p:custDataLst>
                  <p:tags r:id="rId17"/>
                </p:custDataLst>
              </p:nvPr>
            </p:nvSpPr>
            <p:spPr>
              <a:xfrm>
                <a:off x="1620" y="2430"/>
                <a:ext cx="768" cy="577"/>
              </a:xfrm>
              <a:prstGeom prst="round2DiagRect">
                <a:avLst>
                  <a:gd name="adj1" fmla="val 24798"/>
                  <a:gd name="adj2" fmla="val 0"/>
                </a:avLst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A02C2E">
                  <a:lumMod val="75000"/>
                </a:srgbClr>
              </a:lnRef>
              <a:fillRef idx="1">
                <a:srgbClr val="A02C2E"/>
              </a:fillRef>
              <a:effectRef idx="0">
                <a:srgbClr val="FFFFFF"/>
              </a:effectRef>
              <a:fontRef idx="minor">
                <a:srgbClr val="FFFFFF"/>
              </a:fontRef>
            </p:style>
            <p:txBody>
              <a:bodyPr rtlCol="0" anchor="ctr"/>
              <a:p>
                <a:pPr algn="ctr"/>
                <a:r>
                  <a:rPr lang="en-US" altLang="zh-CN" sz="3200" b="1">
                    <a:gradFill>
                      <a:gsLst>
                        <a:gs pos="48000">
                          <a:srgbClr val="A02C2E"/>
                        </a:gs>
                        <a:gs pos="0">
                          <a:srgbClr val="FCF5F5">
                            <a:lumMod val="50000"/>
                          </a:srgbClr>
                        </a:gs>
                      </a:gsLst>
                      <a:lin ang="0" scaled="0"/>
                    </a:gradFill>
                    <a:latin typeface="微软雅黑" panose="020B0503020204020204" charset="-122"/>
                    <a:ea typeface="微软雅黑" panose="020B0503020204020204" charset="-122"/>
                  </a:rPr>
                  <a:t>3</a:t>
                </a:r>
                <a:endParaRPr lang="en-US" altLang="zh-CN" sz="3200" b="1">
                  <a:gradFill>
                    <a:gsLst>
                      <a:gs pos="48000">
                        <a:srgbClr val="A02C2E"/>
                      </a:gs>
                      <a:gs pos="0">
                        <a:srgbClr val="FCF5F5">
                          <a:lumMod val="50000"/>
                        </a:srgbClr>
                      </a:gs>
                    </a:gsLst>
                    <a:lin ang="0" scaled="0"/>
                  </a:gra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7" name="文本框 26"/>
              <p:cNvSpPr txBox="1"/>
              <p:nvPr>
                <p:custDataLst>
                  <p:tags r:id="rId18"/>
                </p:custDataLst>
              </p:nvPr>
            </p:nvSpPr>
            <p:spPr>
              <a:xfrm>
                <a:off x="2389" y="2485"/>
                <a:ext cx="3930" cy="468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Autofit/>
              </a:bodyPr>
              <a:p>
                <a:pPr lvl="0" algn="ctr">
                  <a:buClrTx/>
                  <a:buSzTx/>
                  <a:buFontTx/>
                </a:pPr>
                <a:r>
                  <a:rPr lang="zh-CN" altLang="en-US" sz="3600" b="1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生死与共</a:t>
                </a:r>
                <a:endParaRPr lang="zh-CN" altLang="en-US" sz="3600" b="1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endParaRPr>
              </a:p>
            </p:txBody>
          </p:sp>
        </p:grpSp>
        <p:grpSp>
          <p:nvGrpSpPr>
            <p:cNvPr id="28" name="组合 27"/>
            <p:cNvGrpSpPr/>
            <p:nvPr>
              <p:custDataLst>
                <p:tags r:id="rId19"/>
              </p:custDataLst>
            </p:nvPr>
          </p:nvGrpSpPr>
          <p:grpSpPr>
            <a:xfrm>
              <a:off x="10948" y="7614"/>
              <a:ext cx="7066" cy="1125"/>
              <a:chOff x="1620" y="2430"/>
              <a:chExt cx="4699" cy="726"/>
            </a:xfrm>
          </p:grpSpPr>
          <p:sp>
            <p:nvSpPr>
              <p:cNvPr id="30" name="圆角矩形 29"/>
              <p:cNvSpPr/>
              <p:nvPr>
                <p:custDataLst>
                  <p:tags r:id="rId20"/>
                </p:custDataLst>
              </p:nvPr>
            </p:nvSpPr>
            <p:spPr>
              <a:xfrm>
                <a:off x="1620" y="2430"/>
                <a:ext cx="4699" cy="727"/>
              </a:xfrm>
              <a:prstGeom prst="roundRect">
                <a:avLst>
                  <a:gd name="adj" fmla="val 20348"/>
                </a:avLst>
              </a:prstGeom>
              <a:gradFill>
                <a:gsLst>
                  <a:gs pos="0">
                    <a:srgbClr val="A02C2E"/>
                  </a:gs>
                  <a:gs pos="100000">
                    <a:srgbClr val="FCF5F5">
                      <a:lumMod val="50000"/>
                    </a:srgb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rgbClr val="A02C2E">
                  <a:lumMod val="75000"/>
                </a:srgbClr>
              </a:lnRef>
              <a:fillRef idx="1">
                <a:srgbClr val="A02C2E"/>
              </a:fillRef>
              <a:effectRef idx="0">
                <a:srgbClr val="FFFFFF"/>
              </a:effectRef>
              <a:fontRef idx="minor">
                <a:srgbClr val="FFFFFF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思源宋体 Heavy" panose="02020900000000000000" charset="-122"/>
                  <a:ea typeface="思源宋体 Heavy" panose="02020900000000000000" charset="-122"/>
                </a:endParaRPr>
              </a:p>
            </p:txBody>
          </p:sp>
          <p:sp>
            <p:nvSpPr>
              <p:cNvPr id="31" name="对角圆角矩形 30"/>
              <p:cNvSpPr/>
              <p:nvPr>
                <p:custDataLst>
                  <p:tags r:id="rId21"/>
                </p:custDataLst>
              </p:nvPr>
            </p:nvSpPr>
            <p:spPr>
              <a:xfrm>
                <a:off x="1620" y="2430"/>
                <a:ext cx="768" cy="577"/>
              </a:xfrm>
              <a:prstGeom prst="round2DiagRect">
                <a:avLst>
                  <a:gd name="adj1" fmla="val 24798"/>
                  <a:gd name="adj2" fmla="val 0"/>
                </a:avLst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rgbClr val="A02C2E">
                  <a:lumMod val="75000"/>
                </a:srgbClr>
              </a:lnRef>
              <a:fillRef idx="1">
                <a:srgbClr val="A02C2E"/>
              </a:fillRef>
              <a:effectRef idx="0">
                <a:srgbClr val="FFFFFF"/>
              </a:effectRef>
              <a:fontRef idx="minor">
                <a:srgbClr val="FFFFFF"/>
              </a:fontRef>
            </p:style>
            <p:txBody>
              <a:bodyPr rtlCol="0" anchor="ctr"/>
              <a:p>
                <a:pPr algn="ctr"/>
                <a:r>
                  <a:rPr lang="en-US" altLang="zh-CN" sz="3200" b="1">
                    <a:gradFill>
                      <a:gsLst>
                        <a:gs pos="48000">
                          <a:srgbClr val="A02C2E"/>
                        </a:gs>
                        <a:gs pos="0">
                          <a:srgbClr val="FCF5F5">
                            <a:lumMod val="50000"/>
                          </a:srgbClr>
                        </a:gs>
                      </a:gsLst>
                      <a:lin ang="0" scaled="0"/>
                    </a:gradFill>
                    <a:latin typeface="微软雅黑" panose="020B0503020204020204" charset="-122"/>
                    <a:ea typeface="微软雅黑" panose="020B0503020204020204" charset="-122"/>
                  </a:rPr>
                  <a:t>4</a:t>
                </a:r>
                <a:endParaRPr lang="en-US" altLang="zh-CN" sz="3200" b="1">
                  <a:gradFill>
                    <a:gsLst>
                      <a:gs pos="48000">
                        <a:srgbClr val="A02C2E"/>
                      </a:gs>
                      <a:gs pos="0">
                        <a:srgbClr val="FCF5F5">
                          <a:lumMod val="50000"/>
                        </a:srgbClr>
                      </a:gs>
                    </a:gsLst>
                    <a:lin ang="0" scaled="0"/>
                  </a:gra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2" name="文本框 31"/>
              <p:cNvSpPr txBox="1"/>
              <p:nvPr>
                <p:custDataLst>
                  <p:tags r:id="rId22"/>
                </p:custDataLst>
              </p:nvPr>
            </p:nvSpPr>
            <p:spPr>
              <a:xfrm>
                <a:off x="2389" y="2485"/>
                <a:ext cx="3930" cy="468"/>
              </a:xfrm>
              <a:prstGeom prst="rect">
                <a:avLst/>
              </a:prstGeom>
              <a:noFill/>
            </p:spPr>
            <p:txBody>
              <a:bodyPr wrap="square" rtlCol="0" anchor="t" anchorCtr="0">
                <a:noAutofit/>
              </a:bodyPr>
              <a:p>
                <a:pPr lvl="0" algn="ctr">
                  <a:buClrTx/>
                  <a:buSzTx/>
                  <a:buFontTx/>
                </a:pPr>
                <a:r>
                  <a:rPr lang="zh-CN" altLang="en-US" sz="3600" b="1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命运与共</a:t>
                </a:r>
                <a:endParaRPr lang="zh-CN" altLang="en-US" sz="3600" b="1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endParaRPr>
              </a:p>
            </p:txBody>
          </p:sp>
        </p:grpSp>
      </p:grpSp>
    </p:spTree>
    <p:custDataLst>
      <p:tags r:id="rId2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/>
      </p:transition>
    </mc:Choice>
    <mc:Fallback>
      <p:transition spd="med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A84735"/>
            </a:gs>
            <a:gs pos="92000">
              <a:srgbClr val="A02C2E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e521ab94a47084456897b2829bd4788912f225e617e266-HWTNvk"/>
          <p:cNvPicPr>
            <a:picLocks noChangeAspect="1"/>
          </p:cNvPicPr>
          <p:nvPr/>
        </p:nvPicPr>
        <p:blipFill>
          <a:blip r:embed="rId1">
            <a:alphaModFix amt="5000"/>
          </a:blip>
          <a:srcRect t="20764" b="23036"/>
          <a:stretch>
            <a:fillRect/>
          </a:stretch>
        </p:blipFill>
        <p:spPr>
          <a:xfrm>
            <a:off x="0" y="0"/>
            <a:ext cx="12202160" cy="6858000"/>
          </a:xfrm>
          <a:prstGeom prst="rect">
            <a:avLst/>
          </a:prstGeom>
        </p:spPr>
      </p:pic>
      <p:sp>
        <p:nvSpPr>
          <p:cNvPr id="39" name="矩形 38"/>
          <p:cNvSpPr/>
          <p:nvPr/>
        </p:nvSpPr>
        <p:spPr>
          <a:xfrm>
            <a:off x="419100" y="432435"/>
            <a:ext cx="11382375" cy="5979795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3" name="巅峰之秀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36" r="18131" b="27474"/>
          <a:stretch>
            <a:fillRect/>
          </a:stretch>
        </p:blipFill>
        <p:spPr>
          <a:xfrm flipH="1">
            <a:off x="-1517650" y="7181850"/>
            <a:ext cx="581660" cy="89344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5637377"/>
            <a:ext cx="12192000" cy="1235613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1290697" y="454909"/>
            <a:ext cx="9249292" cy="468630"/>
            <a:chOff x="1332607" y="302509"/>
            <a:chExt cx="9249292" cy="468630"/>
          </a:xfrm>
        </p:grpSpPr>
        <p:sp>
          <p:nvSpPr>
            <p:cNvPr id="11" name="矩形 10"/>
            <p:cNvSpPr/>
            <p:nvPr/>
          </p:nvSpPr>
          <p:spPr>
            <a:xfrm>
              <a:off x="1918712" y="302509"/>
              <a:ext cx="7959090" cy="468630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lvl="0" algn="ctr"/>
              <a:r>
                <a:rPr lang="zh-CN" altLang="en-US" sz="2800" b="1" dirty="0" smtClean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  <a:sym typeface="Arial" panose="020B0604020202020204" pitchFamily="34" charset="0"/>
                </a:rPr>
                <a:t>一、</a:t>
              </a:r>
              <a:r>
                <a:rPr lang="zh-CN" altLang="en-US" sz="28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  <a:sym typeface="Arial" panose="020B0604020202020204" pitchFamily="34" charset="0"/>
                </a:rPr>
                <a:t>中华民族共同体意识的历史底蕴与时代内涵</a:t>
              </a:r>
              <a:endPara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Arial" panose="020B0604020202020204" pitchFamily="34" charset="0"/>
              </a:endParaRPr>
            </a:p>
            <a:p>
              <a:pPr lvl="0" algn="ctr"/>
              <a:endPara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Arial" panose="020B0604020202020204" pitchFamily="34" charset="0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1332607" y="430056"/>
              <a:ext cx="9249292" cy="268126"/>
              <a:chOff x="1235214" y="430056"/>
              <a:chExt cx="9249292" cy="268126"/>
            </a:xfrm>
          </p:grpSpPr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762629" y="430056"/>
                <a:ext cx="721877" cy="268126"/>
              </a:xfrm>
              <a:prstGeom prst="rect">
                <a:avLst/>
              </a:prstGeom>
            </p:spPr>
          </p:pic>
          <p:pic>
            <p:nvPicPr>
              <p:cNvPr id="22" name="图片 21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1235214" y="430056"/>
                <a:ext cx="721877" cy="268126"/>
              </a:xfrm>
              <a:prstGeom prst="rect">
                <a:avLst/>
              </a:prstGeom>
            </p:spPr>
          </p:pic>
        </p:grpSp>
      </p:grpSp>
      <p:sp>
        <p:nvSpPr>
          <p:cNvPr id="15" name="文本框 14"/>
          <p:cNvSpPr txBox="1"/>
          <p:nvPr/>
        </p:nvSpPr>
        <p:spPr>
          <a:xfrm>
            <a:off x="2195195" y="826135"/>
            <a:ext cx="834453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800">
                <a:solidFill>
                  <a:srgbClr val="792414"/>
                </a:solidFill>
                <a:latin typeface="演示镇魂行楷" panose="00000500000000000000" charset="-122"/>
                <a:ea typeface="演示镇魂行楷" panose="00000500000000000000" charset="-122"/>
                <a:cs typeface="微软雅黑" panose="020B0503020204020204" charset="-122"/>
                <a:sym typeface="+mn-ea"/>
              </a:rPr>
              <a:t>什么是中华民族共同体意识？</a:t>
            </a:r>
            <a:endParaRPr lang="zh-CN" altLang="en-US" sz="4800">
              <a:solidFill>
                <a:srgbClr val="792414"/>
              </a:solidFill>
              <a:latin typeface="演示镇魂行楷" panose="00000500000000000000" charset="-122"/>
              <a:ea typeface="演示镇魂行楷" panose="00000500000000000000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1303655" y="2169160"/>
            <a:ext cx="10212070" cy="4319905"/>
            <a:chOff x="2053" y="3416"/>
            <a:chExt cx="16082" cy="6803"/>
          </a:xfrm>
        </p:grpSpPr>
        <p:sp>
          <p:nvSpPr>
            <p:cNvPr id="45" name="椭圆 44"/>
            <p:cNvSpPr/>
            <p:nvPr>
              <p:custDataLst>
                <p:tags r:id="rId5"/>
              </p:custDataLst>
            </p:nvPr>
          </p:nvSpPr>
          <p:spPr>
            <a:xfrm>
              <a:off x="2053" y="3416"/>
              <a:ext cx="1182" cy="1182"/>
            </a:xfrm>
            <a:prstGeom prst="ellipse">
              <a:avLst/>
            </a:prstGeom>
            <a:solidFill>
              <a:srgbClr val="C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p>
              <a:pPr algn="ctr"/>
              <a:r>
                <a:rPr lang="en-US" altLang="zh-CN" sz="28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汉仪旗黑-55简" panose="00020600040101010101" charset="-128"/>
                </a:rPr>
                <a:t>1</a:t>
              </a:r>
              <a:endParaRPr lang="en-US" altLang="zh-CN" sz="28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汉仪旗黑-55简" panose="00020600040101010101" charset="-128"/>
              </a:endParaRPr>
            </a:p>
          </p:txBody>
        </p:sp>
        <p:sp>
          <p:nvSpPr>
            <p:cNvPr id="46" name="椭圆 45"/>
            <p:cNvSpPr/>
            <p:nvPr>
              <p:custDataLst>
                <p:tags r:id="rId6"/>
              </p:custDataLst>
            </p:nvPr>
          </p:nvSpPr>
          <p:spPr>
            <a:xfrm>
              <a:off x="2053" y="6254"/>
              <a:ext cx="1182" cy="1182"/>
            </a:xfrm>
            <a:prstGeom prst="ellipse">
              <a:avLst/>
            </a:prstGeom>
            <a:solidFill>
              <a:srgbClr val="C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p>
              <a:pPr algn="ctr"/>
              <a:r>
                <a:rPr lang="en-US" altLang="zh-CN" sz="28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汉仪旗黑-55简" panose="00020600040101010101" charset="-128"/>
                </a:rPr>
                <a:t>3</a:t>
              </a:r>
              <a:endParaRPr lang="en-US" altLang="zh-CN" sz="28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汉仪旗黑-55简" panose="00020600040101010101" charset="-128"/>
              </a:endParaRPr>
            </a:p>
          </p:txBody>
        </p:sp>
        <p:sp>
          <p:nvSpPr>
            <p:cNvPr id="47" name="椭圆 46"/>
            <p:cNvSpPr/>
            <p:nvPr>
              <p:custDataLst>
                <p:tags r:id="rId7"/>
              </p:custDataLst>
            </p:nvPr>
          </p:nvSpPr>
          <p:spPr>
            <a:xfrm>
              <a:off x="10143" y="3416"/>
              <a:ext cx="1182" cy="1182"/>
            </a:xfrm>
            <a:prstGeom prst="ellipse">
              <a:avLst/>
            </a:prstGeom>
            <a:solidFill>
              <a:srgbClr val="C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p>
              <a:pPr algn="ctr"/>
              <a:r>
                <a:rPr lang="en-US" altLang="zh-CN" sz="28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汉仪旗黑-55简" panose="00020600040101010101" charset="-128"/>
                </a:rPr>
                <a:t>2</a:t>
              </a:r>
              <a:endParaRPr lang="en-US" altLang="zh-CN" sz="28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汉仪旗黑-55简" panose="00020600040101010101" charset="-128"/>
              </a:endParaRPr>
            </a:p>
          </p:txBody>
        </p:sp>
        <p:sp>
          <p:nvSpPr>
            <p:cNvPr id="48" name="椭圆 47"/>
            <p:cNvSpPr/>
            <p:nvPr>
              <p:custDataLst>
                <p:tags r:id="rId8"/>
              </p:custDataLst>
            </p:nvPr>
          </p:nvSpPr>
          <p:spPr>
            <a:xfrm>
              <a:off x="10143" y="6254"/>
              <a:ext cx="1182" cy="1182"/>
            </a:xfrm>
            <a:prstGeom prst="ellipse">
              <a:avLst/>
            </a:prstGeom>
            <a:solidFill>
              <a:srgbClr val="C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p>
              <a:pPr algn="ctr"/>
              <a:r>
                <a:rPr lang="en-US" altLang="zh-CN" sz="28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汉仪旗黑-55简" panose="00020600040101010101" charset="-128"/>
                </a:rPr>
                <a:t>4</a:t>
              </a:r>
              <a:endParaRPr lang="en-US" altLang="zh-CN" sz="28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汉仪旗黑-55简" panose="00020600040101010101" charset="-128"/>
              </a:endParaRPr>
            </a:p>
          </p:txBody>
        </p:sp>
        <p:sp>
          <p:nvSpPr>
            <p:cNvPr id="49" name="圆角矩形 48"/>
            <p:cNvSpPr/>
            <p:nvPr>
              <p:custDataLst>
                <p:tags r:id="rId9"/>
              </p:custDataLst>
            </p:nvPr>
          </p:nvSpPr>
          <p:spPr>
            <a:xfrm>
              <a:off x="3553" y="3491"/>
              <a:ext cx="4635" cy="1032"/>
            </a:xfrm>
            <a:prstGeom prst="roundRect">
              <a:avLst/>
            </a:prstGeom>
            <a:gradFill>
              <a:gsLst>
                <a:gs pos="0">
                  <a:srgbClr val="A02C2E"/>
                </a:gs>
                <a:gs pos="100000">
                  <a:srgbClr val="FCF5F5">
                    <a:lumMod val="5000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rgbClr val="A02C2E">
                <a:lumMod val="75000"/>
              </a:srgbClr>
            </a:lnRef>
            <a:fillRef idx="1">
              <a:srgbClr val="A02C2E"/>
            </a:fillRef>
            <a:effectRef idx="0">
              <a:srgbClr val="FFFFFF"/>
            </a:effectRef>
            <a:fontRef idx="minor">
              <a:srgbClr val="FFFFFF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buClrTx/>
                <a:buSzTx/>
                <a:buFontTx/>
              </a:pPr>
              <a:r>
                <a:rPr lang="zh-CN" altLang="en-US" sz="2800" b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汉仪旗黑-55简" panose="00020600040101010101" charset="-128"/>
                </a:rPr>
                <a:t>"</a:t>
              </a:r>
              <a:r>
                <a:rPr lang="zh-CN" altLang="en-US" sz="2800" b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汉仪旗黑-55简" panose="00020600040101010101" charset="-128"/>
                </a:rPr>
                <a:t>两个共同</a:t>
              </a:r>
              <a:r>
                <a:rPr lang="zh-CN" altLang="en-US" sz="2800" b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汉仪旗黑-55简" panose="00020600040101010101" charset="-128"/>
                </a:rPr>
                <a:t>"</a:t>
              </a:r>
              <a:endPara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-55简" panose="00020600040101010101" charset="-128"/>
              </a:endParaRPr>
            </a:p>
          </p:txBody>
        </p:sp>
        <p:sp>
          <p:nvSpPr>
            <p:cNvPr id="50" name="圆角矩形 49"/>
            <p:cNvSpPr/>
            <p:nvPr>
              <p:custDataLst>
                <p:tags r:id="rId10"/>
              </p:custDataLst>
            </p:nvPr>
          </p:nvSpPr>
          <p:spPr>
            <a:xfrm>
              <a:off x="11621" y="3491"/>
              <a:ext cx="4635" cy="1032"/>
            </a:xfrm>
            <a:prstGeom prst="roundRect">
              <a:avLst/>
            </a:prstGeom>
            <a:gradFill>
              <a:gsLst>
                <a:gs pos="0">
                  <a:srgbClr val="A02C2E"/>
                </a:gs>
                <a:gs pos="100000">
                  <a:srgbClr val="FCF5F5">
                    <a:lumMod val="5000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rgbClr val="A02C2E">
                <a:lumMod val="75000"/>
              </a:srgbClr>
            </a:lnRef>
            <a:fillRef idx="1">
              <a:srgbClr val="A02C2E"/>
            </a:fillRef>
            <a:effectRef idx="0">
              <a:srgbClr val="FFFFFF"/>
            </a:effectRef>
            <a:fontRef idx="minor">
              <a:srgbClr val="FFFFFF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buClrTx/>
                <a:buSzTx/>
                <a:buFontTx/>
              </a:pPr>
              <a:r>
                <a:rPr lang="zh-CN" altLang="en-US" sz="2800" b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汉仪旗黑-55简" panose="00020600040101010101" charset="-128"/>
                </a:rPr>
                <a:t>"</a:t>
              </a:r>
              <a:r>
                <a:rPr lang="zh-CN" altLang="en-US" sz="2800" b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汉仪旗黑-55简" panose="00020600040101010101" charset="-128"/>
                </a:rPr>
                <a:t>三个离不开</a:t>
              </a:r>
              <a:r>
                <a:rPr lang="zh-CN" altLang="en-US" sz="2800" b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汉仪旗黑-55简" panose="00020600040101010101" charset="-128"/>
                </a:rPr>
                <a:t>"</a:t>
              </a:r>
              <a:endPara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-55简" panose="00020600040101010101" charset="-128"/>
              </a:endParaRPr>
            </a:p>
          </p:txBody>
        </p:sp>
        <p:sp>
          <p:nvSpPr>
            <p:cNvPr id="51" name="圆角矩形 50"/>
            <p:cNvSpPr/>
            <p:nvPr>
              <p:custDataLst>
                <p:tags r:id="rId11"/>
              </p:custDataLst>
            </p:nvPr>
          </p:nvSpPr>
          <p:spPr>
            <a:xfrm>
              <a:off x="3553" y="6329"/>
              <a:ext cx="4635" cy="1032"/>
            </a:xfrm>
            <a:prstGeom prst="roundRect">
              <a:avLst/>
            </a:prstGeom>
            <a:gradFill>
              <a:gsLst>
                <a:gs pos="0">
                  <a:srgbClr val="A02C2E"/>
                </a:gs>
                <a:gs pos="100000">
                  <a:srgbClr val="FCF5F5">
                    <a:lumMod val="5000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rgbClr val="A02C2E">
                <a:lumMod val="75000"/>
              </a:srgbClr>
            </a:lnRef>
            <a:fillRef idx="1">
              <a:srgbClr val="A02C2E"/>
            </a:fillRef>
            <a:effectRef idx="0">
              <a:srgbClr val="FFFFFF"/>
            </a:effectRef>
            <a:fontRef idx="minor">
              <a:srgbClr val="FFFFFF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buClrTx/>
                <a:buSzTx/>
                <a:buFontTx/>
              </a:pPr>
              <a:r>
                <a:rPr lang="zh-CN" altLang="en-US" sz="2800" b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汉仪旗黑-55简" panose="00020600040101010101" charset="-128"/>
                </a:rPr>
                <a:t>"</a:t>
              </a:r>
              <a:r>
                <a:rPr lang="zh-CN" altLang="en-US" sz="2800" b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汉仪旗黑-55简" panose="00020600040101010101" charset="-128"/>
                </a:rPr>
                <a:t>五个认同</a:t>
              </a:r>
              <a:r>
                <a:rPr lang="zh-CN" altLang="en-US" sz="2800" b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汉仪旗黑-55简" panose="00020600040101010101" charset="-128"/>
                </a:rPr>
                <a:t>"</a:t>
              </a:r>
              <a:endPara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-55简" panose="00020600040101010101" charset="-128"/>
              </a:endParaRPr>
            </a:p>
          </p:txBody>
        </p:sp>
        <p:sp>
          <p:nvSpPr>
            <p:cNvPr id="52" name="圆角矩形 51"/>
            <p:cNvSpPr/>
            <p:nvPr>
              <p:custDataLst>
                <p:tags r:id="rId12"/>
              </p:custDataLst>
            </p:nvPr>
          </p:nvSpPr>
          <p:spPr>
            <a:xfrm>
              <a:off x="11621" y="6329"/>
              <a:ext cx="4635" cy="1032"/>
            </a:xfrm>
            <a:prstGeom prst="roundRect">
              <a:avLst/>
            </a:prstGeom>
            <a:gradFill>
              <a:gsLst>
                <a:gs pos="0">
                  <a:srgbClr val="A02C2E"/>
                </a:gs>
                <a:gs pos="100000">
                  <a:srgbClr val="FCF5F5">
                    <a:lumMod val="5000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rgbClr val="A02C2E">
                <a:lumMod val="75000"/>
              </a:srgbClr>
            </a:lnRef>
            <a:fillRef idx="1">
              <a:srgbClr val="A02C2E"/>
            </a:fillRef>
            <a:effectRef idx="0">
              <a:srgbClr val="FFFFFF"/>
            </a:effectRef>
            <a:fontRef idx="minor">
              <a:srgbClr val="FFFFFF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buClrTx/>
                <a:buSzTx/>
                <a:buFontTx/>
              </a:pPr>
              <a:r>
                <a:rPr lang="zh-CN" altLang="en-US" sz="2800" b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汉仪旗黑-55简" panose="00020600040101010101" charset="-128"/>
                </a:rPr>
                <a:t>"</a:t>
              </a:r>
              <a:r>
                <a:rPr lang="zh-CN" altLang="en-US" sz="2800" b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汉仪旗黑-55简" panose="00020600040101010101" charset="-128"/>
                </a:rPr>
                <a:t>六个相互</a:t>
              </a:r>
              <a:r>
                <a:rPr lang="zh-CN" altLang="en-US" sz="2800" b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汉仪旗黑-55简" panose="00020600040101010101" charset="-128"/>
                </a:rPr>
                <a:t>"</a:t>
              </a:r>
              <a:endPara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汉仪旗黑-55简" panose="00020600040101010101" charset="-128"/>
              </a:endParaRPr>
            </a:p>
          </p:txBody>
        </p:sp>
        <p:sp>
          <p:nvSpPr>
            <p:cNvPr id="53" name="文本框 52"/>
            <p:cNvSpPr txBox="1"/>
            <p:nvPr>
              <p:custDataLst>
                <p:tags r:id="rId13"/>
              </p:custDataLst>
            </p:nvPr>
          </p:nvSpPr>
          <p:spPr>
            <a:xfrm>
              <a:off x="3553" y="4598"/>
              <a:ext cx="4864" cy="1302"/>
            </a:xfrm>
            <a:prstGeom prst="rect">
              <a:avLst/>
            </a:prstGeom>
            <a:noFill/>
          </p:spPr>
          <p:txBody>
            <a:bodyPr wrap="square" rtlCol="0" anchor="t">
              <a:noAutofit/>
            </a:bodyPr>
            <a:p>
              <a:pPr marL="0" lvl="1">
                <a:lnSpc>
                  <a:spcPct val="150000"/>
                </a:lnSpc>
              </a:pPr>
              <a:r>
                <a:rPr lang="zh-CN" altLang="en-US" dirty="0" smtClean="0">
                  <a:solidFill>
                    <a:srgbClr val="000000">
                      <a:lumMod val="85000"/>
                      <a:lumOff val="15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汉仪旗黑-55简" panose="00020600040101010101" charset="-128"/>
                  <a:sym typeface="汉仪旗黑-55简" panose="00020600040101010101" charset="-128"/>
                </a:rPr>
                <a:t>各民族共同开发祖国山河，共同创造历史文化</a:t>
              </a:r>
              <a:endParaRPr lang="zh-CN" altLang="en-US" dirty="0" smtClean="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汉仪旗黑-55简" panose="00020600040101010101" charset="-128"/>
                <a:sym typeface="汉仪旗黑-55简" panose="00020600040101010101" charset="-128"/>
              </a:endParaRPr>
            </a:p>
            <a:p>
              <a:pPr marL="0" lvl="1">
                <a:lnSpc>
                  <a:spcPct val="150000"/>
                </a:lnSpc>
              </a:pPr>
              <a:endParaRPr lang="zh-CN" altLang="en-US" dirty="0" smtClean="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汉仪旗黑-55简" panose="00020600040101010101" charset="-128"/>
                <a:sym typeface="汉仪旗黑-55简" panose="00020600040101010101" charset="-128"/>
              </a:endParaRPr>
            </a:p>
          </p:txBody>
        </p:sp>
        <p:sp>
          <p:nvSpPr>
            <p:cNvPr id="54" name="文本框 53"/>
            <p:cNvSpPr txBox="1"/>
            <p:nvPr>
              <p:custDataLst>
                <p:tags r:id="rId14"/>
              </p:custDataLst>
            </p:nvPr>
          </p:nvSpPr>
          <p:spPr>
            <a:xfrm>
              <a:off x="11689" y="4598"/>
              <a:ext cx="6447" cy="145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lvl="0" algn="l">
                <a:lnSpc>
                  <a:spcPct val="150000"/>
                </a:lnSpc>
              </a:pPr>
              <a:r>
                <a:rPr>
                  <a:sym typeface="+mn-ea"/>
                </a:rPr>
                <a:t>汉族离不开少数民族，少数民族离不开汉族，各少数民族之间也相互离不开</a:t>
              </a:r>
              <a:endParaRPr>
                <a:sym typeface="+mn-ea"/>
              </a:endParaRPr>
            </a:p>
          </p:txBody>
        </p:sp>
        <p:sp>
          <p:nvSpPr>
            <p:cNvPr id="55" name="文本框 54"/>
            <p:cNvSpPr txBox="1"/>
            <p:nvPr>
              <p:custDataLst>
                <p:tags r:id="rId15"/>
              </p:custDataLst>
            </p:nvPr>
          </p:nvSpPr>
          <p:spPr>
            <a:xfrm>
              <a:off x="3553" y="7459"/>
              <a:ext cx="5583" cy="276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lvl="1">
                <a:lnSpc>
                  <a:spcPct val="150000"/>
                </a:lnSpc>
              </a:pPr>
              <a:r>
                <a:rPr lang="zh-CN" altLang="en-US" dirty="0" smtClean="0">
                  <a:solidFill>
                    <a:srgbClr val="000000">
                      <a:lumMod val="85000"/>
                      <a:lumOff val="15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汉仪旗黑-55简" panose="00020600040101010101" charset="-128"/>
                  <a:sym typeface="汉仪旗黑-55简" panose="00020600040101010101" charset="-128"/>
                </a:rPr>
                <a:t>增强对伟大祖国、中华民族、中华文化、中国共产党、中国特色社会主义的认同</a:t>
              </a:r>
              <a:endParaRPr lang="zh-CN" altLang="en-US" dirty="0" smtClean="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汉仪旗黑-55简" panose="00020600040101010101" charset="-128"/>
                <a:sym typeface="汉仪旗黑-55简" panose="00020600040101010101" charset="-128"/>
              </a:endParaRPr>
            </a:p>
            <a:p>
              <a:pPr marL="0" lvl="1">
                <a:lnSpc>
                  <a:spcPct val="150000"/>
                </a:lnSpc>
              </a:pPr>
              <a:endParaRPr lang="zh-CN" altLang="en-US" dirty="0" smtClean="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汉仪旗黑-55简" panose="00020600040101010101" charset="-128"/>
                <a:sym typeface="汉仪旗黑-55简" panose="00020600040101010101" charset="-128"/>
              </a:endParaRPr>
            </a:p>
          </p:txBody>
        </p:sp>
        <p:sp>
          <p:nvSpPr>
            <p:cNvPr id="56" name="文本框 55"/>
            <p:cNvSpPr txBox="1"/>
            <p:nvPr>
              <p:custDataLst>
                <p:tags r:id="rId16"/>
              </p:custDataLst>
            </p:nvPr>
          </p:nvSpPr>
          <p:spPr>
            <a:xfrm>
              <a:off x="11689" y="7459"/>
              <a:ext cx="6111" cy="145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lvl="1" algn="l">
                <a:lnSpc>
                  <a:spcPct val="150000"/>
                </a:lnSpc>
                <a:buClrTx/>
                <a:buSzTx/>
                <a:buFontTx/>
              </a:pPr>
              <a:r>
                <a:rPr lang="zh-CN" altLang="en-US" dirty="0" smtClean="0">
                  <a:solidFill>
                    <a:srgbClr val="000000">
                      <a:lumMod val="85000"/>
                      <a:lumOff val="15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汉仪旗黑-55简" panose="00020600040101010101" charset="-128"/>
                  <a:sym typeface="+mn-ea"/>
                </a:rPr>
                <a:t>各民族要相互了解、尊重、包容、欣赏、学习、帮助</a:t>
              </a:r>
              <a:endParaRPr lang="zh-CN" altLang="en-US" dirty="0" smtClean="0">
                <a:solidFill>
                  <a:srgbClr val="000000">
                    <a:lumMod val="85000"/>
                    <a:lumOff val="15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汉仪旗黑-55简" panose="00020600040101010101" charset="-128"/>
                <a:sym typeface="+mn-ea"/>
              </a:endParaRPr>
            </a:p>
          </p:txBody>
        </p:sp>
      </p:grpSp>
    </p:spTree>
    <p:custDataLst>
      <p:tags r:id="rId1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/>
      </p:transition>
    </mc:Choice>
    <mc:Fallback>
      <p:transition spd="med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A84735"/>
            </a:gs>
            <a:gs pos="92000">
              <a:srgbClr val="A02C2E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e521ab94a47084456897b2829bd4788912f225e617e266-HWTNvk"/>
          <p:cNvPicPr>
            <a:picLocks noChangeAspect="1"/>
          </p:cNvPicPr>
          <p:nvPr/>
        </p:nvPicPr>
        <p:blipFill>
          <a:blip r:embed="rId1">
            <a:alphaModFix amt="5000"/>
          </a:blip>
          <a:srcRect t="20764" b="23036"/>
          <a:stretch>
            <a:fillRect/>
          </a:stretch>
        </p:blipFill>
        <p:spPr>
          <a:xfrm>
            <a:off x="0" y="0"/>
            <a:ext cx="12202160" cy="6858000"/>
          </a:xfrm>
          <a:prstGeom prst="rect">
            <a:avLst/>
          </a:prstGeom>
        </p:spPr>
      </p:pic>
      <p:sp>
        <p:nvSpPr>
          <p:cNvPr id="39" name="矩形 38"/>
          <p:cNvSpPr/>
          <p:nvPr/>
        </p:nvSpPr>
        <p:spPr>
          <a:xfrm>
            <a:off x="419100" y="432435"/>
            <a:ext cx="11382375" cy="5979795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0" name="图片 5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1" r="20070"/>
          <a:stretch>
            <a:fillRect/>
          </a:stretch>
        </p:blipFill>
        <p:spPr>
          <a:xfrm flipH="1">
            <a:off x="1113155" y="5151120"/>
            <a:ext cx="11078845" cy="1706880"/>
          </a:xfrm>
          <a:prstGeom prst="rect">
            <a:avLst/>
          </a:prstGeom>
          <a:effectLst>
            <a:softEdge rad="177800"/>
          </a:effectLst>
        </p:spPr>
      </p:pic>
      <p:grpSp>
        <p:nvGrpSpPr>
          <p:cNvPr id="2" name="组合 1"/>
          <p:cNvGrpSpPr/>
          <p:nvPr/>
        </p:nvGrpSpPr>
        <p:grpSpPr>
          <a:xfrm>
            <a:off x="1181781" y="1602235"/>
            <a:ext cx="2828790" cy="2858508"/>
            <a:chOff x="2063743" y="1634615"/>
            <a:chExt cx="1793859" cy="1812706"/>
          </a:xfrm>
        </p:grpSpPr>
        <p:grpSp>
          <p:nvGrpSpPr>
            <p:cNvPr id="15" name="组合 14"/>
            <p:cNvGrpSpPr/>
            <p:nvPr/>
          </p:nvGrpSpPr>
          <p:grpSpPr>
            <a:xfrm>
              <a:off x="2063743" y="1634615"/>
              <a:ext cx="1793859" cy="1812706"/>
              <a:chOff x="2071801" y="1634615"/>
              <a:chExt cx="1793859" cy="1812706"/>
            </a:xfrm>
          </p:grpSpPr>
          <p:pic>
            <p:nvPicPr>
              <p:cNvPr id="16" name="图片 15"/>
              <p:cNvPicPr>
                <a:picLocks noChangeAspect="1"/>
              </p:cNvPicPr>
              <p:nvPr/>
            </p:nvPicPr>
            <p:blipFill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rightnessContrast bright="-2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871761" y="1634615"/>
                <a:ext cx="993899" cy="1812706"/>
              </a:xfrm>
              <a:prstGeom prst="rect">
                <a:avLst/>
              </a:prstGeom>
            </p:spPr>
          </p:pic>
          <p:pic>
            <p:nvPicPr>
              <p:cNvPr id="17" name="图片 16"/>
              <p:cNvPicPr>
                <a:picLocks noChangeAspect="1"/>
              </p:cNvPicPr>
              <p:nvPr/>
            </p:nvPicPr>
            <p:blipFill>
              <a:blip r:embed="rId5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rightnessContrast bright="-20000"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2071801" y="1634615"/>
                <a:ext cx="993899" cy="1812706"/>
              </a:xfrm>
              <a:prstGeom prst="rect">
                <a:avLst/>
              </a:prstGeom>
            </p:spPr>
          </p:pic>
        </p:grpSp>
        <p:sp>
          <p:nvSpPr>
            <p:cNvPr id="18" name="文本框 17"/>
            <p:cNvSpPr txBox="1"/>
            <p:nvPr/>
          </p:nvSpPr>
          <p:spPr>
            <a:xfrm>
              <a:off x="2452864" y="2082716"/>
              <a:ext cx="1004758" cy="91650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zh-CN" altLang="en-US" sz="8800" b="1" spc="-300" dirty="0" smtClean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贰 </a:t>
              </a:r>
              <a:endParaRPr lang="en-US" altLang="zh-CN" sz="8800" b="1" spc="-3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3502025" y="1437005"/>
            <a:ext cx="8130540" cy="2457450"/>
          </a:xfrm>
          <a:prstGeom prst="rect">
            <a:avLst/>
          </a:prstGeom>
        </p:spPr>
        <p:txBody>
          <a:bodyPr wrap="square">
            <a:noAutofit/>
          </a:bodyPr>
          <a:p>
            <a:pPr algn="ctr" defTabSz="266700"/>
            <a:r>
              <a:rPr lang="zh-CN" altLang="en-US" sz="8000" b="1">
                <a:gradFill>
                  <a:gsLst>
                    <a:gs pos="100000">
                      <a:srgbClr val="A02C2E"/>
                    </a:gs>
                    <a:gs pos="0">
                      <a:srgbClr val="9A0509"/>
                    </a:gs>
                  </a:gsLst>
                  <a:lin ang="2700000" scaled="0"/>
                </a:gradFill>
                <a:latin typeface="演示新手书" panose="00000500000000000000" charset="-122"/>
                <a:ea typeface="演示新手书" panose="00000500000000000000" charset="-122"/>
              </a:rPr>
              <a:t>为何要铸牢中华民族共同体意识</a:t>
            </a:r>
            <a:endParaRPr lang="zh-CN" altLang="en-US" sz="8000" b="1">
              <a:gradFill>
                <a:gsLst>
                  <a:gs pos="100000">
                    <a:srgbClr val="A02C2E"/>
                  </a:gs>
                  <a:gs pos="0">
                    <a:srgbClr val="9A0509"/>
                  </a:gs>
                </a:gsLst>
                <a:lin ang="2700000" scaled="0"/>
              </a:gradFill>
              <a:latin typeface="演示新手书" panose="00000500000000000000" charset="-122"/>
              <a:ea typeface="演示新手书" panose="00000500000000000000" charset="-122"/>
            </a:endParaRPr>
          </a:p>
          <a:p>
            <a:pPr algn="ctr" defTabSz="266700"/>
            <a:endParaRPr lang="zh-CN" altLang="en-US" sz="8000" b="1">
              <a:gradFill>
                <a:gsLst>
                  <a:gs pos="100000">
                    <a:srgbClr val="A02C2E"/>
                  </a:gs>
                  <a:gs pos="0">
                    <a:srgbClr val="9A0509"/>
                  </a:gs>
                </a:gsLst>
                <a:lin ang="2700000" scaled="0"/>
              </a:gradFill>
              <a:latin typeface="演示新手书" panose="00000500000000000000" charset="-122"/>
              <a:ea typeface="演示新手书" panose="00000500000000000000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1" r="20070"/>
          <a:stretch>
            <a:fillRect/>
          </a:stretch>
        </p:blipFill>
        <p:spPr>
          <a:xfrm>
            <a:off x="-165735" y="5713730"/>
            <a:ext cx="12367895" cy="1144905"/>
          </a:xfrm>
          <a:prstGeom prst="rect">
            <a:avLst/>
          </a:prstGeom>
          <a:effectLst>
            <a:softEdge rad="177800"/>
          </a:effectLst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1166" y="885372"/>
            <a:ext cx="2733427" cy="650022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384" y="4281913"/>
            <a:ext cx="1877757" cy="904943"/>
          </a:xfrm>
          <a:prstGeom prst="rect">
            <a:avLst/>
          </a:prstGeom>
        </p:spPr>
      </p:pic>
      <p:pic>
        <p:nvPicPr>
          <p:cNvPr id="23" name="图片 22" descr="6daaa8fc779dad74d963dd95a3257984057f6553431a1f-5SS6tt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15595" y="4949825"/>
            <a:ext cx="11648440" cy="1845945"/>
          </a:xfrm>
          <a:prstGeom prst="rect">
            <a:avLst/>
          </a:prstGeom>
        </p:spPr>
      </p:pic>
      <p:cxnSp>
        <p:nvCxnSpPr>
          <p:cNvPr id="24" name="直接连接符 23"/>
          <p:cNvCxnSpPr/>
          <p:nvPr/>
        </p:nvCxnSpPr>
        <p:spPr>
          <a:xfrm>
            <a:off x="4178935" y="4281805"/>
            <a:ext cx="7146925" cy="0"/>
          </a:xfrm>
          <a:prstGeom prst="line">
            <a:avLst/>
          </a:prstGeom>
          <a:ln w="25400">
            <a:solidFill>
              <a:srgbClr val="A02C2E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  <p:custDataLst>
      <p:tags r:id="rId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A84735"/>
            </a:gs>
            <a:gs pos="92000">
              <a:srgbClr val="A02C2E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e521ab94a47084456897b2829bd4788912f225e617e266-HWTNvk"/>
          <p:cNvPicPr>
            <a:picLocks noChangeAspect="1"/>
          </p:cNvPicPr>
          <p:nvPr/>
        </p:nvPicPr>
        <p:blipFill>
          <a:blip r:embed="rId1">
            <a:alphaModFix amt="5000"/>
          </a:blip>
          <a:srcRect t="20764" b="23036"/>
          <a:stretch>
            <a:fillRect/>
          </a:stretch>
        </p:blipFill>
        <p:spPr>
          <a:xfrm>
            <a:off x="0" y="0"/>
            <a:ext cx="12202160" cy="6858000"/>
          </a:xfrm>
          <a:prstGeom prst="rect">
            <a:avLst/>
          </a:prstGeom>
        </p:spPr>
      </p:pic>
      <p:sp>
        <p:nvSpPr>
          <p:cNvPr id="39" name="矩形 38"/>
          <p:cNvSpPr/>
          <p:nvPr/>
        </p:nvSpPr>
        <p:spPr>
          <a:xfrm>
            <a:off x="419100" y="432435"/>
            <a:ext cx="11382375" cy="5979795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3" name="巅峰之秀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36" r="18131" b="27474"/>
          <a:stretch>
            <a:fillRect/>
          </a:stretch>
        </p:blipFill>
        <p:spPr>
          <a:xfrm flipH="1">
            <a:off x="-1517650" y="7181850"/>
            <a:ext cx="581660" cy="89344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5637377"/>
            <a:ext cx="12192000" cy="1235613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1876802" y="454909"/>
            <a:ext cx="8355212" cy="468630"/>
            <a:chOff x="1918712" y="302509"/>
            <a:chExt cx="8355212" cy="468630"/>
          </a:xfrm>
        </p:grpSpPr>
        <p:sp>
          <p:nvSpPr>
            <p:cNvPr id="11" name="矩形 10"/>
            <p:cNvSpPr/>
            <p:nvPr/>
          </p:nvSpPr>
          <p:spPr>
            <a:xfrm>
              <a:off x="1918712" y="302509"/>
              <a:ext cx="7959090" cy="468630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lvl="0" algn="ctr"/>
              <a:r>
                <a:rPr lang="zh-CN" altLang="en-US" sz="2800" b="1" dirty="0" smtClean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  <a:sym typeface="Arial" panose="020B0604020202020204" pitchFamily="34" charset="0"/>
                </a:rPr>
                <a:t>二、</a:t>
              </a:r>
              <a:r>
                <a:rPr lang="zh-CN" altLang="en-US" sz="28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  <a:sym typeface="Arial" panose="020B0604020202020204" pitchFamily="34" charset="0"/>
                </a:rPr>
                <a:t>为何要铸牢</a:t>
              </a:r>
              <a:r>
                <a:rPr lang="zh-CN" altLang="en-US" sz="28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  <a:sym typeface="Arial" panose="020B0604020202020204" pitchFamily="34" charset="0"/>
                </a:rPr>
                <a:t>中华民族共同体意识</a:t>
              </a:r>
              <a:endPara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Arial" panose="020B0604020202020204" pitchFamily="34" charset="0"/>
              </a:endParaRPr>
            </a:p>
            <a:p>
              <a:pPr lvl="0" algn="ctr"/>
              <a:endPara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Arial" panose="020B0604020202020204" pitchFamily="34" charset="0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1983084" y="430056"/>
              <a:ext cx="8290840" cy="268126"/>
              <a:chOff x="1885691" y="430056"/>
              <a:chExt cx="8290840" cy="268126"/>
            </a:xfrm>
          </p:grpSpPr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454654" y="430056"/>
                <a:ext cx="721877" cy="268126"/>
              </a:xfrm>
              <a:prstGeom prst="rect">
                <a:avLst/>
              </a:prstGeom>
            </p:spPr>
          </p:pic>
          <p:pic>
            <p:nvPicPr>
              <p:cNvPr id="22" name="图片 21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1885691" y="430056"/>
                <a:ext cx="721877" cy="268126"/>
              </a:xfrm>
              <a:prstGeom prst="rect">
                <a:avLst/>
              </a:prstGeom>
            </p:spPr>
          </p:pic>
        </p:grpSp>
      </p:grpSp>
      <p:grpSp>
        <p:nvGrpSpPr>
          <p:cNvPr id="2" name="组合 1"/>
          <p:cNvGrpSpPr/>
          <p:nvPr/>
        </p:nvGrpSpPr>
        <p:grpSpPr>
          <a:xfrm>
            <a:off x="781050" y="2240915"/>
            <a:ext cx="6076950" cy="2989580"/>
            <a:chOff x="1230" y="3529"/>
            <a:chExt cx="9570" cy="4708"/>
          </a:xfrm>
        </p:grpSpPr>
        <p:sp>
          <p:nvSpPr>
            <p:cNvPr id="29" name="圆角矩形 28"/>
            <p:cNvSpPr/>
            <p:nvPr/>
          </p:nvSpPr>
          <p:spPr>
            <a:xfrm>
              <a:off x="1230" y="3639"/>
              <a:ext cx="9571" cy="4598"/>
            </a:xfrm>
            <a:prstGeom prst="roundRect">
              <a:avLst>
                <a:gd name="adj" fmla="val 3118"/>
              </a:avLst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endParaRPr lang="zh-CN" altLang="en-US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Heavy" panose="02020900000000000000" charset="-122"/>
                <a:ea typeface="思源宋体 Heavy" panose="02020900000000000000" charset="-122"/>
                <a:sym typeface="+mn-ea"/>
              </a:endParaRPr>
            </a:p>
          </p:txBody>
        </p:sp>
        <p:sp>
          <p:nvSpPr>
            <p:cNvPr id="30" name="同侧圆角矩形 29"/>
            <p:cNvSpPr/>
            <p:nvPr/>
          </p:nvSpPr>
          <p:spPr>
            <a:xfrm>
              <a:off x="1230" y="3529"/>
              <a:ext cx="9571" cy="1240"/>
            </a:xfrm>
            <a:prstGeom prst="round2SameRect">
              <a:avLst>
                <a:gd name="adj1" fmla="val 11612"/>
                <a:gd name="adj2" fmla="val 0"/>
              </a:avLst>
            </a:prstGeom>
            <a:gradFill>
              <a:gsLst>
                <a:gs pos="0">
                  <a:srgbClr val="FCF5F5">
                    <a:lumMod val="50000"/>
                  </a:srgbClr>
                </a:gs>
                <a:gs pos="70000">
                  <a:srgbClr val="A02C2E"/>
                </a:gs>
              </a:gsLst>
              <a:lin ang="0" scaled="0"/>
            </a:gradFill>
            <a:ln>
              <a:noFill/>
            </a:ln>
          </p:spPr>
          <p:style>
            <a:lnRef idx="2">
              <a:srgbClr val="A02C2E">
                <a:lumMod val="75000"/>
              </a:srgbClr>
            </a:lnRef>
            <a:fillRef idx="1">
              <a:srgbClr val="A02C2E"/>
            </a:fillRef>
            <a:effectRef idx="0">
              <a:srgbClr val="FFFFFF"/>
            </a:effectRef>
            <a:fontRef idx="minor">
              <a:srgbClr val="FFFFFF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Tx/>
                <a:buSzTx/>
                <a:buFontTx/>
              </a:pPr>
              <a:r>
                <a:rPr lang="en-US" altLang="zh-CN" sz="2400" b="1"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1</a:t>
              </a:r>
              <a:r>
                <a:rPr lang="zh-CN" altLang="en-US" sz="2400" b="1"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、维护各民族根本利益的必然要求</a:t>
              </a:r>
              <a:endParaRPr lang="en-US" altLang="zh-CN" sz="2400" b="1"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407" y="5069"/>
              <a:ext cx="9217" cy="2325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marL="0" indent="0" algn="l" defTabSz="266700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20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什么是各民族的根本利益？国家统一，民族团结、社会稳定，就是各民族最根本的利益，维护这些根本利益，需要各民族共同努力，共同团结奋斗。 </a:t>
              </a:r>
              <a:r>
                <a:rPr lang="en-US" altLang="zh-CN" sz="20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 </a:t>
              </a:r>
              <a:endPara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301230" y="1900555"/>
            <a:ext cx="3833495" cy="2924344"/>
            <a:chOff x="7572" y="3497"/>
            <a:chExt cx="4294" cy="363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34" name="组合 33"/>
            <p:cNvGrpSpPr/>
            <p:nvPr/>
          </p:nvGrpSpPr>
          <p:grpSpPr>
            <a:xfrm rot="0">
              <a:off x="8441" y="3497"/>
              <a:ext cx="2178" cy="1553"/>
              <a:chOff x="11695" y="8230"/>
              <a:chExt cx="1504" cy="1072"/>
            </a:xfrm>
          </p:grpSpPr>
          <p:sp>
            <p:nvSpPr>
              <p:cNvPr id="35" name="等腰三角形 34"/>
              <p:cNvSpPr/>
              <p:nvPr/>
            </p:nvSpPr>
            <p:spPr>
              <a:xfrm>
                <a:off x="11695" y="8326"/>
                <a:ext cx="1504" cy="976"/>
              </a:xfrm>
              <a:prstGeom prst="triangle">
                <a:avLst/>
              </a:prstGeom>
              <a:noFill/>
            </p:spPr>
            <p:style>
              <a:lnRef idx="2">
                <a:srgbClr val="A02C2E">
                  <a:lumMod val="75000"/>
                </a:srgbClr>
              </a:lnRef>
              <a:fillRef idx="1">
                <a:srgbClr val="A02C2E"/>
              </a:fillRef>
              <a:effectRef idx="0">
                <a:srgbClr val="FFFFFF"/>
              </a:effectRef>
              <a:fontRef idx="minor">
                <a:srgbClr val="FFFFFF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思源宋体 Heavy" panose="02020900000000000000" charset="-122"/>
                  <a:ea typeface="思源宋体 Heavy" panose="02020900000000000000" charset="-122"/>
                </a:endParaRPr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12271" y="8230"/>
                <a:ext cx="352" cy="352"/>
              </a:xfrm>
              <a:prstGeom prst="ellipse">
                <a:avLst/>
              </a:prstGeom>
              <a:gradFill>
                <a:gsLst>
                  <a:gs pos="94000">
                    <a:srgbClr val="FCF5F5">
                      <a:lumMod val="50000"/>
                    </a:srgbClr>
                  </a:gs>
                  <a:gs pos="32000">
                    <a:srgbClr val="A02C2E"/>
                  </a:gs>
                </a:gsLst>
                <a:lin ang="15240000" scaled="0"/>
              </a:gradFill>
              <a:ln w="22225">
                <a:solidFill>
                  <a:srgbClr val="FFFFFF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rgbClr val="A02C2E">
                  <a:lumMod val="75000"/>
                </a:srgbClr>
              </a:lnRef>
              <a:fillRef idx="1">
                <a:srgbClr val="A02C2E"/>
              </a:fillRef>
              <a:effectRef idx="0">
                <a:srgbClr val="FFFFFF"/>
              </a:effectRef>
              <a:fontRef idx="minor">
                <a:srgbClr val="FFFFFF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思源宋体 Heavy" panose="02020900000000000000" charset="-122"/>
                  <a:ea typeface="思源宋体 Heavy" panose="02020900000000000000" charset="-122"/>
                </a:endParaRPr>
              </a:p>
            </p:txBody>
          </p:sp>
        </p:grpSp>
        <p:pic>
          <p:nvPicPr>
            <p:cNvPr id="37" name="图片 36" descr="C:/Users/Lenovo/Desktop/原创系列ppt/大学相关ppt/红色主题 团课ppt/铸牢中华民族共同体意识/图片素材/直击特战队员跨昼夜反 恐演练_1_复兴博物馆_来自小红书网页版 (1).jpg直击特战队员跨昼夜反 恐演练_1_复兴博物馆_来自小红书网页版 (1)"/>
            <p:cNvPicPr>
              <a:picLocks noChangeAspect="1"/>
            </p:cNvPicPr>
            <p:nvPr/>
          </p:nvPicPr>
          <p:blipFill>
            <a:blip r:embed="rId5"/>
            <a:srcRect t="6847" b="6847"/>
            <a:stretch>
              <a:fillRect/>
            </a:stretch>
          </p:blipFill>
          <p:spPr>
            <a:xfrm rot="21300000" flipH="1">
              <a:off x="7572" y="4402"/>
              <a:ext cx="4294" cy="2733"/>
            </a:xfrm>
            <a:prstGeom prst="rect">
              <a:avLst/>
            </a:prstGeom>
            <a:ln w="60325">
              <a:solidFill>
                <a:srgbClr val="FFFFFF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/>
      </p:transition>
    </mc:Choice>
    <mc:Fallback>
      <p:transition spd="med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1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2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4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5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6.xml><?xml version="1.0" encoding="utf-8"?>
<p:tagLst xmlns:p="http://schemas.openxmlformats.org/presentationml/2006/main">
  <p:tag name="KSO_WM_DIAGRAM_VIRTUALLY_FRAME" val="{&quot;height&quot;:433.8942955024951,&quot;left&quot;:49.76606299212598,&quot;top&quot;:81.34173228346457,&quot;width&quot;:860.483937007874}"/>
</p:tagLst>
</file>

<file path=ppt/tags/tag107.xml><?xml version="1.0" encoding="utf-8"?>
<p:tagLst xmlns:p="http://schemas.openxmlformats.org/presentationml/2006/main">
  <p:tag name="KSO_WM_DIAGRAM_VIRTUALLY_FRAME" val="{&quot;height&quot;:433.8942955024951,&quot;left&quot;:49.76606299212598,&quot;top&quot;:81.34173228346457,&quot;width&quot;:860.483937007874}"/>
</p:tagLst>
</file>

<file path=ppt/tags/tag108.xml><?xml version="1.0" encoding="utf-8"?>
<p:tagLst xmlns:p="http://schemas.openxmlformats.org/presentationml/2006/main">
  <p:tag name="KSO_WM_DIAGRAM_VIRTUALLY_FRAME" val="{&quot;height&quot;:433.8942955024951,&quot;left&quot;:49.76606299212598,&quot;top&quot;:81.34173228346457,&quot;width&quot;:860.483937007874}"/>
</p:tagLst>
</file>

<file path=ppt/tags/tag109.xml><?xml version="1.0" encoding="utf-8"?>
<p:tagLst xmlns:p="http://schemas.openxmlformats.org/presentationml/2006/main">
  <p:tag name="KSO_WM_DIAGRAM_VIRTUALLY_FRAME" val="{&quot;height&quot;:433.8942955024951,&quot;left&quot;:49.76606299212598,&quot;top&quot;:81.34173228346457,&quot;width&quot;:860.483937007874}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DIAGRAM_VIRTUALLY_FRAME" val="{&quot;height&quot;:433.8942955024951,&quot;left&quot;:49.76606299212598,&quot;top&quot;:81.34173228346457,&quot;width&quot;:860.483937007874}"/>
</p:tagLst>
</file>

<file path=ppt/tags/tag111.xml><?xml version="1.0" encoding="utf-8"?>
<p:tagLst xmlns:p="http://schemas.openxmlformats.org/presentationml/2006/main">
  <p:tag name="KSO_WM_DIAGRAM_VIRTUALLY_FRAME" val="{&quot;height&quot;:433.8942955024951,&quot;left&quot;:49.76606299212598,&quot;top&quot;:81.34173228346457,&quot;width&quot;:860.483937007874}"/>
</p:tagLst>
</file>

<file path=ppt/tags/tag112.xml><?xml version="1.0" encoding="utf-8"?>
<p:tagLst xmlns:p="http://schemas.openxmlformats.org/presentationml/2006/main">
  <p:tag name="KSO_WM_DIAGRAM_VIRTUALLY_FRAME" val="{&quot;height&quot;:433.8942955024951,&quot;left&quot;:49.76606299212598,&quot;top&quot;:81.34173228346457,&quot;width&quot;:860.483937007874}"/>
</p:tagLst>
</file>

<file path=ppt/tags/tag113.xml><?xml version="1.0" encoding="utf-8"?>
<p:tagLst xmlns:p="http://schemas.openxmlformats.org/presentationml/2006/main">
  <p:tag name="KSO_WM_DIAGRAM_VIRTUALLY_FRAME" val="{&quot;height&quot;:433.8942955024951,&quot;left&quot;:49.76606299212598,&quot;top&quot;:81.34173228346457,&quot;width&quot;:860.483937007874}"/>
</p:tagLst>
</file>

<file path=ppt/tags/tag114.xml><?xml version="1.0" encoding="utf-8"?>
<p:tagLst xmlns:p="http://schemas.openxmlformats.org/presentationml/2006/main">
  <p:tag name="KSO_WM_DIAGRAM_VIRTUALLY_FRAME" val="{&quot;height&quot;:433.8942955024951,&quot;left&quot;:49.76606299212598,&quot;top&quot;:81.34173228346457,&quot;width&quot;:860.483937007874}"/>
</p:tagLst>
</file>

<file path=ppt/tags/tag115.xml><?xml version="1.0" encoding="utf-8"?>
<p:tagLst xmlns:p="http://schemas.openxmlformats.org/presentationml/2006/main">
  <p:tag name="KSO_WM_DIAGRAM_VIRTUALLY_FRAME" val="{&quot;height&quot;:433.8942955024951,&quot;left&quot;:49.76606299212598,&quot;top&quot;:81.34173228346457,&quot;width&quot;:860.483937007874}"/>
</p:tagLst>
</file>

<file path=ppt/tags/tag116.xml><?xml version="1.0" encoding="utf-8"?>
<p:tagLst xmlns:p="http://schemas.openxmlformats.org/presentationml/2006/main">
  <p:tag name="KSO_WM_DIAGRAM_VIRTUALLY_FRAME" val="{&quot;height&quot;:433.8942955024951,&quot;left&quot;:49.76606299212598,&quot;top&quot;:81.34173228346457,&quot;width&quot;:860.483937007874}"/>
</p:tagLst>
</file>

<file path=ppt/tags/tag117.xml><?xml version="1.0" encoding="utf-8"?>
<p:tagLst xmlns:p="http://schemas.openxmlformats.org/presentationml/2006/main">
  <p:tag name="KSO_WM_DIAGRAM_VIRTUALLY_FRAME" val="{&quot;height&quot;:433.8942955024951,&quot;left&quot;:49.76606299212598,&quot;top&quot;:81.34173228346457,&quot;width&quot;:860.483937007874}"/>
</p:tagLst>
</file>

<file path=ppt/tags/tag118.xml><?xml version="1.0" encoding="utf-8"?>
<p:tagLst xmlns:p="http://schemas.openxmlformats.org/presentationml/2006/main">
  <p:tag name="KSO_WM_DIAGRAM_VIRTUALLY_FRAME" val="{&quot;height&quot;:433.8942955024951,&quot;left&quot;:49.76606299212598,&quot;top&quot;:81.34173228346457,&quot;width&quot;:860.483937007874}"/>
</p:tagLst>
</file>

<file path=ppt/tags/tag119.xml><?xml version="1.0" encoding="utf-8"?>
<p:tagLst xmlns:p="http://schemas.openxmlformats.org/presentationml/2006/main">
  <p:tag name="KSO_WM_DIAGRAM_VIRTUALLY_FRAME" val="{&quot;height&quot;:433.8942955024951,&quot;left&quot;:49.76606299212598,&quot;top&quot;:81.34173228346457,&quot;width&quot;:860.483937007874}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DIAGRAM_VIRTUALLY_FRAME" val="{&quot;height&quot;:433.8942955024951,&quot;left&quot;:49.76606299212598,&quot;top&quot;:81.34173228346457,&quot;width&quot;:860.483937007874}"/>
</p:tagLst>
</file>

<file path=ppt/tags/tag121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22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23.xml><?xml version="1.0" encoding="utf-8"?>
<p:tagLst xmlns:p="http://schemas.openxmlformats.org/presentationml/2006/main">
  <p:tag name="KSO_WM_DIAGRAM_VIRTUALLY_FRAME" val="{&quot;height&quot;:304.3718897637795,&quot;left&quot;:0,&quot;top&quot;:235.6281102362205,&quot;width&quot;:960}"/>
</p:tagLst>
</file>

<file path=ppt/tags/tag124.xml><?xml version="1.0" encoding="utf-8"?>
<p:tagLst xmlns:p="http://schemas.openxmlformats.org/presentationml/2006/main">
  <p:tag name="KSO_WM_DIAGRAM_VIRTUALLY_FRAME" val="{&quot;height&quot;:304.3718897637795,&quot;left&quot;:0,&quot;top&quot;:235.6281102362205,&quot;width&quot;:960}"/>
</p:tagLst>
</file>

<file path=ppt/tags/tag125.xml><?xml version="1.0" encoding="utf-8"?>
<p:tagLst xmlns:p="http://schemas.openxmlformats.org/presentationml/2006/main">
  <p:tag name="KSO_WM_DIAGRAM_VIRTUALLY_FRAME" val="{&quot;height&quot;:304.3718897637795,&quot;left&quot;:0,&quot;top&quot;:235.6281102362205,&quot;width&quot;:960}"/>
</p:tagLst>
</file>

<file path=ppt/tags/tag126.xml><?xml version="1.0" encoding="utf-8"?>
<p:tagLst xmlns:p="http://schemas.openxmlformats.org/presentationml/2006/main">
  <p:tag name="KSO_WM_DIAGRAM_VIRTUALLY_FRAME" val="{&quot;height&quot;:304.3718897637795,&quot;left&quot;:0,&quot;top&quot;:235.6281102362205,&quot;width&quot;:960}"/>
</p:tagLst>
</file>

<file path=ppt/tags/tag127.xml><?xml version="1.0" encoding="utf-8"?>
<p:tagLst xmlns:p="http://schemas.openxmlformats.org/presentationml/2006/main">
  <p:tag name="KSO_WM_DIAGRAM_VIRTUALLY_FRAME" val="{&quot;height&quot;:304.3718897637795,&quot;left&quot;:0,&quot;top&quot;:235.6281102362205,&quot;width&quot;:960}"/>
</p:tagLst>
</file>

<file path=ppt/tags/tag128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29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BEAUTIFY_FLAG" val=""/>
</p:tagLst>
</file>

<file path=ppt/tags/tag131.xml><?xml version="1.0" encoding="utf-8"?>
<p:tagLst xmlns:p="http://schemas.openxmlformats.org/presentationml/2006/main">
  <p:tag name="KSO_WM_BEAUTIFY_FLAG" val=""/>
</p:tagLst>
</file>

<file path=ppt/tags/tag132.xml><?xml version="1.0" encoding="utf-8"?>
<p:tagLst xmlns:p="http://schemas.openxmlformats.org/presentationml/2006/main">
  <p:tag name="KSO_WM_BEAUTIFY_FLAG" val=""/>
</p:tagLst>
</file>

<file path=ppt/tags/tag133.xml><?xml version="1.0" encoding="utf-8"?>
<p:tagLst xmlns:p="http://schemas.openxmlformats.org/presentationml/2006/main">
  <p:tag name="KSO_WM_BEAUTIFY_FLAG" val=""/>
</p:tagLst>
</file>

<file path=ppt/tags/tag134.xml><?xml version="1.0" encoding="utf-8"?>
<p:tagLst xmlns:p="http://schemas.openxmlformats.org/presentationml/2006/main">
  <p:tag name="KSO_WM_BEAUTIFY_FLAG" val=""/>
</p:tagLst>
</file>

<file path=ppt/tags/tag135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36.xml><?xml version="1.0" encoding="utf-8"?>
<p:tagLst xmlns:p="http://schemas.openxmlformats.org/presentationml/2006/main">
  <p:tag name="KSO_WM_BEAUTIFY_FLAG" val=""/>
</p:tagLst>
</file>

<file path=ppt/tags/tag137.xml><?xml version="1.0" encoding="utf-8"?>
<p:tagLst xmlns:p="http://schemas.openxmlformats.org/presentationml/2006/main">
  <p:tag name="KSO_WM_BEAUTIFY_FLAG" val=""/>
</p:tagLst>
</file>

<file path=ppt/tags/tag138.xml><?xml version="1.0" encoding="utf-8"?>
<p:tagLst xmlns:p="http://schemas.openxmlformats.org/presentationml/2006/main">
  <p:tag name="KSO_WM_BEAUTIFY_FLAG" val=""/>
</p:tagLst>
</file>

<file path=ppt/tags/tag139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BEAUTIFY_FLAG" val=""/>
</p:tagLst>
</file>

<file path=ppt/tags/tag141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42.xml><?xml version="1.0" encoding="utf-8"?>
<p:tagLst xmlns:p="http://schemas.openxmlformats.org/presentationml/2006/main">
  <p:tag name="KSO_WM_BEAUTIFY_FLAG" val=""/>
</p:tagLst>
</file>

<file path=ppt/tags/tag143.xml><?xml version="1.0" encoding="utf-8"?>
<p:tagLst xmlns:p="http://schemas.openxmlformats.org/presentationml/2006/main">
  <p:tag name="KSO_WM_BEAUTIFY_FLAG" val=""/>
</p:tagLst>
</file>

<file path=ppt/tags/tag144.xml><?xml version="1.0" encoding="utf-8"?>
<p:tagLst xmlns:p="http://schemas.openxmlformats.org/presentationml/2006/main">
  <p:tag name="KSO_WM_BEAUTIFY_FLAG" val=""/>
</p:tagLst>
</file>

<file path=ppt/tags/tag145.xml><?xml version="1.0" encoding="utf-8"?>
<p:tagLst xmlns:p="http://schemas.openxmlformats.org/presentationml/2006/main">
  <p:tag name="KSO_WM_BEAUTIFY_FLAG" val=""/>
</p:tagLst>
</file>

<file path=ppt/tags/tag146.xml><?xml version="1.0" encoding="utf-8"?>
<p:tagLst xmlns:p="http://schemas.openxmlformats.org/presentationml/2006/main">
  <p:tag name="KSO_WM_BEAUTIFY_FLAG" val=""/>
</p:tagLst>
</file>

<file path=ppt/tags/tag147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48.xml><?xml version="1.0" encoding="utf-8"?>
<p:tagLst xmlns:p="http://schemas.openxmlformats.org/presentationml/2006/main">
  <p:tag name="KSO_WM_BEAUTIFY_FLAG" val=""/>
</p:tagLst>
</file>

<file path=ppt/tags/tag149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BEAUTIFY_FLAG" val=""/>
</p:tagLst>
</file>

<file path=ppt/tags/tag151.xml><?xml version="1.0" encoding="utf-8"?>
<p:tagLst xmlns:p="http://schemas.openxmlformats.org/presentationml/2006/main">
  <p:tag name="KSO_WM_BEAUTIFY_FLAG" val=""/>
</p:tagLst>
</file>

<file path=ppt/tags/tag152.xml><?xml version="1.0" encoding="utf-8"?>
<p:tagLst xmlns:p="http://schemas.openxmlformats.org/presentationml/2006/main">
  <p:tag name="KSO_WM_BEAUTIFY_FLAG" val=""/>
</p:tagLst>
</file>

<file path=ppt/tags/tag15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54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55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0*0*0*0"/>
</p:tagLst>
</file>

<file path=ppt/tags/tag156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57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5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6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7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8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p="http://schemas.openxmlformats.org/presentationml/2006/main">
  <p:tag name="KSO_WM_DIAGRAM_VIRTUALLY_FRAME" val="{&quot;height&quot;:315.4,&quot;left&quot;:54.65,&quot;top&quot;:146.5,&quot;width&quot;:353.3}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DIAGRAM_VIRTUALLY_FRAME" val="{&quot;height&quot;:315.45,&quot;left&quot;:547.4,&quot;top&quot;:121.5,&quot;width&quot;:353.3}"/>
</p:tagLst>
</file>

<file path=ppt/tags/tag71.xml><?xml version="1.0" encoding="utf-8"?>
<p:tagLst xmlns:p="http://schemas.openxmlformats.org/presentationml/2006/main">
  <p:tag name="KSO_WM_BEAUTIFY_FLAG" val=""/>
  <p:tag name="KSO_WM_DIAGRAM_VIRTUALLY_FRAME" val="{&quot;height&quot;:315.4,&quot;left&quot;:54.65,&quot;top&quot;:146.5,&quot;width&quot;:353.3}"/>
</p:tagLst>
</file>

<file path=ppt/tags/tag72.xml><?xml version="1.0" encoding="utf-8"?>
<p:tagLst xmlns:p="http://schemas.openxmlformats.org/presentationml/2006/main">
  <p:tag name="KSO_WM_BEAUTIFY_FLAG" val=""/>
  <p:tag name="KSO_WM_DIAGRAM_VIRTUALLY_FRAME" val="{&quot;height&quot;:315.4,&quot;left&quot;:54.65,&quot;top&quot;:146.5,&quot;width&quot;:353.3}"/>
</p:tagLst>
</file>

<file path=ppt/tags/tag73.xml><?xml version="1.0" encoding="utf-8"?>
<p:tagLst xmlns:p="http://schemas.openxmlformats.org/presentationml/2006/main">
  <p:tag name="KSO_WM_BEAUTIFY_FLAG" val=""/>
  <p:tag name="KSO_WM_DIAGRAM_VIRTUALLY_FRAME" val="{&quot;height&quot;:315.4,&quot;left&quot;:54.65,&quot;top&quot;:146.5,&quot;width&quot;:353.3}"/>
</p:tagLst>
</file>

<file path=ppt/tags/tag74.xml><?xml version="1.0" encoding="utf-8"?>
<p:tagLst xmlns:p="http://schemas.openxmlformats.org/presentationml/2006/main">
  <p:tag name="KSO_WM_DIAGRAM_VIRTUALLY_FRAME" val="{&quot;height&quot;:315.45,&quot;left&quot;:547.4,&quot;top&quot;:121.5,&quot;width&quot;:353.3}"/>
</p:tagLst>
</file>

<file path=ppt/tags/tag75.xml><?xml version="1.0" encoding="utf-8"?>
<p:tagLst xmlns:p="http://schemas.openxmlformats.org/presentationml/2006/main">
  <p:tag name="KSO_WM_BEAUTIFY_FLAG" val=""/>
  <p:tag name="KSO_WM_DIAGRAM_VIRTUALLY_FRAME" val="{&quot;height&quot;:315.4,&quot;left&quot;:54.65,&quot;top&quot;:146.5,&quot;width&quot;:353.3}"/>
</p:tagLst>
</file>

<file path=ppt/tags/tag76.xml><?xml version="1.0" encoding="utf-8"?>
<p:tagLst xmlns:p="http://schemas.openxmlformats.org/presentationml/2006/main">
  <p:tag name="KSO_WM_BEAUTIFY_FLAG" val=""/>
  <p:tag name="KSO_WM_DIAGRAM_VIRTUALLY_FRAME" val="{&quot;height&quot;:315.4,&quot;left&quot;:54.65,&quot;top&quot;:146.5,&quot;width&quot;:353.3}"/>
</p:tagLst>
</file>

<file path=ppt/tags/tag77.xml><?xml version="1.0" encoding="utf-8"?>
<p:tagLst xmlns:p="http://schemas.openxmlformats.org/presentationml/2006/main">
  <p:tag name="KSO_WM_BEAUTIFY_FLAG" val=""/>
  <p:tag name="KSO_WM_DIAGRAM_VIRTUALLY_FRAME" val="{&quot;height&quot;:315.4,&quot;left&quot;:54.65,&quot;top&quot;:146.5,&quot;width&quot;:353.3}"/>
</p:tagLst>
</file>

<file path=ppt/tags/tag78.xml><?xml version="1.0" encoding="utf-8"?>
<p:tagLst xmlns:p="http://schemas.openxmlformats.org/presentationml/2006/main">
  <p:tag name="KSO_WM_DIAGRAM_VIRTUALLY_FRAME" val="{&quot;height&quot;:315.45,&quot;left&quot;:547.4,&quot;top&quot;:121.5,&quot;width&quot;:353.3}"/>
</p:tagLst>
</file>

<file path=ppt/tags/tag79.xml><?xml version="1.0" encoding="utf-8"?>
<p:tagLst xmlns:p="http://schemas.openxmlformats.org/presentationml/2006/main">
  <p:tag name="KSO_WM_BEAUTIFY_FLAG" val=""/>
  <p:tag name="KSO_WM_DIAGRAM_VIRTUALLY_FRAME" val="{&quot;height&quot;:315.4,&quot;left&quot;:54.65,&quot;top&quot;:146.5,&quot;width&quot;:353.3}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BEAUTIFY_FLAG" val=""/>
  <p:tag name="KSO_WM_DIAGRAM_VIRTUALLY_FRAME" val="{&quot;height&quot;:315.4,&quot;left&quot;:54.65,&quot;top&quot;:146.5,&quot;width&quot;:353.3}"/>
</p:tagLst>
</file>

<file path=ppt/tags/tag81.xml><?xml version="1.0" encoding="utf-8"?>
<p:tagLst xmlns:p="http://schemas.openxmlformats.org/presentationml/2006/main">
  <p:tag name="KSO_WM_BEAUTIFY_FLAG" val=""/>
  <p:tag name="KSO_WM_DIAGRAM_VIRTUALLY_FRAME" val="{&quot;height&quot;:315.4,&quot;left&quot;:54.65,&quot;top&quot;:146.5,&quot;width&quot;:353.3}"/>
</p:tagLst>
</file>

<file path=ppt/tags/tag82.xml><?xml version="1.0" encoding="utf-8"?>
<p:tagLst xmlns:p="http://schemas.openxmlformats.org/presentationml/2006/main">
  <p:tag name="KSO_WM_DIAGRAM_VIRTUALLY_FRAME" val="{&quot;height&quot;:315.45,&quot;left&quot;:547.4,&quot;top&quot;:121.5,&quot;width&quot;:353.3}"/>
</p:tagLst>
</file>

<file path=ppt/tags/tag83.xml><?xml version="1.0" encoding="utf-8"?>
<p:tagLst xmlns:p="http://schemas.openxmlformats.org/presentationml/2006/main">
  <p:tag name="KSO_WM_BEAUTIFY_FLAG" val=""/>
  <p:tag name="KSO_WM_DIAGRAM_VIRTUALLY_FRAME" val="{&quot;height&quot;:315.4,&quot;left&quot;:54.65,&quot;top&quot;:146.5,&quot;width&quot;:353.3}"/>
</p:tagLst>
</file>

<file path=ppt/tags/tag84.xml><?xml version="1.0" encoding="utf-8"?>
<p:tagLst xmlns:p="http://schemas.openxmlformats.org/presentationml/2006/main">
  <p:tag name="KSO_WM_BEAUTIFY_FLAG" val=""/>
  <p:tag name="KSO_WM_DIAGRAM_VIRTUALLY_FRAME" val="{&quot;height&quot;:315.4,&quot;left&quot;:54.65,&quot;top&quot;:146.5,&quot;width&quot;:353.3}"/>
</p:tagLst>
</file>

<file path=ppt/tags/tag85.xml><?xml version="1.0" encoding="utf-8"?>
<p:tagLst xmlns:p="http://schemas.openxmlformats.org/presentationml/2006/main">
  <p:tag name="KSO_WM_BEAUTIFY_FLAG" val=""/>
  <p:tag name="KSO_WM_DIAGRAM_VIRTUALLY_FRAME" val="{&quot;height&quot;:315.4,&quot;left&quot;:54.65,&quot;top&quot;:146.5,&quot;width&quot;:353.3}"/>
</p:tagLst>
</file>

<file path=ppt/tags/tag86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7.xml><?xml version="1.0" encoding="utf-8"?>
<p:tagLst xmlns:p="http://schemas.openxmlformats.org/presentationml/2006/main">
  <p:tag name="KSO_WM_DIAGRAM_VIRTUALLY_FRAME" val="{&quot;height&quot;:340.2,&quot;left&quot;:102.65,&quot;top&quot;:170.8,&quot;width&quot;:804.15}"/>
</p:tagLst>
</file>

<file path=ppt/tags/tag88.xml><?xml version="1.0" encoding="utf-8"?>
<p:tagLst xmlns:p="http://schemas.openxmlformats.org/presentationml/2006/main">
  <p:tag name="KSO_WM_DIAGRAM_VIRTUALLY_FRAME" val="{&quot;height&quot;:340.2,&quot;left&quot;:102.65,&quot;top&quot;:170.8,&quot;width&quot;:804.15}"/>
</p:tagLst>
</file>

<file path=ppt/tags/tag89.xml><?xml version="1.0" encoding="utf-8"?>
<p:tagLst xmlns:p="http://schemas.openxmlformats.org/presentationml/2006/main">
  <p:tag name="KSO_WM_DIAGRAM_VIRTUALLY_FRAME" val="{&quot;height&quot;:340.2,&quot;left&quot;:102.65,&quot;top&quot;:170.8,&quot;width&quot;:804.15}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DIAGRAM_VIRTUALLY_FRAME" val="{&quot;height&quot;:340.2,&quot;left&quot;:102.65,&quot;top&quot;:170.8,&quot;width&quot;:804.15}"/>
</p:tagLst>
</file>

<file path=ppt/tags/tag91.xml><?xml version="1.0" encoding="utf-8"?>
<p:tagLst xmlns:p="http://schemas.openxmlformats.org/presentationml/2006/main">
  <p:tag name="KSO_WM_DIAGRAM_VIRTUALLY_FRAME" val="{&quot;height&quot;:340.2,&quot;left&quot;:102.65,&quot;top&quot;:170.8,&quot;width&quot;:804.15}"/>
</p:tagLst>
</file>

<file path=ppt/tags/tag92.xml><?xml version="1.0" encoding="utf-8"?>
<p:tagLst xmlns:p="http://schemas.openxmlformats.org/presentationml/2006/main">
  <p:tag name="KSO_WM_DIAGRAM_VIRTUALLY_FRAME" val="{&quot;height&quot;:340.2,&quot;left&quot;:102.65,&quot;top&quot;:170.8,&quot;width&quot;:804.15}"/>
</p:tagLst>
</file>

<file path=ppt/tags/tag93.xml><?xml version="1.0" encoding="utf-8"?>
<p:tagLst xmlns:p="http://schemas.openxmlformats.org/presentationml/2006/main">
  <p:tag name="KSO_WM_DIAGRAM_VIRTUALLY_FRAME" val="{&quot;height&quot;:340.2,&quot;left&quot;:102.65,&quot;top&quot;:170.8,&quot;width&quot;:804.15}"/>
</p:tagLst>
</file>

<file path=ppt/tags/tag94.xml><?xml version="1.0" encoding="utf-8"?>
<p:tagLst xmlns:p="http://schemas.openxmlformats.org/presentationml/2006/main">
  <p:tag name="KSO_WM_DIAGRAM_VIRTUALLY_FRAME" val="{&quot;height&quot;:340.2,&quot;left&quot;:102.65,&quot;top&quot;:170.8,&quot;width&quot;:804.15}"/>
</p:tagLst>
</file>

<file path=ppt/tags/tag95.xml><?xml version="1.0" encoding="utf-8"?>
<p:tagLst xmlns:p="http://schemas.openxmlformats.org/presentationml/2006/main">
  <p:tag name="KSO_WM_DIAGRAM_VIRTUALLY_FRAME" val="{&quot;height&quot;:340.2,&quot;left&quot;:102.65,&quot;top&quot;:170.8,&quot;width&quot;:804.15}"/>
</p:tagLst>
</file>

<file path=ppt/tags/tag96.xml><?xml version="1.0" encoding="utf-8"?>
<p:tagLst xmlns:p="http://schemas.openxmlformats.org/presentationml/2006/main">
  <p:tag name="KSO_WM_DIAGRAM_VIRTUALLY_FRAME" val="{&quot;height&quot;:340.2,&quot;left&quot;:102.65,&quot;top&quot;:170.8,&quot;width&quot;:804.15}"/>
</p:tagLst>
</file>

<file path=ppt/tags/tag97.xml><?xml version="1.0" encoding="utf-8"?>
<p:tagLst xmlns:p="http://schemas.openxmlformats.org/presentationml/2006/main">
  <p:tag name="KSO_WM_DIAGRAM_VIRTUALLY_FRAME" val="{&quot;height&quot;:340.2,&quot;left&quot;:102.65,&quot;top&quot;:170.8,&quot;width&quot;:804.15}"/>
</p:tagLst>
</file>

<file path=ppt/tags/tag98.xml><?xml version="1.0" encoding="utf-8"?>
<p:tagLst xmlns:p="http://schemas.openxmlformats.org/presentationml/2006/main">
  <p:tag name="KSO_WM_DIAGRAM_VIRTUALLY_FRAME" val="{&quot;height&quot;:340.2,&quot;left&quot;:102.65,&quot;top&quot;:170.8,&quot;width&quot;:804.15}"/>
</p:tagLst>
</file>

<file path=ppt/tags/tag99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3043</Words>
  <Application>WPS 演示</Application>
  <PresentationFormat>宽屏</PresentationFormat>
  <Paragraphs>243</Paragraphs>
  <Slides>24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41" baseType="lpstr">
      <vt:lpstr>Arial</vt:lpstr>
      <vt:lpstr>宋体</vt:lpstr>
      <vt:lpstr>Wingdings</vt:lpstr>
      <vt:lpstr>Wingdings</vt:lpstr>
      <vt:lpstr>演示新手书</vt:lpstr>
      <vt:lpstr>演示流云楷</vt:lpstr>
      <vt:lpstr>微软雅黑</vt:lpstr>
      <vt:lpstr>Times New Roman</vt:lpstr>
      <vt:lpstr>演示镇魂行楷</vt:lpstr>
      <vt:lpstr>思源黑体 CN Normal</vt:lpstr>
      <vt:lpstr>思源宋体 Heavy</vt:lpstr>
      <vt:lpstr>汉仪旗黑-55简</vt:lpstr>
      <vt:lpstr>Arial Unicode MS</vt:lpstr>
      <vt:lpstr>Calibri</vt:lpstr>
      <vt:lpstr>OPPO Sans</vt:lpstr>
      <vt:lpstr>Segoe Print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bangbangda</cp:lastModifiedBy>
  <cp:revision>166</cp:revision>
  <dcterms:created xsi:type="dcterms:W3CDTF">2019-06-19T02:08:00Z</dcterms:created>
  <dcterms:modified xsi:type="dcterms:W3CDTF">2025-12-22T11:11:35Z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CBF31FF9002044678AF8BBE4699A3634_11</vt:lpwstr>
  </property>
</Properties>
</file>