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4"/>
  </p:notesMasterIdLst>
  <p:sldIdLst>
    <p:sldId id="616" r:id="rId3"/>
    <p:sldId id="962" r:id="rId5"/>
    <p:sldId id="1004" r:id="rId6"/>
    <p:sldId id="1005" r:id="rId7"/>
    <p:sldId id="1006" r:id="rId8"/>
    <p:sldId id="1007" r:id="rId9"/>
    <p:sldId id="1008" r:id="rId10"/>
    <p:sldId id="1009" r:id="rId11"/>
    <p:sldId id="1010" r:id="rId12"/>
    <p:sldId id="1011" r:id="rId13"/>
  </p:sldIdLst>
  <p:sldSz cx="12192000" cy="6858000"/>
  <p:notesSz cx="6858000" cy="9144000"/>
  <p:embeddedFontLst>
    <p:embeddedFont>
      <p:font typeface="微软雅黑" panose="020B0503020204020204" pitchFamily="34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等线" panose="02010600030101010101" charset="-122"/>
      <p:regular r:id="rId23"/>
    </p:embeddedFont>
  </p:embeddedFontLst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3" userDrawn="1">
          <p15:clr>
            <a:srgbClr val="A4A3A4"/>
          </p15:clr>
        </p15:guide>
        <p15:guide id="2" pos="37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h" initials="h" lastIdx="5" clrIdx="0"/>
  <p:cmAuthor id="1" name="qiu" initials="q" lastIdx="1" clrIdx="0"/>
  <p:cmAuthor id="2" name="作者" initials="A" lastIdx="0" clrIdx="1"/>
  <p:cmAuthor id="3" name="Pueschner, Franziska {FA~Shanghai}" initials="P" lastIdx="5" clrIdx="0"/>
  <p:cmAuthor id="4" name="Jingyan Zhang" initials="J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C30"/>
    <a:srgbClr val="004A95"/>
    <a:srgbClr val="3C8ECE"/>
    <a:srgbClr val="F9FBFD"/>
    <a:srgbClr val="6CA8DA"/>
    <a:srgbClr val="B9D7ED"/>
    <a:srgbClr val="0863AC"/>
    <a:srgbClr val="26609E"/>
    <a:srgbClr val="286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701" autoAdjust="0"/>
    <p:restoredTop sz="84055" autoAdjust="0"/>
  </p:normalViewPr>
  <p:slideViewPr>
    <p:cSldViewPr snapToGrid="0" showGuides="1">
      <p:cViewPr varScale="1">
        <p:scale>
          <a:sx n="104" d="100"/>
          <a:sy n="104" d="100"/>
        </p:scale>
        <p:origin x="300" y="84"/>
      </p:cViewPr>
      <p:guideLst>
        <p:guide orient="horz" pos="2073"/>
        <p:guide pos="37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2.xml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尊敬的各位专家、校长、老师们、同学们、大家好！</a:t>
            </a:r>
            <a:endParaRPr lang="zh-CN" altLang="en-US"/>
          </a:p>
          <a:p>
            <a:r>
              <a:rPr lang="zh-CN" altLang="en-US"/>
              <a:t>我是华中农业大学食品质量与安全专业负责人陈福生，下面由我汇报专业建设情况。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尊敬的各位专家、校长、老师们、同学们、大家好！</a:t>
            </a:r>
            <a:endParaRPr lang="zh-CN" altLang="en-US"/>
          </a:p>
          <a:p>
            <a:r>
              <a:rPr lang="zh-CN" altLang="en-US"/>
              <a:t>我是华中农业大学食品质量与安全专业负责人陈福生，下面由我汇报专业建设情况。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一、学生培养</a:t>
            </a:r>
            <a:endParaRPr lang="zh-CN" altLang="en-US" dirty="0"/>
          </a:p>
          <a:p>
            <a:r>
              <a:rPr lang="en-US" altLang="zh-CN" dirty="0"/>
              <a:t>1.</a:t>
            </a:r>
            <a:r>
              <a:rPr lang="zh-CN" altLang="en-US" dirty="0"/>
              <a:t>吸引优秀生源，本专业建立了</a:t>
            </a:r>
            <a:r>
              <a:rPr lang="en-US" altLang="zh-CN" dirty="0"/>
              <a:t>“</a:t>
            </a:r>
            <a:r>
              <a:rPr lang="zh-CN" altLang="en-US" dirty="0"/>
              <a:t>立体式开展招生宣传</a:t>
            </a:r>
            <a:r>
              <a:rPr lang="en-US" altLang="zh-CN" dirty="0"/>
              <a:t>+</a:t>
            </a:r>
            <a:r>
              <a:rPr lang="zh-CN" altLang="en-US" dirty="0"/>
              <a:t>签订优质生源基地</a:t>
            </a:r>
            <a:r>
              <a:rPr lang="en-US" altLang="zh-CN" dirty="0"/>
              <a:t>+</a:t>
            </a:r>
            <a:r>
              <a:rPr lang="zh-CN" altLang="en-US" dirty="0"/>
              <a:t>健全学生资助体系</a:t>
            </a:r>
            <a:r>
              <a:rPr lang="en-US" altLang="zh-CN" dirty="0"/>
              <a:t>”</a:t>
            </a:r>
            <a:r>
              <a:rPr lang="zh-CN" altLang="en-US" dirty="0"/>
              <a:t>的制度措施，吸引了全国</a:t>
            </a:r>
            <a:r>
              <a:rPr lang="en-US" altLang="zh-CN" dirty="0"/>
              <a:t>31</a:t>
            </a:r>
            <a:r>
              <a:rPr lang="zh-CN" altLang="en-US" dirty="0"/>
              <a:t>个省市自治区的优秀生源。</a:t>
            </a:r>
            <a:endParaRPr lang="zh-CN" altLang="en-US" dirty="0"/>
          </a:p>
          <a:p>
            <a:r>
              <a:rPr lang="en-US" altLang="zh-CN" dirty="0"/>
              <a:t>2015</a:t>
            </a:r>
            <a:r>
              <a:rPr lang="zh-CN" altLang="en-US" dirty="0"/>
              <a:t>年我院开始实施大类招生，充分尊重学生意愿，双向选择开展食品科学与工程、食品质量与安全和食品营养与健康三个专业的分流。</a:t>
            </a:r>
            <a:endParaRPr lang="zh-CN" altLang="en-US" dirty="0"/>
          </a:p>
          <a:p>
            <a:r>
              <a:rPr lang="zh-CN" altLang="en-US" dirty="0"/>
              <a:t>近三年，每年进入专业学习的人数近</a:t>
            </a:r>
            <a:r>
              <a:rPr lang="en-US" altLang="zh-CN" dirty="0"/>
              <a:t>100</a:t>
            </a:r>
            <a:r>
              <a:rPr lang="zh-CN" altLang="en-US" dirty="0"/>
              <a:t>人，目前专业在校生共计</a:t>
            </a:r>
            <a:r>
              <a:rPr lang="en-US" altLang="zh-CN" dirty="0"/>
              <a:t>295</a:t>
            </a:r>
            <a:r>
              <a:rPr lang="zh-CN" altLang="en-US" dirty="0"/>
              <a:t>人。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6876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7" name="图片 6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2" y="1"/>
            <a:ext cx="12189984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screen"/>
          <a:stretch>
            <a:fillRect/>
          </a:stretch>
        </p:blipFill>
        <p:spPr>
          <a:xfrm>
            <a:off x="9872631" y="71414"/>
            <a:ext cx="2224162" cy="500066"/>
          </a:xfrm>
          <a:prstGeom prst="rect">
            <a:avLst/>
          </a:prstGeom>
        </p:spPr>
      </p:pic>
      <p:sp>
        <p:nvSpPr>
          <p:cNvPr id="17" name="矩形 16"/>
          <p:cNvSpPr/>
          <p:nvPr userDrawn="1">
            <p:custDataLst>
              <p:tags r:id="rId6"/>
            </p:custDataLst>
          </p:nvPr>
        </p:nvSpPr>
        <p:spPr>
          <a:xfrm>
            <a:off x="0" y="662615"/>
            <a:ext cx="12191328" cy="6195385"/>
          </a:xfrm>
          <a:prstGeom prst="rect">
            <a:avLst/>
          </a:prstGeom>
          <a:gradFill>
            <a:gsLst>
              <a:gs pos="50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rgbClr val="DCF0F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62" tIns="48381" rIns="96762" bIns="48381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  <p:sp>
        <p:nvSpPr>
          <p:cNvPr id="17" name="矩形 16"/>
          <p:cNvSpPr/>
          <p:nvPr userDrawn="1">
            <p:custDataLst>
              <p:tags r:id="rId2"/>
            </p:custDataLst>
          </p:nvPr>
        </p:nvSpPr>
        <p:spPr>
          <a:xfrm>
            <a:off x="-25400" y="0"/>
            <a:ext cx="12216765" cy="6858000"/>
          </a:xfrm>
          <a:prstGeom prst="rect">
            <a:avLst/>
          </a:prstGeom>
          <a:gradFill>
            <a:gsLst>
              <a:gs pos="50000">
                <a:schemeClr val="bg1"/>
              </a:gs>
              <a:gs pos="0">
                <a:schemeClr val="accent1">
                  <a:lumMod val="5000"/>
                  <a:lumOff val="95000"/>
                </a:schemeClr>
              </a:gs>
              <a:gs pos="100000">
                <a:srgbClr val="DCF0FB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62" tIns="48381" rIns="96762" bIns="48381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screen"/>
          <a:stretch>
            <a:fillRect/>
          </a:stretch>
        </p:blipFill>
        <p:spPr>
          <a:xfrm>
            <a:off x="1" y="4714884"/>
            <a:ext cx="12192000" cy="2147149"/>
          </a:xfrm>
          <a:prstGeom prst="rect">
            <a:avLst/>
          </a:prstGeom>
        </p:spPr>
      </p:pic>
    </p:spTree>
  </p:cSld>
  <p:clrMapOvr>
    <a:masterClrMapping/>
  </p:clrMapOvr>
  <p:transition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www.51pptmoban.com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359800" y="475036"/>
            <a:ext cx="5902446" cy="519374"/>
          </a:xfrm>
          <a:prstGeom prst="rect">
            <a:avLst/>
          </a:prstGeom>
        </p:spPr>
        <p:txBody>
          <a:bodyPr/>
          <a:lstStyle>
            <a:lvl1pPr>
              <a:defRPr sz="320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r="2700000" algn="tl" rotWithShape="0">
                    <a:schemeClr val="accent1">
                      <a:lumMod val="50000"/>
                      <a:alpha val="20000"/>
                    </a:scheme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673100" y="392245"/>
            <a:ext cx="513012" cy="497697"/>
            <a:chOff x="3512634" y="2152185"/>
            <a:chExt cx="498026" cy="483158"/>
          </a:xfrm>
        </p:grpSpPr>
        <p:sp>
          <p:nvSpPr>
            <p:cNvPr id="9" name="Rounded Rectangle 1+"/>
            <p:cNvSpPr/>
            <p:nvPr userDrawn="1"/>
          </p:nvSpPr>
          <p:spPr>
            <a:xfrm>
              <a:off x="3700758" y="2325441"/>
              <a:ext cx="309902" cy="309902"/>
            </a:xfrm>
            <a:prstGeom prst="roundRect">
              <a:avLst/>
            </a:prstGeom>
            <a:noFill/>
            <a:ln w="25400" cap="flat" cmpd="sng" algn="ctr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: 圆角 1"/>
            <p:cNvSpPr/>
            <p:nvPr userDrawn="1"/>
          </p:nvSpPr>
          <p:spPr>
            <a:xfrm>
              <a:off x="3512634" y="2152185"/>
              <a:ext cx="434898" cy="434898"/>
            </a:xfrm>
            <a:prstGeom prst="roundRect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zh-CN" altLang="en-US"/>
              <a:t>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7.png"/><Relationship Id="rId11" Type="http://schemas.openxmlformats.org/officeDocument/2006/relationships/tags" Target="../tags/tag9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6"/>
            </p:custDataLst>
          </p:nvPr>
        </p:nvSpPr>
        <p:spPr>
          <a:xfrm>
            <a:off x="-672" y="0"/>
            <a:ext cx="12192672" cy="6858672"/>
          </a:xfrm>
          <a:prstGeom prst="rect">
            <a:avLst/>
          </a:prstGeom>
          <a:solidFill>
            <a:srgbClr val="0863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62" tIns="48381" rIns="96762" bIns="48381"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screen"/>
          <a:stretch>
            <a:fillRect/>
          </a:stretch>
        </p:blipFill>
        <p:spPr>
          <a:xfrm>
            <a:off x="1" y="5029425"/>
            <a:ext cx="12192000" cy="1832608"/>
          </a:xfrm>
          <a:prstGeom prst="rect">
            <a:avLst/>
          </a:prstGeom>
        </p:spPr>
      </p:pic>
      <p:pic>
        <p:nvPicPr>
          <p:cNvPr id="7" name="图片 6" descr="6c950dc16ad4ec18c4cd03fd68607f42f4b2e6ff65d92-Hkorqu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screen">
            <a:alphaModFix amt="40000"/>
          </a:blip>
          <a:srcRect/>
          <a:stretch>
            <a:fillRect/>
          </a:stretch>
        </p:blipFill>
        <p:spPr>
          <a:xfrm rot="19920000">
            <a:off x="-497053" y="-1562156"/>
            <a:ext cx="8433435" cy="684860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281" h="10785">
                <a:moveTo>
                  <a:pt x="2807" y="0"/>
                </a:moveTo>
                <a:lnTo>
                  <a:pt x="13281" y="5569"/>
                </a:lnTo>
                <a:lnTo>
                  <a:pt x="13281" y="10785"/>
                </a:lnTo>
                <a:lnTo>
                  <a:pt x="3" y="10785"/>
                </a:lnTo>
                <a:lnTo>
                  <a:pt x="0" y="10784"/>
                </a:lnTo>
                <a:lnTo>
                  <a:pt x="0" y="5279"/>
                </a:lnTo>
                <a:lnTo>
                  <a:pt x="2807" y="0"/>
                </a:lnTo>
                <a:close/>
              </a:path>
            </a:pathLst>
          </a:custGeom>
        </p:spPr>
      </p:pic>
      <p:pic>
        <p:nvPicPr>
          <p:cNvPr id="8" name="图片 7" descr="6c950dc16ad4ec18c4cd03fd68607f42f4b2e6ff65d92-Hkorqu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 cstate="screen">
            <a:alphaModFix amt="40000"/>
          </a:blip>
          <a:srcRect/>
          <a:stretch>
            <a:fillRect/>
          </a:stretch>
        </p:blipFill>
        <p:spPr>
          <a:xfrm rot="19620000">
            <a:off x="4256574" y="-2483316"/>
            <a:ext cx="7443547" cy="565665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722" h="8908">
                <a:moveTo>
                  <a:pt x="0" y="0"/>
                </a:moveTo>
                <a:lnTo>
                  <a:pt x="11722" y="7612"/>
                </a:lnTo>
                <a:lnTo>
                  <a:pt x="10881" y="8908"/>
                </a:lnTo>
                <a:lnTo>
                  <a:pt x="0" y="8908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4">
              <a:lumMod val="7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1"/>
          <p:cNvSpPr txBox="1"/>
          <p:nvPr>
            <p:custDataLst>
              <p:tags r:id="rId1"/>
            </p:custDataLst>
          </p:nvPr>
        </p:nvSpPr>
        <p:spPr>
          <a:xfrm>
            <a:off x="1360805" y="1833245"/>
            <a:ext cx="9946640" cy="2054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40000"/>
              </a:lnSpc>
            </a:pPr>
            <a:r>
              <a:rPr 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44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44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食品安全与营养青年行</a:t>
            </a:r>
            <a:r>
              <a:rPr lang="en-US" altLang="zh-CN" sz="44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 </a:t>
            </a:r>
            <a:endParaRPr lang="en-US" altLang="zh-CN" sz="4400" b="1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defTabSz="1219200">
              <a:lnSpc>
                <a:spcPct val="150000"/>
              </a:lnSpc>
            </a:pPr>
            <a:r>
              <a:rPr lang="zh-CN" altLang="en-US" sz="44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社会实践工作培训</a:t>
            </a:r>
            <a:r>
              <a:rPr lang="en-US" altLang="zh-CN" sz="28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b="1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204970" y="4307840"/>
            <a:ext cx="4258945" cy="948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defTabSz="914400" rtl="0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2025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月</a:t>
            </a:r>
            <a:endParaRPr lang="zh-CN" altLang="en-US" sz="2000" b="1" kern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 defTabSz="914400" rtl="0" fontAlgn="auto">
              <a:lnSpc>
                <a:spcPct val="9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000" b="1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95979" y="260260"/>
            <a:ext cx="2727974" cy="613339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_文本框 21"/>
          <p:cNvSpPr txBox="1"/>
          <p:nvPr>
            <p:custDataLst>
              <p:tags r:id="rId1"/>
            </p:custDataLst>
          </p:nvPr>
        </p:nvSpPr>
        <p:spPr>
          <a:xfrm>
            <a:off x="1360805" y="1833245"/>
            <a:ext cx="9946640" cy="2208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lnSpc>
                <a:spcPct val="160000"/>
              </a:lnSpc>
            </a:pPr>
            <a:r>
              <a:rPr lang="zh-CN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做</a:t>
            </a:r>
            <a:r>
              <a:rPr lang="en-US" altLang="zh-CN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听得懂、记得住、做得到</a:t>
            </a:r>
            <a:r>
              <a:rPr lang="en-US" altLang="zh-CN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endParaRPr lang="zh-CN" altLang="en-US" sz="43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ctr" defTabSz="1219200">
              <a:lnSpc>
                <a:spcPct val="160000"/>
              </a:lnSpc>
            </a:pPr>
            <a:r>
              <a:rPr lang="zh-CN" altLang="en-US" sz="43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食品安全与营养健康科普！</a:t>
            </a:r>
            <a:r>
              <a:rPr lang="en-US" altLang="zh-CN" sz="28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b="1" dirty="0">
                <a:ln w="6350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b="1" dirty="0">
              <a:ln w="6350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204970" y="4307840"/>
            <a:ext cx="4258945" cy="948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 defTabSz="914400" rtl="0" fontAlgn="auto">
              <a:lnSpc>
                <a:spcPct val="150000"/>
              </a:lnSpc>
              <a:spcBef>
                <a:spcPts val="0"/>
              </a:spcBef>
              <a:buClrTx/>
              <a:buSzTx/>
              <a:buFontTx/>
            </a:pPr>
            <a:r>
              <a:rPr lang="en-US" altLang="zh-CN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2025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12</a:t>
            </a:r>
            <a:r>
              <a:rPr lang="zh-CN" altLang="en-US" sz="28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月</a:t>
            </a:r>
            <a:endParaRPr lang="zh-CN" altLang="en-US" sz="2000" b="1" kern="100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 defTabSz="914400" rtl="0" fontAlgn="auto">
              <a:lnSpc>
                <a:spcPct val="9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000" b="1" kern="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3200" b="1" dirty="0">
                <a:solidFill>
                  <a:schemeClr val="bg1"/>
                </a:solidFill>
                <a:latin typeface="等线" panose="02010600030101010101" charset="-122"/>
                <a:ea typeface="微软雅黑" panose="020B0503020204020204" pitchFamily="34" charset="-122"/>
                <a:sym typeface="+mn-ea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等线" panose="02010600030101010101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95979" y="260260"/>
            <a:ext cx="2727974" cy="613339"/>
          </a:xfrm>
          <a:prstGeom prst="rect">
            <a:avLst/>
          </a:prstGeom>
        </p:spPr>
      </p:pic>
    </p:spTree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676013"/>
            <a:ext cx="10710107" cy="448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为深入落实立德树人根本任务，全面贯彻落实党的二十大及二十届四中全会精神，响应国家卫健委“体重管理年”三年行动号召，充分发挥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“行大食物观 铸新时代魂”育人共同体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协同育人优势。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现号召大学生结合寒假社会实践活动，深入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社区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，聚焦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中学生与老年人群体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健康需求，开展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食品安全与营养健康知识</a:t>
            </a: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精准科普，进一步提高全民食安健康意识，引导大学生在社会实践中强化专业应用、提升服务能力、厚植社会责任。</a:t>
            </a:r>
            <a:endParaRPr lang="zh-CN" altLang="en-US" sz="2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景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目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标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64010" y="6336030"/>
            <a:ext cx="427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ker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  <a:sym typeface="+mn-ea"/>
              </a:rPr>
              <a:t>5</a:t>
            </a:r>
            <a:endParaRPr lang="en-US" altLang="zh-CN" sz="2800" b="1" ker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4200" y="973455"/>
            <a:ext cx="11023600" cy="3401060"/>
            <a:chOff x="920" y="1211"/>
            <a:chExt cx="17360" cy="5356"/>
          </a:xfrm>
        </p:grpSpPr>
        <p:grpSp>
          <p:nvGrpSpPr>
            <p:cNvPr id="14" name="组合 13"/>
            <p:cNvGrpSpPr/>
            <p:nvPr/>
          </p:nvGrpSpPr>
          <p:grpSpPr>
            <a:xfrm rot="0">
              <a:off x="1167" y="1211"/>
              <a:ext cx="7182" cy="2075"/>
              <a:chOff x="1167" y="1413"/>
              <a:chExt cx="7182" cy="207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167" y="2356"/>
                <a:ext cx="7182" cy="1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0" algn="ctr" eaLnBrk="1" hangingPunct="1">
                  <a:lnSpc>
                    <a:spcPct val="170000"/>
                  </a:lnSpc>
                  <a:spcBef>
                    <a:spcPts val="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华中农业大学食品科学技术学院</a:t>
                </a:r>
                <a:endPara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íṥ1iďê"/>
              <p:cNvSpPr/>
              <p:nvPr/>
            </p:nvSpPr>
            <p:spPr>
              <a:xfrm>
                <a:off x="2059" y="1413"/>
                <a:ext cx="5398" cy="856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组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织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单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位</a:t>
                </a:r>
                <a:endParaRPr 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0">
              <a:off x="11901" y="1211"/>
              <a:ext cx="5408" cy="2075"/>
              <a:chOff x="1661" y="3799"/>
              <a:chExt cx="5408" cy="2075"/>
            </a:xfrm>
          </p:grpSpPr>
          <p:sp>
            <p:nvSpPr>
              <p:cNvPr id="2" name="íṥ1iďê"/>
              <p:cNvSpPr/>
              <p:nvPr/>
            </p:nvSpPr>
            <p:spPr>
              <a:xfrm>
                <a:off x="1661" y="3799"/>
                <a:ext cx="5398" cy="856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活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动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时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间</a:t>
                </a:r>
                <a:endParaRPr 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661" y="4742"/>
                <a:ext cx="5408" cy="11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0" algn="ctr" eaLnBrk="1" hangingPunct="1">
                  <a:lnSpc>
                    <a:spcPct val="170000"/>
                  </a:lnSpc>
                  <a:spcBef>
                    <a:spcPts val="0"/>
                  </a:spcBef>
                  <a:buFont typeface="Wingdings" panose="05000000000000000000" pitchFamily="2" charset="2"/>
                  <a:buNone/>
                </a:pPr>
                <a:r>
                  <a:rPr lang="en-US" altLang="zh-CN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2025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r>
                  <a:rPr lang="en-US" altLang="zh-CN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12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月至</a:t>
                </a:r>
                <a:r>
                  <a:rPr lang="en-US" altLang="zh-CN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2026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年</a:t>
                </a:r>
                <a:r>
                  <a:rPr lang="en-US" altLang="zh-CN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月</a:t>
                </a:r>
                <a:endParaRPr lang="zh-CN" altLang="en-US" sz="2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920" y="3591"/>
              <a:ext cx="17360" cy="2976"/>
              <a:chOff x="920" y="3881"/>
              <a:chExt cx="17360" cy="2976"/>
            </a:xfrm>
          </p:grpSpPr>
          <p:sp>
            <p:nvSpPr>
              <p:cNvPr id="11" name="íṥ1iďê"/>
              <p:cNvSpPr/>
              <p:nvPr/>
            </p:nvSpPr>
            <p:spPr>
              <a:xfrm>
                <a:off x="6901" y="3881"/>
                <a:ext cx="5398" cy="856"/>
              </a:xfrm>
              <a:prstGeom prst="roundRect">
                <a:avLst>
                  <a:gd name="adj" fmla="val 50000"/>
                </a:avLst>
              </a:prstGeom>
              <a:solidFill>
                <a:schemeClr val="accent1">
                  <a:lumMod val="75000"/>
                </a:schemeClr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参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与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对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 </a:t>
                </a:r>
                <a:r>
                  <a:rPr lang="zh-CN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ea"/>
                  </a:rPr>
                  <a:t>象</a:t>
                </a:r>
                <a:endParaRPr 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920" y="4737"/>
                <a:ext cx="17360" cy="21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0" algn="ctr" eaLnBrk="1" hangingPunct="1">
                  <a:lnSpc>
                    <a:spcPct val="170000"/>
                  </a:lnSpc>
                  <a:spcBef>
                    <a:spcPts val="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“行大食物观 铸新时代魂”育人共同体成员高校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在读学生</a:t>
                </a:r>
                <a:endParaRPr lang="zh-CN" altLang="en-US" sz="2400" b="1" dirty="0">
                  <a:solidFill>
                    <a:schemeClr val="accent1">
                      <a:lumMod val="7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indent="0" algn="ctr" eaLnBrk="1" hangingPunct="1">
                  <a:lnSpc>
                    <a:spcPct val="170000"/>
                  </a:lnSpc>
                  <a:spcBef>
                    <a:spcPts val="0"/>
                  </a:spcBef>
                  <a:buFont typeface="Wingdings" panose="05000000000000000000" pitchFamily="2" charset="2"/>
                  <a:buNone/>
                </a:pPr>
                <a:r>
                  <a:rPr lang="zh-CN" altLang="en-US" sz="2400" b="1" dirty="0">
                    <a:solidFill>
                      <a:schemeClr val="accent1">
                        <a:lumMod val="75000"/>
                      </a:schemeClr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全国其他高校</a:t>
                </a:r>
                <a:r>
                  <a:rPr lang="zh-CN" altLang="en-US" sz="24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在读学生</a:t>
                </a:r>
                <a:endParaRPr lang="zh-CN" altLang="en-US" sz="2400" b="1" dirty="0">
                  <a:solidFill>
                    <a:srgbClr val="C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-635" y="4528820"/>
            <a:ext cx="12193270" cy="2329180"/>
            <a:chOff x="0" y="8756"/>
            <a:chExt cx="28800" cy="7498"/>
          </a:xfrm>
        </p:grpSpPr>
        <p:pic>
          <p:nvPicPr>
            <p:cNvPr id="21" name="图片 20" descr="C:/Users/阿Q/Desktop/压缩图/图片15_副本.jpg图片15_副本"/>
            <p:cNvPicPr>
              <a:picLocks noChangeAspect="1"/>
            </p:cNvPicPr>
            <p:nvPr/>
          </p:nvPicPr>
          <p:blipFill>
            <a:blip r:embed="rId2"/>
            <a:srcRect t="17568" r="344" b="908"/>
            <a:stretch>
              <a:fillRect/>
            </a:stretch>
          </p:blipFill>
          <p:spPr>
            <a:xfrm>
              <a:off x="0" y="8756"/>
              <a:ext cx="28799" cy="7498"/>
            </a:xfrm>
            <a:prstGeom prst="rect">
              <a:avLst/>
            </a:prstGeom>
          </p:spPr>
        </p:pic>
        <p:sp>
          <p:nvSpPr>
            <p:cNvPr id="18" name="Freeform 19"/>
            <p:cNvSpPr/>
            <p:nvPr/>
          </p:nvSpPr>
          <p:spPr>
            <a:xfrm>
              <a:off x="0" y="8756"/>
              <a:ext cx="28800" cy="7498"/>
            </a:xfrm>
            <a:custGeom>
              <a:avLst/>
              <a:gdLst/>
              <a:ahLst/>
              <a:cxnLst/>
              <a:rect l="l" t="t" r="r" b="b"/>
              <a:pathLst>
                <a:path w="4559116" h="1186896">
                  <a:moveTo>
                    <a:pt x="0" y="0"/>
                  </a:moveTo>
                  <a:lnTo>
                    <a:pt x="4559116" y="0"/>
                  </a:lnTo>
                  <a:lnTo>
                    <a:pt x="4559116" y="1186896"/>
                  </a:lnTo>
                  <a:lnTo>
                    <a:pt x="0" y="1186896"/>
                  </a:lnTo>
                  <a:close/>
                </a:path>
              </a:pathLst>
            </a:custGeom>
            <a:gradFill rotWithShape="1">
              <a:gsLst>
                <a:gs pos="0">
                  <a:srgbClr val="1F4BAE">
                    <a:alpha val="44000"/>
                  </a:srgbClr>
                </a:gs>
                <a:gs pos="100000">
                  <a:srgbClr val="57C2FF">
                    <a:alpha val="44000"/>
                  </a:srgbClr>
                </a:gs>
              </a:gsLst>
              <a:lin ang="0"/>
            </a:gradFill>
          </p:spPr>
          <p:txBody>
            <a:bodyPr/>
            <a:p>
              <a:endParaRPr lang="zh-CN" altLang="en-US">
                <a:latin typeface="思源黑体 CN" panose="020B0500000000000000" charset="-122"/>
                <a:ea typeface="思源黑体 CN" panose="020B0500000000000000" charset="-122"/>
              </a:endParaRPr>
            </a:p>
          </p:txBody>
        </p:sp>
      </p:grpSp>
    </p:spTree>
  </p:cSld>
  <p:clrMapOvr>
    <a:masterClrMapping/>
  </p:clrMapOvr>
  <p:transition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444873"/>
            <a:ext cx="10710107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开展“知·食”健康讲堂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面向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中学生群体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，围绕校园食品安全、青少年均衡营养、零食健康选择、视力保护饮食等主题开展科普宣讲，或面向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社区老年人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，聚焦老年慢性病饮食调理、保健食品鉴别、过期食品风险防范、低盐低糖膳食搭配等主题开展科普宣讲，增强知识传播的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针对性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实用性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开展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“食·趣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”互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动科普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设计贴合受众群体认知特点的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互动趣味科普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环节，为中学生开展食品标签解读实操、健康零食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DIY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、食品安全小实验、互动游戏等；或为老年人提供营养餐搭配指导、常用食材保鲜技巧演示、智能食品溯源查询教学等，通过互动科普深化知识理解，提升科普趣味性。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内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容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560443"/>
            <a:ext cx="10710107" cy="2122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总结实践活动相关成果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活动过程中应积极撰写并投递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新闻稿件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，拍摄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活动照片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视频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。活动结束后，需基于前期活动内容，整理提交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媒体报道链接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影音材料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（包括活动照片、短视频等）及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实践总结报告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等相关材料。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内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容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9770" y="3911600"/>
            <a:ext cx="10792460" cy="2437130"/>
            <a:chOff x="1167" y="6160"/>
            <a:chExt cx="16996" cy="3838"/>
          </a:xfrm>
        </p:grpSpPr>
        <p:pic>
          <p:nvPicPr>
            <p:cNvPr id="2" name="图片 1" descr="讲师介绍膳食纤维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7" y="6169"/>
              <a:ext cx="5713" cy="38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pic>
          <p:nvPicPr>
            <p:cNvPr id="7" name="图片 6" descr="党员志愿者向社区居民科普食安知识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24" y="6169"/>
              <a:ext cx="5078" cy="380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  <p:pic>
          <p:nvPicPr>
            <p:cNvPr id="8" name="图片 7" descr="c8042db45a4c44030cf4de76baf3804a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045" y="6160"/>
              <a:ext cx="5118" cy="38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31750"/>
            </a:effectLst>
          </p:spPr>
        </p:pic>
      </p:grpSp>
    </p:spTree>
  </p:cSld>
  <p:clrMapOvr>
    <a:masterClrMapping/>
  </p:clrMapOvr>
  <p:transition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444873"/>
            <a:ext cx="10710107" cy="5169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组队与报名（</a:t>
            </a:r>
            <a:r>
              <a:rPr 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即日起至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队伍建议由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2-8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人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自由组队，在各成员家庭所在地或寒假常住地开展实践，团队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队长需为食品专业背景在校生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，队员专业不限。由团队队长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扫描二维码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报名并填写实践策划书（见附件），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于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2026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年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9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日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之前发送至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shipin@mail.hzau.edu.cn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。华中农业大学食品科学技术学院将依据报名材料遴选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重点实践团队立项。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培训与物料（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2025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日前）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各团队在活动前需仔细阅读材料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提交要求与模板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华中农业大学食品科学技术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学院为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支立项的优秀实践团队发放（含寄送）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实践旗帜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，开展活动过程中需展现旗帜。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各团队可围绕实践主题，设计制作活动海报、明信片、图片、视频等素材，丰富实践形式、增强互动体验、提升实践效果。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排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 descr="华中农业大学“食品安全与营养青年行”实践项目申报_4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1295" y="708025"/>
            <a:ext cx="1391920" cy="13919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13215" y="1144270"/>
            <a:ext cx="17907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活动报名团队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信息收集表单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444873"/>
            <a:ext cx="10710107" cy="462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实践与宣传（寒假期间）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各团队应面向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老年人群体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围绕校园食品安全、青少年均衡营养、零食健康选择、视力保护饮食或老年慢性病饮食调理、保健食品鉴别、过期食品风险防范、低盐低糖膳食搭配等主题开展科普宣讲，增强知识传播的针对性与实用性。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鼓励各团队设计贴合受众群体认知特点的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互动趣味科普环节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，深化知识理解，提升科普趣味性。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7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各团队需在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活动开展后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天内进行新闻投稿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，新闻投稿详细流程见“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新闻稿投稿要求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”附件，华中农业大学食品科学技术学院将遴选优秀新闻稿件进行宣传报道。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排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444873"/>
            <a:ext cx="10710107" cy="4253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1" hangingPunct="1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总结与评优（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2026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–4</a:t>
            </a:r>
            <a:r>
              <a:rPr lang="zh-CN" altLang="en-US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月）</a:t>
            </a:r>
            <a:endParaRPr lang="zh-CN" altLang="en-US" sz="22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以团队为单位提交实践总结材料，包括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实践总结报告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（参考附件模版）、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影像资料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（活动照片、短视频等，做好命名），放入压缩包内，重命名为“青年行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学校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队长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+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总结材料”后，于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2026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日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之前发送至</a:t>
            </a: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shipin@mail.hzau.edu.cn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高校实践学生依据各高校实际情况给予学时或学分认定。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en-US" altLang="zh-CN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总结材料提交后，由华中农业大学食品科学技术学院组织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总结评审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</a:t>
            </a:r>
            <a:r>
              <a:rPr lang="en-US" altLang="zh-CN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PPT</a:t>
            </a:r>
            <a:r>
              <a:rPr lang="zh-CN" altLang="en-US" sz="22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答辩</a:t>
            </a:r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，评选优秀实践团队一等奖、二等奖、三等奖等奖项，并颁发荣誉证书。</a:t>
            </a:r>
            <a:endParaRPr lang="zh-CN" altLang="en-US" sz="22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动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安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排</a:t>
            </a:r>
            <a:endParaRPr 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40848" y="1763008"/>
            <a:ext cx="10710107" cy="4076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本次各团队成员实践成果需为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独立原创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，不得抄袭、套作等，违反者将取消参与资格并追究相关责任。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各团队应预先制定详细的实践方案，并明确划分队员的具体职责。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每个团队必须配备一名指导教师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，以确保科普内容的权威性、科学性和准确性。同时，应根据目标受众的特点创新呈现形式，注重互动性和实用性。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各团队需统一使用主办方提供的宣传旗帜，队员着装整洁、言行得体，展现大学生良好的精神风貌。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各团队在实践过程中应强化安全管理，制定完善的安全预案，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所有队员需购买实践期间人身意外保险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；在实践过程中做好现场秩序维护，尤其注重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中学生的安全防护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与</a:t>
            </a: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老年人的关怀照料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，杜绝安全隐患。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180000"/>
              </a:lnSpc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zh-CN" altLang="en-US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各团队由所在学校或自行负责实践所产生的所有费用。</a:t>
            </a:r>
            <a:endParaRPr lang="zh-CN" altLang="en-US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764645" y="671322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5" name="íṥ1iďê"/>
          <p:cNvSpPr/>
          <p:nvPr/>
        </p:nvSpPr>
        <p:spPr>
          <a:xfrm>
            <a:off x="277495" y="897255"/>
            <a:ext cx="3427730" cy="54356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活动要求和注意事项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77495" y="41275"/>
            <a:ext cx="9723120" cy="534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华中农业大学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食品安全与营养青年行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实践项目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advTm="3000"/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PA" val="v4.1.3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PA" val="v4.1.3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PP_MARK_KEY" val="ab196516-b241-4f1d-a2db-8e4f6df1988e"/>
  <p:tag name="COMMONDATA" val="eyJoZGlkIjoiZDAwM2IyNWQwNDNmYWMzNTNjOGUwN2I5NjBlYTMxYzkifQ=="/>
  <p:tag name="RESOURCE_RECORD_KEY" val="{&quot;65&quot;:[20208183],&quot;70&quot;:[3312361,3323870,3426754,3315855]}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PLACING_PICTURE_USER_VIEWPORT" val="{&quot;height&quot;:10800,&quot;width&quot;:8592}"/>
  <p:tag name="KSO_WM_BEAUTIFY_FLAG" val=""/>
</p:tagLst>
</file>

<file path=ppt/tags/tag9.xml><?xml version="1.0" encoding="utf-8"?>
<p:tagLst xmlns:p="http://schemas.openxmlformats.org/presentationml/2006/main">
  <p:tag name="KSO_WM_UNIT_PLACING_PICTURE_USER_VIEWPORT" val="{&quot;height&quot;:10800,&quot;width&quot;:8592}"/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</Words>
  <Application>WPS 演示</Application>
  <PresentationFormat>宽屏</PresentationFormat>
  <Paragraphs>93</Paragraphs>
  <Slides>10</Slides>
  <Notes>33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Times New Roman</vt:lpstr>
      <vt:lpstr>Calibri</vt:lpstr>
      <vt:lpstr>等线</vt:lpstr>
      <vt:lpstr>思源黑体 CN</vt:lpstr>
      <vt:lpstr>Wingdings</vt:lpstr>
      <vt:lpstr>黑体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liuyouming</dc:creator>
  <cp:lastModifiedBy>WPS_1616487534</cp:lastModifiedBy>
  <cp:revision>1703</cp:revision>
  <dcterms:created xsi:type="dcterms:W3CDTF">2023-10-22T14:45:00Z</dcterms:created>
  <dcterms:modified xsi:type="dcterms:W3CDTF">2025-12-30T02:34:10Z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1EC4BBD40CC749B6BBE27BB705ABC29F_13</vt:lpwstr>
  </property>
</Properties>
</file>