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12.svg" ContentType="image/svg+xml"/>
  <Override PartName="/ppt/media/image14.svg" ContentType="image/svg+xml"/>
  <Override PartName="/ppt/media/image1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18"/>
  </p:handoutMasterIdLst>
  <p:sldIdLst>
    <p:sldId id="309" r:id="rId4"/>
    <p:sldId id="262" r:id="rId6"/>
    <p:sldId id="282" r:id="rId7"/>
    <p:sldId id="261" r:id="rId8"/>
    <p:sldId id="299" r:id="rId9"/>
    <p:sldId id="300" r:id="rId10"/>
    <p:sldId id="301" r:id="rId11"/>
    <p:sldId id="308" r:id="rId12"/>
    <p:sldId id="303" r:id="rId13"/>
    <p:sldId id="290" r:id="rId14"/>
    <p:sldId id="291" r:id="rId15"/>
    <p:sldId id="275" r:id="rId16"/>
    <p:sldId id="297" r:id="rId17"/>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哒哒 熊猫" initials="哒哒"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20824E"/>
    <a:srgbClr val="1A6A40"/>
    <a:srgbClr val="FFFDF5"/>
    <a:srgbClr val="C5E0B4"/>
    <a:srgbClr val="F3BC15"/>
    <a:srgbClr val="2E461C"/>
    <a:srgbClr val="C1DFAE"/>
    <a:srgbClr val="56AD54"/>
    <a:srgbClr val="F5FA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9" autoAdjust="0"/>
    <p:restoredTop sz="94660"/>
  </p:normalViewPr>
  <p:slideViewPr>
    <p:cSldViewPr snapToGrid="0">
      <p:cViewPr varScale="1">
        <p:scale>
          <a:sx n="72" d="100"/>
          <a:sy n="72" d="100"/>
        </p:scale>
        <p:origin x="384"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3" Type="http://schemas.openxmlformats.org/officeDocument/2006/relationships/tags" Target="tags/tag81.xml"/><Relationship Id="rId22" Type="http://schemas.openxmlformats.org/officeDocument/2006/relationships/commentAuthors" Target="commentAuthors.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srcRect l="17523" t="18435" r="12988"/>
          <a:stretch>
            <a:fillRect/>
          </a:stretch>
        </p:blipFill>
        <p:spPr>
          <a:xfrm>
            <a:off x="0" y="-1"/>
            <a:ext cx="12192001" cy="6858001"/>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4C1A0B0-C2F4-477F-B736-4FF5B611494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8DCEDA9-FE4E-45E7-BD88-ED2AE9648CD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4C1A0B0-C2F4-477F-B736-4FF5B6114944}"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48DCEDA9-FE4E-45E7-BD88-ED2AE9648CD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4C1A0B0-C2F4-477F-B736-4FF5B6114944}"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48DCEDA9-FE4E-45E7-BD88-ED2AE9648CD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png"/><Relationship Id="rId4" Type="http://schemas.openxmlformats.org/officeDocument/2006/relationships/image" Target="../media/image2.jpeg"/><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13" name="矩形 12"/>
          <p:cNvSpPr/>
          <p:nvPr userDrawn="1"/>
        </p:nvSpPr>
        <p:spPr>
          <a:xfrm>
            <a:off x="-24130" y="0"/>
            <a:ext cx="12216130" cy="6901815"/>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 name="文本框 1"/>
          <p:cNvSpPr txBox="1"/>
          <p:nvPr userDrawn="1"/>
        </p:nvSpPr>
        <p:spPr>
          <a:xfrm>
            <a:off x="47328" y="6309320"/>
            <a:ext cx="4248472" cy="523220"/>
          </a:xfrm>
          <a:prstGeom prst="rect">
            <a:avLst/>
          </a:prstGeom>
          <a:noFill/>
        </p:spPr>
        <p:txBody>
          <a:bodyPr wrap="square">
            <a:spAutoFit/>
          </a:bodyPr>
          <a:lstStyle/>
          <a:p>
            <a:r>
              <a:rPr lang="zh-CN" altLang="en-US" sz="2800" b="0" i="0" dirty="0">
                <a:solidFill>
                  <a:schemeClr val="lt1">
                    <a:lumMod val="50000"/>
                  </a:schemeClr>
                </a:solidFill>
                <a:effectLst/>
                <a:latin typeface="隶书" panose="02010509060101010101" pitchFamily="49" charset="-122"/>
                <a:ea typeface="隶书" panose="02010509060101010101" pitchFamily="49" charset="-122"/>
              </a:rPr>
              <a:t>诚 朴 勇 毅</a:t>
            </a:r>
            <a:endParaRPr lang="zh-CN" altLang="en-US" sz="2800" b="0" i="0" dirty="0">
              <a:solidFill>
                <a:schemeClr val="lt1">
                  <a:lumMod val="50000"/>
                </a:schemeClr>
              </a:solidFill>
              <a:effectLst/>
              <a:latin typeface="隶书" panose="02010509060101010101" pitchFamily="49" charset="-122"/>
              <a:ea typeface="隶书" panose="02010509060101010101" pitchFamily="49" charset="-122"/>
            </a:endParaRPr>
          </a:p>
        </p:txBody>
      </p:sp>
      <p:pic>
        <p:nvPicPr>
          <p:cNvPr id="3" name="图片 2"/>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a:xfrm>
            <a:off x="9985648" y="250234"/>
            <a:ext cx="1925964" cy="388363"/>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mc:AlternateContent xmlns:mc="http://schemas.openxmlformats.org/markup-compatibility/2006">
    <mc:Choice xmlns:p14="http://schemas.microsoft.com/office/powerpoint/2010/main" Requires="p14">
      <p:transition spd="slow" p14:dur="1200"/>
    </mc:Choice>
    <mc:Fallback>
      <p:transition spd="slow"/>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5.xml"/><Relationship Id="rId2" Type="http://schemas.openxmlformats.org/officeDocument/2006/relationships/image" Target="../media/image5.pn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7.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image" Target="../media/image6.png"/><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69.xml"/><Relationship Id="rId7" Type="http://schemas.openxmlformats.org/officeDocument/2006/relationships/image" Target="../media/image18.jpeg"/><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image" Target="../media/image6.png"/><Relationship Id="rId3" Type="http://schemas.openxmlformats.org/officeDocument/2006/relationships/tags" Target="../tags/tag66.xml"/><Relationship Id="rId2" Type="http://schemas.openxmlformats.org/officeDocument/2006/relationships/tags" Target="../tags/tag65.xml"/><Relationship Id="rId10" Type="http://schemas.openxmlformats.org/officeDocument/2006/relationships/notesSlide" Target="../notesSlides/notesSlide11.xml"/><Relationship Id="rId1" Type="http://schemas.openxmlformats.org/officeDocument/2006/relationships/tags" Target="../tags/tag64.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20.jpeg"/><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image" Target="../media/image19.jpeg"/><Relationship Id="rId4" Type="http://schemas.openxmlformats.org/officeDocument/2006/relationships/tags" Target="../tags/tag72.xml"/><Relationship Id="rId3" Type="http://schemas.openxmlformats.org/officeDocument/2006/relationships/image" Target="../media/image6.png"/><Relationship Id="rId2" Type="http://schemas.openxmlformats.org/officeDocument/2006/relationships/tags" Target="../tags/tag71.xml"/><Relationship Id="rId10" Type="http://schemas.openxmlformats.org/officeDocument/2006/relationships/notesSlide" Target="../notesSlides/notesSlide12.xml"/><Relationship Id="rId1" Type="http://schemas.openxmlformats.org/officeDocument/2006/relationships/tags" Target="../tags/tag70.xml"/></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image" Target="../media/image6.png"/><Relationship Id="rId3" Type="http://schemas.openxmlformats.org/officeDocument/2006/relationships/tags" Target="../tags/tag76.xml"/><Relationship Id="rId2" Type="http://schemas.openxmlformats.org/officeDocument/2006/relationships/tags" Target="../tags/tag75.xml"/><Relationship Id="rId10" Type="http://schemas.openxmlformats.org/officeDocument/2006/relationships/notesSlide" Target="../notesSlides/notesSlide13.xml"/><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7.xml"/><Relationship Id="rId7" Type="http://schemas.openxmlformats.org/officeDocument/2006/relationships/image" Target="../media/image7.jpe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image" Target="../media/image6.png"/><Relationship Id="rId2" Type="http://schemas.openxmlformats.org/officeDocument/2006/relationships/tags" Target="../tags/tag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9" Type="http://schemas.openxmlformats.org/officeDocument/2006/relationships/image" Target="../media/image8.jpeg"/><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image" Target="../media/image6.png"/><Relationship Id="rId3" Type="http://schemas.openxmlformats.org/officeDocument/2006/relationships/tags" Target="../tags/tag8.xml"/><Relationship Id="rId20" Type="http://schemas.openxmlformats.org/officeDocument/2006/relationships/notesSlide" Target="../notesSlides/notesSlide3.xml"/><Relationship Id="rId2" Type="http://schemas.openxmlformats.org/officeDocument/2006/relationships/tags" Target="../tags/tag7.xml"/><Relationship Id="rId19" Type="http://schemas.openxmlformats.org/officeDocument/2006/relationships/slideLayout" Target="../slideLayouts/slideLayout7.xml"/><Relationship Id="rId18" Type="http://schemas.openxmlformats.org/officeDocument/2006/relationships/tags" Target="../tags/tag20.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image" Target="../media/image9.jpeg"/><Relationship Id="rId10" Type="http://schemas.openxmlformats.org/officeDocument/2006/relationships/tags" Target="../tags/tag13.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9" Type="http://schemas.openxmlformats.org/officeDocument/2006/relationships/tags" Target="../tags/tag27.xml"/><Relationship Id="rId8" Type="http://schemas.openxmlformats.org/officeDocument/2006/relationships/tags" Target="../tags/tag26.xml"/><Relationship Id="rId7" Type="http://schemas.openxmlformats.org/officeDocument/2006/relationships/tags" Target="../tags/tag25.xml"/><Relationship Id="rId6" Type="http://schemas.openxmlformats.org/officeDocument/2006/relationships/image" Target="../media/image6.png"/><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7" Type="http://schemas.openxmlformats.org/officeDocument/2006/relationships/notesSlide" Target="../notesSlides/notesSlide4.xml"/><Relationship Id="rId26" Type="http://schemas.openxmlformats.org/officeDocument/2006/relationships/slideLayout" Target="../slideLayouts/slideLayout7.xml"/><Relationship Id="rId25" Type="http://schemas.openxmlformats.org/officeDocument/2006/relationships/image" Target="../media/image16.svg"/><Relationship Id="rId24" Type="http://schemas.openxmlformats.org/officeDocument/2006/relationships/image" Target="../media/image15.png"/><Relationship Id="rId23" Type="http://schemas.openxmlformats.org/officeDocument/2006/relationships/tags" Target="../tags/tag37.xml"/><Relationship Id="rId22" Type="http://schemas.openxmlformats.org/officeDocument/2006/relationships/image" Target="../media/image14.svg"/><Relationship Id="rId21" Type="http://schemas.openxmlformats.org/officeDocument/2006/relationships/image" Target="../media/image13.png"/><Relationship Id="rId20" Type="http://schemas.openxmlformats.org/officeDocument/2006/relationships/tags" Target="../tags/tag36.xml"/><Relationship Id="rId2" Type="http://schemas.openxmlformats.org/officeDocument/2006/relationships/image" Target="../media/image10.jpeg"/><Relationship Id="rId19" Type="http://schemas.openxmlformats.org/officeDocument/2006/relationships/image" Target="../media/image12.svg"/><Relationship Id="rId18" Type="http://schemas.openxmlformats.org/officeDocument/2006/relationships/image" Target="../media/image11.png"/><Relationship Id="rId17" Type="http://schemas.openxmlformats.org/officeDocument/2006/relationships/tags" Target="../tags/tag35.xml"/><Relationship Id="rId16" Type="http://schemas.openxmlformats.org/officeDocument/2006/relationships/tags" Target="../tags/tag34.xml"/><Relationship Id="rId15" Type="http://schemas.openxmlformats.org/officeDocument/2006/relationships/tags" Target="../tags/tag33.xml"/><Relationship Id="rId14" Type="http://schemas.openxmlformats.org/officeDocument/2006/relationships/tags" Target="../tags/tag32.xml"/><Relationship Id="rId13" Type="http://schemas.openxmlformats.org/officeDocument/2006/relationships/tags" Target="../tags/tag31.xml"/><Relationship Id="rId12" Type="http://schemas.openxmlformats.org/officeDocument/2006/relationships/tags" Target="../tags/tag30.xml"/><Relationship Id="rId11" Type="http://schemas.openxmlformats.org/officeDocument/2006/relationships/tags" Target="../tags/tag29.xml"/><Relationship Id="rId10" Type="http://schemas.openxmlformats.org/officeDocument/2006/relationships/tags" Target="../tags/tag28.xml"/><Relationship Id="rId1" Type="http://schemas.openxmlformats.org/officeDocument/2006/relationships/tags" Target="../tags/tag21.xml"/></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7.xml"/><Relationship Id="rId7" Type="http://schemas.openxmlformats.org/officeDocument/2006/relationships/image" Target="../media/image17.jpeg"/><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image" Target="../media/image6.png"/><Relationship Id="rId2" Type="http://schemas.openxmlformats.org/officeDocument/2006/relationships/tags" Target="../tags/tag39.xml"/><Relationship Id="rId1" Type="http://schemas.openxmlformats.org/officeDocument/2006/relationships/tags" Target="../tags/tag38.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7.xml"/><Relationship Id="rId4" Type="http://schemas.openxmlformats.org/officeDocument/2006/relationships/tags" Target="../tags/tag45.xml"/><Relationship Id="rId3" Type="http://schemas.openxmlformats.org/officeDocument/2006/relationships/image" Target="../media/image6.png"/><Relationship Id="rId2" Type="http://schemas.openxmlformats.org/officeDocument/2006/relationships/tags" Target="../tags/tag44.xml"/><Relationship Id="rId1" Type="http://schemas.openxmlformats.org/officeDocument/2006/relationships/tags" Target="../tags/tag43.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7.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image" Target="../media/image6.png"/><Relationship Id="rId2" Type="http://schemas.openxmlformats.org/officeDocument/2006/relationships/tags" Target="../tags/tag47.xml"/><Relationship Id="rId1" Type="http://schemas.openxmlformats.org/officeDocument/2006/relationships/tags" Target="../tags/tag46.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7.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image" Target="../media/image6.png"/><Relationship Id="rId2" Type="http://schemas.openxmlformats.org/officeDocument/2006/relationships/tags" Target="../tags/tag51.xml"/><Relationship Id="rId1" Type="http://schemas.openxmlformats.org/officeDocument/2006/relationships/tags" Target="../tags/tag50.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7.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image" Target="../media/image6.png"/><Relationship Id="rId2" Type="http://schemas.openxmlformats.org/officeDocument/2006/relationships/tags" Target="../tags/tag55.xml"/><Relationship Id="rId1" Type="http://schemas.openxmlformats.org/officeDocument/2006/relationships/tags" Target="../tags/tag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6934" y="0"/>
            <a:ext cx="12213322" cy="3352800"/>
          </a:xfrm>
          <a:prstGeom prst="rect">
            <a:avLst/>
          </a:prstGeom>
        </p:spPr>
      </p:pic>
      <p:cxnSp>
        <p:nvCxnSpPr>
          <p:cNvPr id="6" name="直接连接符 5"/>
          <p:cNvCxnSpPr/>
          <p:nvPr/>
        </p:nvCxnSpPr>
        <p:spPr>
          <a:xfrm>
            <a:off x="3754301" y="5588639"/>
            <a:ext cx="4683398" cy="0"/>
          </a:xfrm>
          <a:prstGeom prst="line">
            <a:avLst/>
          </a:prstGeom>
          <a:noFill/>
          <a:ln w="12700" cap="flat" cmpd="sng" algn="ctr">
            <a:solidFill>
              <a:schemeClr val="accent6">
                <a:lumMod val="100000"/>
              </a:schemeClr>
            </a:solidFill>
            <a:prstDash val="solid"/>
            <a:miter lim="800000"/>
          </a:ln>
          <a:effectLst/>
        </p:spPr>
      </p:cxnSp>
      <p:grpSp>
        <p:nvGrpSpPr>
          <p:cNvPr id="7" name="组合 6"/>
          <p:cNvGrpSpPr/>
          <p:nvPr/>
        </p:nvGrpSpPr>
        <p:grpSpPr>
          <a:xfrm>
            <a:off x="3058795" y="6028959"/>
            <a:ext cx="2890520" cy="463012"/>
            <a:chOff x="1767755" y="5835880"/>
            <a:chExt cx="2273210" cy="463012"/>
          </a:xfrm>
        </p:grpSpPr>
        <p:sp>
          <p:nvSpPr>
            <p:cNvPr id="8" name="矩形: 圆角 7"/>
            <p:cNvSpPr/>
            <p:nvPr/>
          </p:nvSpPr>
          <p:spPr>
            <a:xfrm>
              <a:off x="1767755" y="5835880"/>
              <a:ext cx="2273210" cy="463012"/>
            </a:xfrm>
            <a:prstGeom prst="roundRect">
              <a:avLst>
                <a:gd name="adj" fmla="val 22153"/>
              </a:avLst>
            </a:prstGeom>
            <a:solidFill>
              <a:schemeClr val="accent6">
                <a:lumMod val="10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Arial" panose="020B0604020202020204"/>
                <a:cs typeface="+mn-cs"/>
              </a:endParaRPr>
            </a:p>
          </p:txBody>
        </p:sp>
        <p:sp>
          <p:nvSpPr>
            <p:cNvPr id="9" name="文本框 8"/>
            <p:cNvSpPr txBox="1"/>
            <p:nvPr/>
          </p:nvSpPr>
          <p:spPr>
            <a:xfrm>
              <a:off x="1824140" y="5883236"/>
              <a:ext cx="2160442" cy="368300"/>
            </a:xfrm>
            <a:prstGeom prst="rect">
              <a:avLst/>
            </a:prstGeom>
            <a:noFill/>
          </p:spPr>
          <p:txBody>
            <a:bodyPr wrap="square" rtlCol="0"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联系</a:t>
              </a:r>
              <a:r>
                <a:rPr kumimoji="0" lang="en-US" altLang="zh-CN"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QQ</a:t>
              </a:r>
              <a:r>
                <a:rPr kumimoji="0" lang="zh-CN"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a:t>
              </a:r>
              <a:r>
                <a:rPr kumimoji="0" lang="en-US" altLang="zh-CN"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1074626120</a:t>
              </a:r>
              <a:endParaRPr kumimoji="0" lang="en-US" altLang="zh-CN"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endParaRPr>
            </a:p>
          </p:txBody>
        </p:sp>
      </p:grpSp>
      <p:sp>
        <p:nvSpPr>
          <p:cNvPr id="15" name="矩形: 圆角 14"/>
          <p:cNvSpPr/>
          <p:nvPr/>
        </p:nvSpPr>
        <p:spPr>
          <a:xfrm>
            <a:off x="6931025" y="6038850"/>
            <a:ext cx="2273300" cy="462915"/>
          </a:xfrm>
          <a:prstGeom prst="roundRect">
            <a:avLst>
              <a:gd name="adj" fmla="val 22153"/>
            </a:avLst>
          </a:prstGeom>
          <a:solidFill>
            <a:schemeClr val="accent6">
              <a:lumMod val="10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Arial" panose="020B0604020202020204"/>
              <a:cs typeface="+mn-cs"/>
            </a:endParaRPr>
          </a:p>
        </p:txBody>
      </p:sp>
      <p:sp>
        <p:nvSpPr>
          <p:cNvPr id="16" name="文本框 15"/>
          <p:cNvSpPr txBox="1"/>
          <p:nvPr/>
        </p:nvSpPr>
        <p:spPr>
          <a:xfrm>
            <a:off x="6791325" y="6085840"/>
            <a:ext cx="2552065" cy="368300"/>
          </a:xfrm>
          <a:prstGeom prst="rect">
            <a:avLst/>
          </a:prstGeom>
          <a:noFill/>
        </p:spPr>
        <p:txBody>
          <a:bodyPr wrap="square" rtlCol="0" anchor="ctr">
            <a:spAutoFit/>
          </a:bodyPr>
          <a:lstStyle>
            <a:defPPr>
              <a:defRPr lang="zh-CN"/>
            </a:defPPr>
            <a:lvl1pPr algn="ctr">
              <a:defRPr>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2025</a:t>
            </a:r>
            <a:r>
              <a:rPr kumimoji="0" lang="zh-CN" altLang="en-US"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年</a:t>
            </a:r>
            <a:r>
              <a:rPr kumimoji="0" lang="en-US" altLang="zh-CN"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12</a:t>
            </a:r>
            <a:r>
              <a:rPr kumimoji="0" lang="zh-CN" altLang="en-US"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月</a:t>
            </a:r>
            <a:endParaRPr kumimoji="0" lang="zh-CN" altLang="en-US" sz="1800" b="1"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0" name="文本框 19"/>
          <p:cNvSpPr txBox="1"/>
          <p:nvPr/>
        </p:nvSpPr>
        <p:spPr>
          <a:xfrm>
            <a:off x="-325755" y="3442335"/>
            <a:ext cx="12843510" cy="1753235"/>
          </a:xfrm>
          <a:prstGeom prst="rect">
            <a:avLst/>
          </a:prstGeom>
          <a:noFill/>
        </p:spPr>
        <p:txBody>
          <a:bodyPr wrap="square" rtlCol="0">
            <a:spAutoFit/>
          </a:bodyPr>
          <a:lstStyle/>
          <a:p>
            <a:pPr algn="ctr">
              <a:defRPr/>
            </a:pPr>
            <a:r>
              <a:rPr lang="en-US" altLang="zh-CN" sz="5400" b="1" dirty="0">
                <a:solidFill>
                  <a:schemeClr val="accent6">
                    <a:lumMod val="100000"/>
                  </a:schemeClr>
                </a:solidFill>
                <a:latin typeface="微软雅黑" panose="020B0503020204020204" charset="-122"/>
                <a:ea typeface="微软雅黑" panose="020B0503020204020204" charset="-122"/>
                <a:cs typeface="微软雅黑" panose="020B0503020204020204" charset="-122"/>
              </a:rPr>
              <a:t>“</a:t>
            </a:r>
            <a:r>
              <a:rPr lang="zh-CN" sz="5400" b="1" dirty="0">
                <a:solidFill>
                  <a:schemeClr val="accent6">
                    <a:lumMod val="100000"/>
                  </a:schemeClr>
                </a:solidFill>
                <a:latin typeface="微软雅黑" panose="020B0503020204020204" charset="-122"/>
                <a:ea typeface="微软雅黑" panose="020B0503020204020204" charset="-122"/>
                <a:cs typeface="微软雅黑" panose="020B0503020204020204" charset="-122"/>
              </a:rPr>
              <a:t>食品产业赋能青年行</a:t>
            </a:r>
            <a:r>
              <a:rPr lang="en-US" altLang="zh-CN" sz="5400" b="1" dirty="0">
                <a:solidFill>
                  <a:schemeClr val="accent6">
                    <a:lumMod val="100000"/>
                  </a:schemeClr>
                </a:solidFill>
                <a:latin typeface="微软雅黑" panose="020B0503020204020204" charset="-122"/>
                <a:ea typeface="微软雅黑" panose="020B0503020204020204" charset="-122"/>
                <a:cs typeface="微软雅黑" panose="020B0503020204020204" charset="-122"/>
              </a:rPr>
              <a:t>”</a:t>
            </a:r>
            <a:endParaRPr lang="zh-CN" sz="5400" b="1" dirty="0">
              <a:solidFill>
                <a:schemeClr val="accent6">
                  <a:lumMod val="100000"/>
                </a:schemeClr>
              </a:solidFill>
              <a:latin typeface="微软雅黑" panose="020B0503020204020204" charset="-122"/>
              <a:ea typeface="微软雅黑" panose="020B0503020204020204" charset="-122"/>
              <a:cs typeface="微软雅黑" panose="020B0503020204020204" charset="-122"/>
            </a:endParaRPr>
          </a:p>
          <a:p>
            <a:pPr algn="ctr">
              <a:defRPr/>
            </a:pPr>
            <a:r>
              <a:rPr lang="zh-CN" sz="5400" b="1" dirty="0">
                <a:solidFill>
                  <a:schemeClr val="accent6">
                    <a:lumMod val="100000"/>
                  </a:schemeClr>
                </a:solidFill>
                <a:latin typeface="微软雅黑" panose="020B0503020204020204" charset="-122"/>
                <a:ea typeface="微软雅黑" panose="020B0503020204020204" charset="-122"/>
                <a:cs typeface="微软雅黑" panose="020B0503020204020204" charset="-122"/>
                <a:sym typeface="+mn-ea"/>
              </a:rPr>
              <a:t>西北农林科技大学社会实践工作培训</a:t>
            </a:r>
            <a:endParaRPr lang="zh-CN" altLang="en-US" sz="5400" b="1" dirty="0">
              <a:solidFill>
                <a:schemeClr val="accent6">
                  <a:lumMod val="100000"/>
                </a:schemeClr>
              </a:solidFill>
              <a:latin typeface="微软雅黑" panose="020B0503020204020204" charset="-122"/>
              <a:ea typeface="微软雅黑" panose="020B0503020204020204" charset="-122"/>
              <a:cs typeface="微软雅黑" panose="020B0503020204020204" charset="-122"/>
              <a:sym typeface="黑体" panose="02010609060101010101"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5374719" y="14878"/>
            <a:ext cx="1661522" cy="16615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mc:Choice>
    <mc:Fallback>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1"/>
            </p:custDataLst>
          </p:nvPr>
        </p:nvSpPr>
        <p:spPr>
          <a:xfrm>
            <a:off x="204470" y="1303020"/>
            <a:ext cx="11583670" cy="5332095"/>
          </a:xfrm>
          <a:prstGeom prst="rect">
            <a:avLst/>
          </a:prstGeom>
          <a:solidFill>
            <a:srgbClr val="ECF5E7"/>
          </a:solidFill>
          <a:ln>
            <a:solidFill>
              <a:srgbClr val="D3E8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对角圆角矩形 1"/>
          <p:cNvSpPr/>
          <p:nvPr>
            <p:custDataLst>
              <p:tags r:id="rId2"/>
            </p:custDataLst>
          </p:nvPr>
        </p:nvSpPr>
        <p:spPr>
          <a:xfrm>
            <a:off x="-968188" y="-1613"/>
            <a:ext cx="13160188" cy="956889"/>
          </a:xfrm>
          <a:prstGeom prst="round2DiagRect">
            <a:avLst>
              <a:gd name="adj1" fmla="val 50000"/>
              <a:gd name="adj2" fmla="val 0"/>
            </a:avLst>
          </a:prstGeom>
          <a:gradFill>
            <a:gsLst>
              <a:gs pos="0">
                <a:srgbClr val="5D9D72">
                  <a:alpha val="100000"/>
                </a:srgbClr>
              </a:gs>
              <a:gs pos="49000">
                <a:srgbClr val="6EA844"/>
              </a:gs>
              <a:gs pos="100000">
                <a:srgbClr val="1D7546"/>
              </a:gs>
            </a:gsLst>
            <a:lin ang="10800000" scaled="0"/>
          </a:gradFill>
          <a:ln>
            <a:noFill/>
          </a:ln>
          <a:effectLst>
            <a:outerShdw blurRad="508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descr="带字透明底"/>
          <p:cNvPicPr>
            <a:picLocks noChangeAspect="1"/>
          </p:cNvPicPr>
          <p:nvPr>
            <p:custDataLst>
              <p:tags r:id="rId3"/>
            </p:custDataLst>
          </p:nvPr>
        </p:nvPicPr>
        <p:blipFill>
          <a:blip r:embed="rId4"/>
          <a:srcRect t="29740" b="22457"/>
          <a:stretch>
            <a:fillRect/>
          </a:stretch>
        </p:blipFill>
        <p:spPr>
          <a:xfrm>
            <a:off x="9144000" y="103505"/>
            <a:ext cx="3048000" cy="746125"/>
          </a:xfrm>
          <a:prstGeom prst="rect">
            <a:avLst/>
          </a:prstGeom>
        </p:spPr>
      </p:pic>
      <p:sp>
        <p:nvSpPr>
          <p:cNvPr id="11" name="文本框 10"/>
          <p:cNvSpPr txBox="1"/>
          <p:nvPr>
            <p:custDataLst>
              <p:tags r:id="rId5"/>
            </p:custDataLst>
          </p:nvPr>
        </p:nvSpPr>
        <p:spPr>
          <a:xfrm>
            <a:off x="324485" y="173990"/>
            <a:ext cx="5777865" cy="675640"/>
          </a:xfrm>
          <a:prstGeom prst="rect">
            <a:avLst/>
          </a:prstGeom>
          <a:noFill/>
        </p:spPr>
        <p:txBody>
          <a:bodyPr wrap="square" rtlCol="0">
            <a:spAutoFit/>
          </a:bodyPr>
          <a:lstStyle/>
          <a:p>
            <a:r>
              <a:rPr lang="en-US" sz="3800" b="1" spc="100" dirty="0">
                <a:solidFill>
                  <a:schemeClr val="bg1"/>
                </a:solidFill>
                <a:uFillTx/>
                <a:latin typeface="+mj-ea"/>
                <a:ea typeface="+mj-ea"/>
                <a:cs typeface="+mj-ea"/>
              </a:rPr>
              <a:t>4 </a:t>
            </a:r>
            <a:r>
              <a:rPr lang="zh-CN" altLang="en-US" sz="3800" b="1" spc="100" dirty="0">
                <a:solidFill>
                  <a:schemeClr val="bg1"/>
                </a:solidFill>
                <a:uFillTx/>
                <a:latin typeface="+mj-ea"/>
                <a:ea typeface="+mj-ea"/>
                <a:cs typeface="+mj-ea"/>
              </a:rPr>
              <a:t>活动要求及注意事项</a:t>
            </a:r>
            <a:endParaRPr lang="zh-CN" altLang="en-US" sz="3800" b="1" spc="100" dirty="0">
              <a:solidFill>
                <a:schemeClr val="bg1"/>
              </a:solidFill>
              <a:uFillTx/>
              <a:latin typeface="+mj-ea"/>
              <a:ea typeface="+mj-ea"/>
              <a:cs typeface="+mj-ea"/>
            </a:endParaRPr>
          </a:p>
        </p:txBody>
      </p:sp>
      <p:sp>
        <p:nvSpPr>
          <p:cNvPr id="10" name="矩形 9"/>
          <p:cNvSpPr/>
          <p:nvPr>
            <p:custDataLst>
              <p:tags r:id="rId6"/>
            </p:custDataLst>
          </p:nvPr>
        </p:nvSpPr>
        <p:spPr>
          <a:xfrm flipH="1">
            <a:off x="348615" y="1553210"/>
            <a:ext cx="76200" cy="4831715"/>
          </a:xfrm>
          <a:prstGeom prst="rect">
            <a:avLst/>
          </a:prstGeom>
          <a:solidFill>
            <a:srgbClr val="1A6A40"/>
          </a:solidFill>
          <a:ln>
            <a:solidFill>
              <a:srgbClr val="1A6A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7"/>
            </p:custDataLst>
          </p:nvPr>
        </p:nvSpPr>
        <p:spPr>
          <a:xfrm>
            <a:off x="605790" y="1553210"/>
            <a:ext cx="11181715" cy="5257165"/>
          </a:xfrm>
          <a:prstGeom prst="rect">
            <a:avLst/>
          </a:prstGeom>
          <a:noFill/>
        </p:spPr>
        <p:txBody>
          <a:bodyPr wrap="square">
            <a:noAutofit/>
          </a:bodyPr>
          <a:lstStyle/>
          <a:p>
            <a:pPr indent="406400" algn="just" fontAlgn="auto">
              <a:lnSpc>
                <a:spcPts val="4000"/>
              </a:lnSpc>
            </a:pPr>
            <a:r>
              <a:rPr lang="en-US" altLang="zh-CN"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1. </a:t>
            </a:r>
            <a:r>
              <a:rPr lang="zh-CN" altLang="en-US"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本次实践所提供的文字、图片、</a:t>
            </a:r>
            <a:r>
              <a:rPr lang="en-US" altLang="zh-CN"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PPT</a:t>
            </a:r>
            <a:r>
              <a:rPr lang="zh-CN" altLang="en-US"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等所有相关素材，</a:t>
            </a:r>
            <a:r>
              <a:rPr lang="zh-CN" altLang="en-US" sz="2000" b="1"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版权所有者为西北农林科技大学食品科学与工程学院，各实践团队成员不得以任何形式用作商业用途，团队实践成果需为独立原创</a:t>
            </a:r>
            <a:r>
              <a:rPr lang="zh-CN" altLang="en-US"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，不得抄袭、套作等，以上如有违反，将依法追究法律责任。</a:t>
            </a:r>
            <a:endParaRPr lang="zh-CN" altLang="en-US"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endParaRPr>
          </a:p>
          <a:p>
            <a:pPr indent="406400" algn="just" fontAlgn="auto">
              <a:lnSpc>
                <a:spcPts val="4000"/>
              </a:lnSpc>
            </a:pPr>
            <a:r>
              <a:rPr lang="en-US" altLang="zh-CN"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2. </a:t>
            </a:r>
            <a:r>
              <a:rPr lang="zh-CN" altLang="en-US"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团队需在实践开展前，线上</a:t>
            </a:r>
            <a:r>
              <a:rPr lang="en-US" altLang="zh-CN"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a:t>
            </a:r>
            <a:r>
              <a:rPr lang="zh-CN" altLang="en-US"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线下形式集中讨论，做好实践策划方案和队员分工；</a:t>
            </a:r>
            <a:r>
              <a:rPr lang="zh-CN" altLang="en-US" sz="2000" b="1"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联系专业指导教师，确保实践中岗位工作执行的专业性或调研内容的科学性</a:t>
            </a:r>
            <a:r>
              <a:rPr lang="zh-CN" altLang="en-US"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，注重形式创新与互动性，</a:t>
            </a:r>
            <a:r>
              <a:rPr lang="zh-CN" altLang="en-US" sz="2000" b="1"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应统一使用发放的旗帜</a:t>
            </a:r>
            <a:r>
              <a:rPr lang="zh-CN" altLang="en-US"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；规范宣传与形象管理，言行得体、着装整洁，展现大学生积极向上的精神风貌。</a:t>
            </a:r>
            <a:endParaRPr lang="zh-CN" altLang="en-US"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endParaRPr>
          </a:p>
          <a:p>
            <a:pPr indent="406400" algn="just" fontAlgn="auto">
              <a:lnSpc>
                <a:spcPts val="4000"/>
              </a:lnSpc>
            </a:pPr>
            <a:r>
              <a:rPr lang="en-US" altLang="zh-CN"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3.</a:t>
            </a:r>
            <a:r>
              <a:rPr lang="en-US" altLang="zh-CN" sz="2000" b="1"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 </a:t>
            </a:r>
            <a:r>
              <a:rPr lang="zh-CN" altLang="en-US" sz="2000" b="1"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制定安全预案</a:t>
            </a:r>
            <a:r>
              <a:rPr lang="zh-CN" altLang="en-US"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，做好实践中自身的安全保障；注意食品安全与操作规范，杜绝实验环节中的安全隐患；做好人身与财产安全教育培训，购买实践期间所有队员的人身意外保险。</a:t>
            </a:r>
            <a:r>
              <a:rPr lang="zh-CN" altLang="en-US" sz="2000" b="1"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做好过程记录与成果整理，活动结束后按时提交宣传稿件与总结材料。</a:t>
            </a:r>
            <a:endParaRPr lang="zh-CN" altLang="en-US" sz="2000" b="1" kern="100" dirty="0">
              <a:solidFill>
                <a:schemeClr val="bg2">
                  <a:lumMod val="25000"/>
                </a:schemeClr>
              </a:solidFill>
              <a:latin typeface="微软雅黑" panose="020B0503020204020204" charset="-122"/>
              <a:ea typeface="微软雅黑" panose="020B0503020204020204" charset="-122"/>
              <a:cs typeface="微软雅黑" panose="020B0503020204020204" charset="-122"/>
            </a:endParaRPr>
          </a:p>
          <a:p>
            <a:pPr indent="0" algn="just" fontAlgn="auto">
              <a:lnSpc>
                <a:spcPts val="4000"/>
              </a:lnSpc>
            </a:pPr>
            <a:endParaRPr lang="zh-CN" altLang="en-US" sz="2000" b="1" kern="100" dirty="0">
              <a:solidFill>
                <a:schemeClr val="bg2">
                  <a:lumMod val="25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1"/>
            </p:custDataLst>
          </p:nvPr>
        </p:nvSpPr>
        <p:spPr>
          <a:xfrm>
            <a:off x="324485" y="1303020"/>
            <a:ext cx="6868160" cy="5136515"/>
          </a:xfrm>
          <a:prstGeom prst="rect">
            <a:avLst/>
          </a:prstGeom>
          <a:solidFill>
            <a:srgbClr val="ECF5E7"/>
          </a:solidFill>
          <a:ln>
            <a:solidFill>
              <a:srgbClr val="D3E8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对角圆角矩形 1"/>
          <p:cNvSpPr/>
          <p:nvPr>
            <p:custDataLst>
              <p:tags r:id="rId2"/>
            </p:custDataLst>
          </p:nvPr>
        </p:nvSpPr>
        <p:spPr>
          <a:xfrm>
            <a:off x="-968188" y="-1613"/>
            <a:ext cx="13160188" cy="956889"/>
          </a:xfrm>
          <a:prstGeom prst="round2DiagRect">
            <a:avLst>
              <a:gd name="adj1" fmla="val 50000"/>
              <a:gd name="adj2" fmla="val 0"/>
            </a:avLst>
          </a:prstGeom>
          <a:gradFill>
            <a:gsLst>
              <a:gs pos="0">
                <a:srgbClr val="5D9D72">
                  <a:alpha val="100000"/>
                </a:srgbClr>
              </a:gs>
              <a:gs pos="49000">
                <a:srgbClr val="6EA844"/>
              </a:gs>
              <a:gs pos="100000">
                <a:srgbClr val="1D7546"/>
              </a:gs>
            </a:gsLst>
            <a:lin ang="10800000" scaled="0"/>
          </a:gradFill>
          <a:ln>
            <a:noFill/>
          </a:ln>
          <a:effectLst>
            <a:outerShdw blurRad="508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descr="带字透明底"/>
          <p:cNvPicPr>
            <a:picLocks noChangeAspect="1"/>
          </p:cNvPicPr>
          <p:nvPr>
            <p:custDataLst>
              <p:tags r:id="rId3"/>
            </p:custDataLst>
          </p:nvPr>
        </p:nvPicPr>
        <p:blipFill>
          <a:blip r:embed="rId4"/>
          <a:srcRect t="29740" b="22457"/>
          <a:stretch>
            <a:fillRect/>
          </a:stretch>
        </p:blipFill>
        <p:spPr>
          <a:xfrm>
            <a:off x="9144000" y="103505"/>
            <a:ext cx="3048000" cy="746125"/>
          </a:xfrm>
          <a:prstGeom prst="rect">
            <a:avLst/>
          </a:prstGeom>
        </p:spPr>
      </p:pic>
      <p:sp>
        <p:nvSpPr>
          <p:cNvPr id="10" name="矩形 9"/>
          <p:cNvSpPr/>
          <p:nvPr>
            <p:custDataLst>
              <p:tags r:id="rId5"/>
            </p:custDataLst>
          </p:nvPr>
        </p:nvSpPr>
        <p:spPr>
          <a:xfrm flipH="1">
            <a:off x="641985" y="1762760"/>
            <a:ext cx="108585" cy="3827780"/>
          </a:xfrm>
          <a:prstGeom prst="rect">
            <a:avLst/>
          </a:prstGeom>
          <a:solidFill>
            <a:srgbClr val="1A6A40"/>
          </a:solidFill>
          <a:ln>
            <a:solidFill>
              <a:srgbClr val="1A6A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custDataLst>
              <p:tags r:id="rId6"/>
            </p:custDataLst>
          </p:nvPr>
        </p:nvSpPr>
        <p:spPr>
          <a:xfrm>
            <a:off x="1033780" y="1960245"/>
            <a:ext cx="5449570" cy="3147695"/>
          </a:xfrm>
          <a:prstGeom prst="rect">
            <a:avLst/>
          </a:prstGeom>
          <a:noFill/>
        </p:spPr>
        <p:txBody>
          <a:bodyPr wrap="square">
            <a:noAutofit/>
          </a:bodyPr>
          <a:lstStyle/>
          <a:p>
            <a:pPr indent="0" algn="just" fontAlgn="auto">
              <a:lnSpc>
                <a:spcPts val="4500"/>
              </a:lnSpc>
            </a:pPr>
            <a:r>
              <a:rPr lang="en-US" altLang="zh-CN"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4. </a:t>
            </a:r>
            <a:r>
              <a:rPr lang="zh-CN" altLang="en-US" sz="2000" b="1"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各团队自行负责实践所产生的所有费用，无需进行后续报销环节。</a:t>
            </a:r>
            <a:endParaRPr lang="zh-CN" altLang="en-US" sz="2000" b="1" kern="100" dirty="0">
              <a:solidFill>
                <a:schemeClr val="bg2">
                  <a:lumMod val="25000"/>
                </a:schemeClr>
              </a:solidFill>
              <a:latin typeface="微软雅黑" panose="020B0503020204020204" charset="-122"/>
              <a:ea typeface="微软雅黑" panose="020B0503020204020204" charset="-122"/>
              <a:cs typeface="微软雅黑" panose="020B0503020204020204" charset="-122"/>
            </a:endParaRPr>
          </a:p>
          <a:p>
            <a:pPr indent="0" algn="just" fontAlgn="auto">
              <a:lnSpc>
                <a:spcPts val="4500"/>
              </a:lnSpc>
            </a:pPr>
            <a:r>
              <a:rPr lang="en-US" altLang="zh-CN"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5. </a:t>
            </a:r>
            <a:r>
              <a:rPr lang="zh-CN" altLang="en-US"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本通知中所涉及的实践具体要求和方式，详见附件：</a:t>
            </a:r>
            <a:r>
              <a:rPr lang="zh-CN" altLang="en-US" sz="2000" b="1"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西北农林科技大学</a:t>
            </a:r>
            <a:r>
              <a:rPr lang="en-US" altLang="zh-CN" sz="2000" b="1"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a:t>
            </a:r>
            <a:r>
              <a:rPr lang="zh-CN" altLang="en-US" sz="2000" b="1"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食品产业赋能青年行</a:t>
            </a:r>
            <a:r>
              <a:rPr lang="en-US" altLang="zh-CN" sz="2000" b="1"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a:t>
            </a:r>
            <a:r>
              <a:rPr lang="zh-CN" altLang="en-US" sz="2000" b="1"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实践项目工作培训</a:t>
            </a:r>
            <a:r>
              <a:rPr lang="en-US" altLang="zh-CN" sz="2000" b="1"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PPT</a:t>
            </a:r>
            <a:r>
              <a:rPr lang="zh-CN" altLang="en-US"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rPr>
              <a:t>。</a:t>
            </a:r>
            <a:endParaRPr lang="zh-CN" altLang="en-US" sz="2000" kern="100" dirty="0">
              <a:solidFill>
                <a:schemeClr val="bg2">
                  <a:lumMod val="25000"/>
                </a:schemeClr>
              </a:solidFill>
              <a:latin typeface="微软雅黑" panose="020B0503020204020204" charset="-122"/>
              <a:ea typeface="微软雅黑" panose="020B0503020204020204" charset="-122"/>
              <a:cs typeface="微软雅黑" panose="020B0503020204020204" charset="-122"/>
            </a:endParaRPr>
          </a:p>
        </p:txBody>
      </p:sp>
      <p:pic>
        <p:nvPicPr>
          <p:cNvPr id="4" name="图片 3" descr="mmexport1742378734478"/>
          <p:cNvPicPr>
            <a:picLocks noChangeAspect="1"/>
          </p:cNvPicPr>
          <p:nvPr/>
        </p:nvPicPr>
        <p:blipFill>
          <a:blip r:embed="rId7"/>
          <a:stretch>
            <a:fillRect/>
          </a:stretch>
        </p:blipFill>
        <p:spPr>
          <a:xfrm>
            <a:off x="7639050" y="1303020"/>
            <a:ext cx="3825875" cy="5081270"/>
          </a:xfrm>
          <a:prstGeom prst="rect">
            <a:avLst/>
          </a:prstGeom>
        </p:spPr>
      </p:pic>
      <p:sp>
        <p:nvSpPr>
          <p:cNvPr id="5" name="文本框 4"/>
          <p:cNvSpPr txBox="1"/>
          <p:nvPr>
            <p:custDataLst>
              <p:tags r:id="rId8"/>
            </p:custDataLst>
          </p:nvPr>
        </p:nvSpPr>
        <p:spPr>
          <a:xfrm>
            <a:off x="324485" y="173990"/>
            <a:ext cx="5777865" cy="675640"/>
          </a:xfrm>
          <a:prstGeom prst="rect">
            <a:avLst/>
          </a:prstGeom>
          <a:noFill/>
        </p:spPr>
        <p:txBody>
          <a:bodyPr wrap="square" rtlCol="0">
            <a:spAutoFit/>
          </a:bodyPr>
          <a:p>
            <a:r>
              <a:rPr lang="en-US" sz="3800" b="1" spc="100" dirty="0">
                <a:solidFill>
                  <a:schemeClr val="bg1"/>
                </a:solidFill>
                <a:uFillTx/>
                <a:latin typeface="+mj-ea"/>
                <a:ea typeface="+mj-ea"/>
                <a:cs typeface="+mj-ea"/>
              </a:rPr>
              <a:t>4 </a:t>
            </a:r>
            <a:r>
              <a:rPr lang="zh-CN" altLang="en-US" sz="3800" b="1" spc="100" dirty="0">
                <a:solidFill>
                  <a:schemeClr val="bg1"/>
                </a:solidFill>
                <a:uFillTx/>
                <a:latin typeface="+mj-ea"/>
                <a:ea typeface="+mj-ea"/>
                <a:cs typeface="+mj-ea"/>
              </a:rPr>
              <a:t>活动要求及注意事项</a:t>
            </a:r>
            <a:endParaRPr lang="zh-CN" altLang="en-US" sz="3800" b="1" spc="100" dirty="0">
              <a:solidFill>
                <a:schemeClr val="bg1"/>
              </a:solidFill>
              <a:uFillTx/>
              <a:latin typeface="+mj-ea"/>
              <a:ea typeface="+mj-ea"/>
              <a:cs typeface="+mj-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BFBFA"/>
        </a:solidFill>
        <a:effectLst/>
      </p:bgPr>
    </p:bg>
    <p:spTree>
      <p:nvGrpSpPr>
        <p:cNvPr id="1" name=""/>
        <p:cNvGrpSpPr/>
        <p:nvPr/>
      </p:nvGrpSpPr>
      <p:grpSpPr>
        <a:xfrm>
          <a:off x="0" y="0"/>
          <a:ext cx="0" cy="0"/>
          <a:chOff x="0" y="0"/>
          <a:chExt cx="0" cy="0"/>
        </a:xfrm>
      </p:grpSpPr>
      <p:sp>
        <p:nvSpPr>
          <p:cNvPr id="2" name="对角圆角矩形 1"/>
          <p:cNvSpPr/>
          <p:nvPr>
            <p:custDataLst>
              <p:tags r:id="rId1"/>
            </p:custDataLst>
          </p:nvPr>
        </p:nvSpPr>
        <p:spPr>
          <a:xfrm>
            <a:off x="-968188" y="-1613"/>
            <a:ext cx="13160188" cy="956889"/>
          </a:xfrm>
          <a:prstGeom prst="round2DiagRect">
            <a:avLst>
              <a:gd name="adj1" fmla="val 50000"/>
              <a:gd name="adj2" fmla="val 0"/>
            </a:avLst>
          </a:prstGeom>
          <a:gradFill>
            <a:gsLst>
              <a:gs pos="0">
                <a:srgbClr val="5D9D72">
                  <a:alpha val="100000"/>
                </a:srgbClr>
              </a:gs>
              <a:gs pos="49000">
                <a:srgbClr val="6EA844"/>
              </a:gs>
              <a:gs pos="100000">
                <a:srgbClr val="1D7546"/>
              </a:gs>
            </a:gsLst>
            <a:lin ang="10800000" scaled="0"/>
          </a:gradFill>
          <a:ln>
            <a:noFill/>
          </a:ln>
          <a:effectLst>
            <a:outerShdw blurRad="508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descr="带字透明底"/>
          <p:cNvPicPr>
            <a:picLocks noChangeAspect="1"/>
          </p:cNvPicPr>
          <p:nvPr>
            <p:custDataLst>
              <p:tags r:id="rId2"/>
            </p:custDataLst>
          </p:nvPr>
        </p:nvPicPr>
        <p:blipFill>
          <a:blip r:embed="rId3"/>
          <a:srcRect t="29740" b="22457"/>
          <a:stretch>
            <a:fillRect/>
          </a:stretch>
        </p:blipFill>
        <p:spPr>
          <a:xfrm>
            <a:off x="9144000" y="103505"/>
            <a:ext cx="3048000" cy="746125"/>
          </a:xfrm>
          <a:prstGeom prst="rect">
            <a:avLst/>
          </a:prstGeom>
        </p:spPr>
      </p:pic>
      <p:sp>
        <p:nvSpPr>
          <p:cNvPr id="11" name="文本框 10"/>
          <p:cNvSpPr txBox="1"/>
          <p:nvPr>
            <p:custDataLst>
              <p:tags r:id="rId4"/>
            </p:custDataLst>
          </p:nvPr>
        </p:nvSpPr>
        <p:spPr>
          <a:xfrm>
            <a:off x="324485" y="173990"/>
            <a:ext cx="5273675" cy="675640"/>
          </a:xfrm>
          <a:prstGeom prst="rect">
            <a:avLst/>
          </a:prstGeom>
          <a:noFill/>
        </p:spPr>
        <p:txBody>
          <a:bodyPr wrap="square" rtlCol="0">
            <a:spAutoFit/>
          </a:bodyPr>
          <a:lstStyle/>
          <a:p>
            <a:r>
              <a:rPr lang="en-US" sz="3800" b="1" spc="100">
                <a:solidFill>
                  <a:schemeClr val="bg1"/>
                </a:solidFill>
                <a:uFillTx/>
                <a:latin typeface="+mj-ea"/>
                <a:ea typeface="+mj-ea"/>
                <a:cs typeface="+mj-ea"/>
              </a:rPr>
              <a:t>5 </a:t>
            </a:r>
            <a:r>
              <a:rPr lang="zh-CN" altLang="en-US" sz="3800" b="1" spc="100">
                <a:solidFill>
                  <a:schemeClr val="bg1"/>
                </a:solidFill>
                <a:uFillTx/>
                <a:latin typeface="+mj-ea"/>
                <a:ea typeface="+mj-ea"/>
                <a:cs typeface="+mj-ea"/>
              </a:rPr>
              <a:t>联系方式</a:t>
            </a:r>
            <a:endParaRPr lang="zh-CN" altLang="en-US" sz="3800" b="1" spc="100">
              <a:solidFill>
                <a:schemeClr val="bg1"/>
              </a:solidFill>
              <a:uFillTx/>
              <a:latin typeface="+mj-ea"/>
              <a:ea typeface="+mj-ea"/>
              <a:cs typeface="+mj-ea"/>
            </a:endParaRPr>
          </a:p>
        </p:txBody>
      </p:sp>
      <p:pic>
        <p:nvPicPr>
          <p:cNvPr id="4" name="图片 3" descr="0"/>
          <p:cNvPicPr>
            <a:picLocks noChangeAspect="1"/>
          </p:cNvPicPr>
          <p:nvPr/>
        </p:nvPicPr>
        <p:blipFill>
          <a:blip r:embed="rId5"/>
          <a:srcRect t="20278" b="5525"/>
          <a:stretch>
            <a:fillRect/>
          </a:stretch>
        </p:blipFill>
        <p:spPr>
          <a:xfrm>
            <a:off x="636905" y="1251585"/>
            <a:ext cx="6416040" cy="2867025"/>
          </a:xfrm>
          <a:prstGeom prst="rect">
            <a:avLst/>
          </a:prstGeom>
        </p:spPr>
      </p:pic>
      <p:sp>
        <p:nvSpPr>
          <p:cNvPr id="5" name="矩形 4"/>
          <p:cNvSpPr/>
          <p:nvPr/>
        </p:nvSpPr>
        <p:spPr>
          <a:xfrm>
            <a:off x="7261225" y="1251585"/>
            <a:ext cx="4220210" cy="2867660"/>
          </a:xfrm>
          <a:prstGeom prst="rect">
            <a:avLst/>
          </a:prstGeom>
          <a:solidFill>
            <a:srgbClr val="2082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367270" y="1808480"/>
            <a:ext cx="3986530" cy="645160"/>
          </a:xfrm>
          <a:prstGeom prst="rect">
            <a:avLst/>
          </a:prstGeom>
          <a:noFill/>
        </p:spPr>
        <p:txBody>
          <a:bodyPr wrap="square" rtlCol="0">
            <a:spAutoFit/>
          </a:bodyPr>
          <a:lstStyle/>
          <a:p>
            <a:pPr indent="914400" fontAlgn="auto">
              <a:extLst>
                <a:ext uri="{35155182-B16C-46BC-9424-99874614C6A1}">
                  <wpsdc:indentchars xmlns:wpsdc="http://www.wps.cn/officeDocument/2017/drawingmlCustomData" val="200" checksum="797548545"/>
                </a:ext>
              </a:extLst>
            </a:pPr>
            <a:endParaRPr lang="zh-CN" altLang="en-US" sz="3600">
              <a:solidFill>
                <a:schemeClr val="bg1"/>
              </a:solidFill>
              <a:latin typeface="华光小标宋_CNKI" panose="02000500000000000000" charset="-122"/>
              <a:ea typeface="华光小标宋_CNKI" panose="02000500000000000000" charset="-122"/>
            </a:endParaRPr>
          </a:p>
        </p:txBody>
      </p:sp>
      <p:sp>
        <p:nvSpPr>
          <p:cNvPr id="7" name="矩形 6"/>
          <p:cNvSpPr/>
          <p:nvPr>
            <p:custDataLst>
              <p:tags r:id="rId6"/>
            </p:custDataLst>
          </p:nvPr>
        </p:nvSpPr>
        <p:spPr>
          <a:xfrm>
            <a:off x="636905" y="4386580"/>
            <a:ext cx="101600" cy="1866900"/>
          </a:xfrm>
          <a:prstGeom prst="rect">
            <a:avLst/>
          </a:prstGeom>
          <a:solidFill>
            <a:srgbClr val="2E46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custDataLst>
              <p:tags r:id="rId7"/>
            </p:custDataLst>
          </p:nvPr>
        </p:nvSpPr>
        <p:spPr>
          <a:xfrm>
            <a:off x="1084580" y="4415155"/>
            <a:ext cx="10808970" cy="1136650"/>
          </a:xfrm>
          <a:prstGeom prst="rect">
            <a:avLst/>
          </a:prstGeom>
          <a:noFill/>
        </p:spPr>
        <p:txBody>
          <a:bodyPr wrap="square" rtlCol="0">
            <a:noAutofit/>
          </a:bodyPr>
          <a:lstStyle/>
          <a:p>
            <a:pPr indent="0" algn="just" fontAlgn="auto">
              <a:lnSpc>
                <a:spcPct val="150000"/>
              </a:lnSpc>
            </a:pPr>
            <a:r>
              <a:rPr lang="zh-CN" altLang="en-US" sz="2000">
                <a:solidFill>
                  <a:schemeClr val="bg2">
                    <a:lumMod val="25000"/>
                  </a:schemeClr>
                </a:solidFill>
                <a:latin typeface="+mn-ea"/>
                <a:cs typeface="+mn-ea"/>
              </a:rPr>
              <a:t>本次西北农林科技大学</a:t>
            </a:r>
            <a:r>
              <a:rPr lang="en-US" altLang="zh-CN" sz="2000">
                <a:solidFill>
                  <a:schemeClr val="bg2">
                    <a:lumMod val="25000"/>
                  </a:schemeClr>
                </a:solidFill>
                <a:latin typeface="+mn-ea"/>
                <a:cs typeface="+mn-ea"/>
              </a:rPr>
              <a:t>“</a:t>
            </a:r>
            <a:r>
              <a:rPr lang="zh-CN" altLang="en-US" sz="2000">
                <a:solidFill>
                  <a:schemeClr val="bg2">
                    <a:lumMod val="25000"/>
                  </a:schemeClr>
                </a:solidFill>
                <a:latin typeface="+mn-ea"/>
                <a:cs typeface="+mn-ea"/>
              </a:rPr>
              <a:t>食品产业赋能青年行</a:t>
            </a:r>
            <a:r>
              <a:rPr lang="en-US" altLang="zh-CN" sz="2000">
                <a:solidFill>
                  <a:schemeClr val="bg2">
                    <a:lumMod val="25000"/>
                  </a:schemeClr>
                </a:solidFill>
                <a:latin typeface="+mn-ea"/>
                <a:cs typeface="+mn-ea"/>
              </a:rPr>
              <a:t>”</a:t>
            </a:r>
            <a:r>
              <a:rPr lang="zh-CN" altLang="en-US" sz="2000">
                <a:solidFill>
                  <a:schemeClr val="bg2">
                    <a:lumMod val="25000"/>
                  </a:schemeClr>
                </a:solidFill>
                <a:latin typeface="+mn-ea"/>
                <a:cs typeface="+mn-ea"/>
              </a:rPr>
              <a:t>实践项目</a:t>
            </a:r>
            <a:r>
              <a:rPr lang="zh-CN" altLang="en-US" sz="2000" b="1">
                <a:solidFill>
                  <a:schemeClr val="bg2">
                    <a:lumMod val="25000"/>
                  </a:schemeClr>
                </a:solidFill>
                <a:latin typeface="+mn-ea"/>
                <a:cs typeface="+mn-ea"/>
              </a:rPr>
              <a:t>线上联系</a:t>
            </a:r>
            <a:r>
              <a:rPr lang="en-US" altLang="zh-CN" sz="2000" b="1">
                <a:solidFill>
                  <a:schemeClr val="bg2">
                    <a:lumMod val="25000"/>
                  </a:schemeClr>
                </a:solidFill>
                <a:latin typeface="+mn-ea"/>
                <a:cs typeface="+mn-ea"/>
                <a:sym typeface="+mn-ea"/>
              </a:rPr>
              <a:t>QQ</a:t>
            </a:r>
            <a:r>
              <a:rPr lang="zh-CN" altLang="en-US" sz="2000" b="1">
                <a:solidFill>
                  <a:schemeClr val="bg2">
                    <a:lumMod val="25000"/>
                  </a:schemeClr>
                </a:solidFill>
                <a:latin typeface="+mn-ea"/>
                <a:cs typeface="+mn-ea"/>
              </a:rPr>
              <a:t>群聊：</a:t>
            </a:r>
            <a:r>
              <a:rPr lang="en-US" altLang="zh-CN" sz="2000" b="1">
                <a:solidFill>
                  <a:schemeClr val="bg2">
                    <a:lumMod val="25000"/>
                  </a:schemeClr>
                </a:solidFill>
                <a:latin typeface="+mn-ea"/>
                <a:cs typeface="+mn-ea"/>
              </a:rPr>
              <a:t>1074626120</a:t>
            </a:r>
            <a:endParaRPr lang="en-US" altLang="zh-CN" sz="2000">
              <a:solidFill>
                <a:schemeClr val="bg2">
                  <a:lumMod val="25000"/>
                </a:schemeClr>
              </a:solidFill>
              <a:latin typeface="+mn-ea"/>
              <a:cs typeface="+mn-ea"/>
            </a:endParaRPr>
          </a:p>
          <a:p>
            <a:pPr indent="0" algn="just" fontAlgn="auto">
              <a:lnSpc>
                <a:spcPct val="150000"/>
              </a:lnSpc>
            </a:pPr>
            <a:r>
              <a:rPr lang="zh-CN" altLang="en-US" sz="2000" b="1">
                <a:solidFill>
                  <a:schemeClr val="bg2">
                    <a:lumMod val="25000"/>
                  </a:schemeClr>
                </a:solidFill>
                <a:latin typeface="+mn-ea"/>
                <a:cs typeface="+mn-ea"/>
              </a:rPr>
              <a:t>其他未尽事宜，可在群里咨询</a:t>
            </a:r>
            <a:endParaRPr lang="zh-CN" altLang="en-US" sz="2000" b="1">
              <a:solidFill>
                <a:schemeClr val="bg2">
                  <a:lumMod val="25000"/>
                </a:schemeClr>
              </a:solidFill>
              <a:latin typeface="+mn-ea"/>
              <a:cs typeface="+mn-ea"/>
            </a:endParaRPr>
          </a:p>
          <a:p>
            <a:pPr indent="0" algn="just" fontAlgn="auto">
              <a:lnSpc>
                <a:spcPct val="150000"/>
              </a:lnSpc>
            </a:pPr>
            <a:r>
              <a:rPr lang="zh-CN" altLang="en-US" sz="2000">
                <a:solidFill>
                  <a:schemeClr val="bg2">
                    <a:lumMod val="25000"/>
                  </a:schemeClr>
                </a:solidFill>
                <a:latin typeface="+mn-ea"/>
                <a:cs typeface="+mn-ea"/>
              </a:rPr>
              <a:t>西北农林科技大学食品科学与工程学院</a:t>
            </a:r>
            <a:r>
              <a:rPr lang="en-US" altLang="zh-CN" sz="2000">
                <a:solidFill>
                  <a:schemeClr val="bg2">
                    <a:lumMod val="25000"/>
                  </a:schemeClr>
                </a:solidFill>
                <a:latin typeface="+mn-ea"/>
                <a:cs typeface="+mn-ea"/>
              </a:rPr>
              <a:t> </a:t>
            </a:r>
            <a:r>
              <a:rPr lang="zh-CN" altLang="en-US" sz="2000">
                <a:solidFill>
                  <a:schemeClr val="bg2">
                    <a:lumMod val="25000"/>
                  </a:schemeClr>
                </a:solidFill>
                <a:latin typeface="+mn-ea"/>
                <a:cs typeface="+mn-ea"/>
              </a:rPr>
              <a:t>李老师</a:t>
            </a:r>
            <a:endParaRPr lang="zh-CN" altLang="en-US" sz="2000">
              <a:solidFill>
                <a:schemeClr val="bg2">
                  <a:lumMod val="25000"/>
                </a:schemeClr>
              </a:solidFill>
              <a:latin typeface="+mn-ea"/>
              <a:cs typeface="+mn-ea"/>
            </a:endParaRPr>
          </a:p>
          <a:p>
            <a:pPr indent="0" algn="just" fontAlgn="auto">
              <a:lnSpc>
                <a:spcPct val="150000"/>
              </a:lnSpc>
            </a:pPr>
            <a:r>
              <a:rPr lang="zh-CN" altLang="en-US" sz="2000">
                <a:solidFill>
                  <a:schemeClr val="bg2">
                    <a:lumMod val="25000"/>
                  </a:schemeClr>
                </a:solidFill>
                <a:latin typeface="+mn-ea"/>
                <a:cs typeface="+mn-ea"/>
              </a:rPr>
              <a:t>联系电话：</a:t>
            </a:r>
            <a:r>
              <a:rPr lang="en-US" altLang="zh-CN" sz="2000">
                <a:solidFill>
                  <a:schemeClr val="bg2">
                    <a:lumMod val="25000"/>
                  </a:schemeClr>
                </a:solidFill>
                <a:latin typeface="+mn-ea"/>
                <a:cs typeface="+mn-ea"/>
              </a:rPr>
              <a:t>029-87091512</a:t>
            </a:r>
            <a:endParaRPr lang="en-US" altLang="zh-CN" sz="2000">
              <a:solidFill>
                <a:schemeClr val="bg2">
                  <a:lumMod val="25000"/>
                </a:schemeClr>
              </a:solidFill>
              <a:latin typeface="+mn-ea"/>
              <a:cs typeface="+mn-ea"/>
            </a:endParaRPr>
          </a:p>
        </p:txBody>
      </p:sp>
      <p:pic>
        <p:nvPicPr>
          <p:cNvPr id="9" name="图片 8"/>
          <p:cNvPicPr>
            <a:picLocks noChangeAspect="1"/>
          </p:cNvPicPr>
          <p:nvPr/>
        </p:nvPicPr>
        <p:blipFill rotWithShape="1">
          <a:blip r:embed="rId8" cstate="print">
            <a:extLst>
              <a:ext uri="{28A0092B-C50C-407E-A947-70E740481C1C}">
                <a14:useLocalDpi xmlns:a14="http://schemas.microsoft.com/office/drawing/2010/main" val="0"/>
              </a:ext>
            </a:extLst>
          </a:blip>
          <a:srcRect l="12106" t="30162" r="11627" b="25955"/>
          <a:stretch>
            <a:fillRect/>
          </a:stretch>
        </p:blipFill>
        <p:spPr>
          <a:xfrm>
            <a:off x="7969310" y="1325986"/>
            <a:ext cx="2657415" cy="271822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QQ图片20230516222341"/>
          <p:cNvPicPr>
            <a:picLocks noChangeAspect="1"/>
          </p:cNvPicPr>
          <p:nvPr/>
        </p:nvPicPr>
        <p:blipFill>
          <a:blip r:embed="rId1">
            <a:alphaModFix amt="50000"/>
          </a:blip>
          <a:srcRect t="12896"/>
          <a:stretch>
            <a:fillRect/>
          </a:stretch>
        </p:blipFill>
        <p:spPr>
          <a:xfrm>
            <a:off x="0" y="0"/>
            <a:ext cx="12192000" cy="6858000"/>
          </a:xfrm>
          <a:prstGeom prst="rect">
            <a:avLst/>
          </a:prstGeom>
        </p:spPr>
      </p:pic>
      <p:sp>
        <p:nvSpPr>
          <p:cNvPr id="64" name="矩形 63"/>
          <p:cNvSpPr/>
          <p:nvPr>
            <p:custDataLst>
              <p:tags r:id="rId2"/>
            </p:custDataLst>
          </p:nvPr>
        </p:nvSpPr>
        <p:spPr>
          <a:xfrm>
            <a:off x="0" y="635"/>
            <a:ext cx="12192635" cy="6857365"/>
          </a:xfrm>
          <a:prstGeom prst="rect">
            <a:avLst/>
          </a:prstGeom>
          <a:solidFill>
            <a:srgbClr val="1A6A4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带字透明底"/>
          <p:cNvPicPr>
            <a:picLocks noChangeAspect="1"/>
          </p:cNvPicPr>
          <p:nvPr>
            <p:custDataLst>
              <p:tags r:id="rId3"/>
            </p:custDataLst>
          </p:nvPr>
        </p:nvPicPr>
        <p:blipFill>
          <a:blip r:embed="rId4"/>
          <a:srcRect t="29740" b="22457"/>
          <a:stretch>
            <a:fillRect/>
          </a:stretch>
        </p:blipFill>
        <p:spPr>
          <a:xfrm>
            <a:off x="9144000" y="103505"/>
            <a:ext cx="3048000" cy="746125"/>
          </a:xfrm>
          <a:prstGeom prst="rect">
            <a:avLst/>
          </a:prstGeom>
        </p:spPr>
      </p:pic>
      <p:sp>
        <p:nvSpPr>
          <p:cNvPr id="6" name="圆角矩形 5"/>
          <p:cNvSpPr/>
          <p:nvPr/>
        </p:nvSpPr>
        <p:spPr>
          <a:xfrm>
            <a:off x="2370455" y="1676400"/>
            <a:ext cx="7451725" cy="3505200"/>
          </a:xfrm>
          <a:prstGeom prst="roundRect">
            <a:avLst/>
          </a:prstGeom>
          <a:solidFill>
            <a:srgbClr val="FFFDF5"/>
          </a:solidFill>
          <a:ln>
            <a:noFill/>
          </a:ln>
          <a:effectLst>
            <a:outerShdw blurRad="127000" dist="38100" dir="2700000" sx="101000" sy="101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custDataLst>
              <p:tags r:id="rId5"/>
            </p:custDataLst>
          </p:nvPr>
        </p:nvSpPr>
        <p:spPr>
          <a:xfrm>
            <a:off x="2807970" y="2258060"/>
            <a:ext cx="6617335" cy="1170940"/>
          </a:xfrm>
          <a:prstGeom prst="rect">
            <a:avLst/>
          </a:prstGeom>
          <a:noFill/>
        </p:spPr>
        <p:txBody>
          <a:bodyPr wrap="square" rtlCol="0">
            <a:noAutofit/>
          </a:bodyPr>
          <a:lstStyle/>
          <a:p>
            <a:pPr algn="dist">
              <a:lnSpc>
                <a:spcPts val="8100"/>
              </a:lnSpc>
            </a:pPr>
            <a:r>
              <a:rPr lang="zh-CN" altLang="en-US" sz="6600" b="1" spc="200" dirty="0">
                <a:solidFill>
                  <a:srgbClr val="2E461C"/>
                </a:solidFill>
                <a:uFillTx/>
                <a:latin typeface="微软雅黑" panose="020B0503020204020204" charset="-122"/>
                <a:ea typeface="微软雅黑" panose="020B0503020204020204" charset="-122"/>
              </a:rPr>
              <a:t>食品产业青年行</a:t>
            </a:r>
            <a:r>
              <a:rPr lang="zh-CN" altLang="en-US" sz="6600" spc="200" dirty="0">
                <a:solidFill>
                  <a:srgbClr val="2E461C"/>
                </a:solidFill>
                <a:uFillTx/>
                <a:latin typeface="华光小标宋_CNKI" panose="02000500000000000000" charset="-122"/>
                <a:ea typeface="华光小标宋_CNKI" panose="02000500000000000000" charset="-122"/>
              </a:rPr>
              <a:t>，</a:t>
            </a:r>
            <a:endParaRPr lang="en-US" altLang="zh-CN" sz="6600" spc="200" dirty="0">
              <a:solidFill>
                <a:srgbClr val="2E461C"/>
              </a:solidFill>
              <a:uFillTx/>
              <a:latin typeface="华光小标宋_CNKI" panose="02000500000000000000" charset="-122"/>
              <a:ea typeface="华光小标宋_CNKI" panose="02000500000000000000" charset="-122"/>
            </a:endParaRPr>
          </a:p>
          <a:p>
            <a:pPr algn="dist">
              <a:lnSpc>
                <a:spcPts val="8100"/>
              </a:lnSpc>
            </a:pPr>
            <a:endParaRPr lang="zh-CN" altLang="en-US" sz="6600" spc="200" dirty="0">
              <a:solidFill>
                <a:srgbClr val="2E461C"/>
              </a:solidFill>
              <a:latin typeface="华光小标宋_CNKI" panose="02000500000000000000" charset="-122"/>
              <a:ea typeface="华光小标宋_CNKI" panose="02000500000000000000" charset="-122"/>
            </a:endParaRPr>
          </a:p>
          <a:p>
            <a:pPr algn="dist">
              <a:lnSpc>
                <a:spcPts val="8100"/>
              </a:lnSpc>
            </a:pPr>
            <a:endParaRPr lang="en-US" altLang="zh-CN" sz="6600" spc="200" dirty="0">
              <a:solidFill>
                <a:srgbClr val="2E461C"/>
              </a:solidFill>
              <a:uFillTx/>
              <a:latin typeface="华光小标宋_CNKI" panose="02000500000000000000" charset="-122"/>
              <a:ea typeface="华光小标宋_CNKI" panose="02000500000000000000" charset="-122"/>
            </a:endParaRPr>
          </a:p>
          <a:p>
            <a:pPr algn="dist">
              <a:lnSpc>
                <a:spcPts val="8100"/>
              </a:lnSpc>
            </a:pPr>
            <a:endParaRPr lang="zh-CN" altLang="en-US" sz="6600" spc="200" dirty="0">
              <a:solidFill>
                <a:srgbClr val="2E461C"/>
              </a:solidFill>
              <a:uFillTx/>
              <a:latin typeface="华光小标宋_CNKI" panose="02000500000000000000" charset="-122"/>
              <a:ea typeface="华光小标宋_CNKI" panose="02000500000000000000" charset="-122"/>
            </a:endParaRPr>
          </a:p>
        </p:txBody>
      </p:sp>
      <p:sp>
        <p:nvSpPr>
          <p:cNvPr id="65" name="文本框 64"/>
          <p:cNvSpPr txBox="1"/>
          <p:nvPr>
            <p:custDataLst>
              <p:tags r:id="rId6"/>
            </p:custDataLst>
          </p:nvPr>
        </p:nvSpPr>
        <p:spPr>
          <a:xfrm>
            <a:off x="1393190" y="6233795"/>
            <a:ext cx="9404985" cy="386715"/>
          </a:xfrm>
          <a:prstGeom prst="rect">
            <a:avLst/>
          </a:prstGeom>
          <a:noFill/>
        </p:spPr>
        <p:txBody>
          <a:bodyPr wrap="square" rtlCol="0">
            <a:noAutofit/>
          </a:bodyPr>
          <a:lstStyle/>
          <a:p>
            <a:pPr algn="ctr"/>
            <a:r>
              <a:rPr lang="en-US" spc="1000">
                <a:solidFill>
                  <a:schemeClr val="bg1"/>
                </a:solidFill>
                <a:uFillTx/>
                <a:latin typeface="微软雅黑" panose="020B0503020204020204" charset="-122"/>
                <a:ea typeface="微软雅黑" panose="020B0503020204020204" charset="-122"/>
                <a:cs typeface="黑体" panose="02010609060101010101" charset="-122"/>
              </a:rPr>
              <a:t>NORTHWEST A&amp;F UNIVERSITY</a:t>
            </a:r>
            <a:endParaRPr lang="en-US" spc="1000">
              <a:solidFill>
                <a:schemeClr val="bg1"/>
              </a:solidFill>
              <a:uFillTx/>
              <a:latin typeface="微软雅黑" panose="020B0503020204020204" charset="-122"/>
              <a:ea typeface="微软雅黑" panose="020B0503020204020204" charset="-122"/>
              <a:cs typeface="黑体" panose="02010609060101010101" charset="-122"/>
            </a:endParaRPr>
          </a:p>
        </p:txBody>
      </p:sp>
      <p:grpSp>
        <p:nvGrpSpPr>
          <p:cNvPr id="71" name="组合 70"/>
          <p:cNvGrpSpPr/>
          <p:nvPr/>
        </p:nvGrpSpPr>
        <p:grpSpPr>
          <a:xfrm>
            <a:off x="368300" y="279400"/>
            <a:ext cx="724535" cy="317500"/>
            <a:chOff x="380" y="440"/>
            <a:chExt cx="1240" cy="540"/>
          </a:xfrm>
        </p:grpSpPr>
        <p:sp>
          <p:nvSpPr>
            <p:cNvPr id="69" name="椭圆 68"/>
            <p:cNvSpPr/>
            <p:nvPr/>
          </p:nvSpPr>
          <p:spPr>
            <a:xfrm>
              <a:off x="380" y="440"/>
              <a:ext cx="520" cy="540"/>
            </a:xfrm>
            <a:prstGeom prst="ellipse">
              <a:avLst/>
            </a:prstGeom>
            <a:solidFill>
              <a:schemeClr val="bg1"/>
            </a:solidFill>
            <a:ln w="28575"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custDataLst>
                <p:tags r:id="rId7"/>
              </p:custDataLst>
            </p:nvPr>
          </p:nvSpPr>
          <p:spPr>
            <a:xfrm>
              <a:off x="1100" y="440"/>
              <a:ext cx="520" cy="540"/>
            </a:xfrm>
            <a:prstGeom prst="ellipse">
              <a:avLst/>
            </a:prstGeom>
            <a:noFill/>
            <a:ln w="28575" cmpd="sng">
              <a:solidFill>
                <a:schemeClr val="bg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custDataLst>
              <p:tags r:id="rId8"/>
            </p:custDataLst>
          </p:nvPr>
        </p:nvSpPr>
        <p:spPr>
          <a:xfrm>
            <a:off x="2795270" y="3531870"/>
            <a:ext cx="6617335" cy="1170940"/>
          </a:xfrm>
          <a:prstGeom prst="rect">
            <a:avLst/>
          </a:prstGeom>
          <a:noFill/>
        </p:spPr>
        <p:txBody>
          <a:bodyPr wrap="square" rtlCol="0">
            <a:noAutofit/>
          </a:bodyPr>
          <a:lstStyle/>
          <a:p>
            <a:pPr algn="dist">
              <a:lnSpc>
                <a:spcPts val="8100"/>
              </a:lnSpc>
            </a:pPr>
            <a:r>
              <a:rPr lang="zh-CN" altLang="en-US" sz="6600" b="1" spc="200" dirty="0">
                <a:solidFill>
                  <a:srgbClr val="2E461C"/>
                </a:solidFill>
                <a:latin typeface="+mj-ea"/>
                <a:ea typeface="+mj-ea"/>
                <a:sym typeface="+mn-ea"/>
              </a:rPr>
              <a:t>为行业未来赋能</a:t>
            </a:r>
            <a:r>
              <a:rPr lang="zh-CN" altLang="en-US" sz="6600" spc="200" dirty="0">
                <a:solidFill>
                  <a:srgbClr val="2E461C"/>
                </a:solidFill>
                <a:latin typeface="华光小标宋_CNKI" panose="02000500000000000000" charset="-122"/>
                <a:ea typeface="华光小标宋_CNKI" panose="02000500000000000000" charset="-122"/>
                <a:sym typeface="+mn-ea"/>
              </a:rPr>
              <a:t>！</a:t>
            </a:r>
            <a:endParaRPr lang="zh-CN" altLang="en-US" sz="6600"/>
          </a:p>
          <a:p>
            <a:pPr algn="dist">
              <a:lnSpc>
                <a:spcPts val="8100"/>
              </a:lnSpc>
            </a:pPr>
            <a:endParaRPr lang="en-US" altLang="zh-CN" sz="6600" spc="200" dirty="0">
              <a:solidFill>
                <a:srgbClr val="2E461C"/>
              </a:solidFill>
              <a:uFillTx/>
              <a:latin typeface="华光小标宋_CNKI" panose="02000500000000000000" charset="-122"/>
              <a:ea typeface="华光小标宋_CNKI" panose="02000500000000000000" charset="-122"/>
            </a:endParaRPr>
          </a:p>
          <a:p>
            <a:pPr algn="dist">
              <a:lnSpc>
                <a:spcPts val="8100"/>
              </a:lnSpc>
            </a:pPr>
            <a:endParaRPr lang="zh-CN" altLang="en-US" sz="6600" spc="200" dirty="0">
              <a:solidFill>
                <a:srgbClr val="2E461C"/>
              </a:solidFill>
              <a:latin typeface="华光小标宋_CNKI" panose="02000500000000000000" charset="-122"/>
              <a:ea typeface="华光小标宋_CNKI" panose="02000500000000000000" charset="-122"/>
            </a:endParaRPr>
          </a:p>
          <a:p>
            <a:pPr algn="dist">
              <a:lnSpc>
                <a:spcPts val="8100"/>
              </a:lnSpc>
            </a:pPr>
            <a:endParaRPr lang="en-US" altLang="zh-CN" sz="6600" spc="200" dirty="0">
              <a:solidFill>
                <a:srgbClr val="2E461C"/>
              </a:solidFill>
              <a:uFillTx/>
              <a:latin typeface="华光小标宋_CNKI" panose="02000500000000000000" charset="-122"/>
              <a:ea typeface="华光小标宋_CNKI" panose="02000500000000000000" charset="-122"/>
            </a:endParaRPr>
          </a:p>
          <a:p>
            <a:pPr algn="dist">
              <a:lnSpc>
                <a:spcPts val="8100"/>
              </a:lnSpc>
            </a:pPr>
            <a:endParaRPr lang="zh-CN" altLang="en-US" sz="6600" spc="200" dirty="0">
              <a:solidFill>
                <a:srgbClr val="2E461C"/>
              </a:solidFill>
              <a:uFillTx/>
              <a:latin typeface="华光小标宋_CNKI" panose="02000500000000000000" charset="-122"/>
              <a:ea typeface="华光小标宋_CNKI" panose="02000500000000000000"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BFBFA"/>
        </a:solidFill>
        <a:effectLst/>
      </p:bgPr>
    </p:bg>
    <p:spTree>
      <p:nvGrpSpPr>
        <p:cNvPr id="1" name=""/>
        <p:cNvGrpSpPr/>
        <p:nvPr/>
      </p:nvGrpSpPr>
      <p:grpSpPr>
        <a:xfrm>
          <a:off x="0" y="0"/>
          <a:ext cx="0" cy="0"/>
          <a:chOff x="0" y="0"/>
          <a:chExt cx="0" cy="0"/>
        </a:xfrm>
      </p:grpSpPr>
      <p:sp>
        <p:nvSpPr>
          <p:cNvPr id="2" name="对角圆角矩形 1"/>
          <p:cNvSpPr/>
          <p:nvPr>
            <p:custDataLst>
              <p:tags r:id="rId1"/>
            </p:custDataLst>
          </p:nvPr>
        </p:nvSpPr>
        <p:spPr>
          <a:xfrm>
            <a:off x="-968188" y="-1613"/>
            <a:ext cx="13160188" cy="956889"/>
          </a:xfrm>
          <a:prstGeom prst="round2DiagRect">
            <a:avLst>
              <a:gd name="adj1" fmla="val 50000"/>
              <a:gd name="adj2" fmla="val 0"/>
            </a:avLst>
          </a:prstGeom>
          <a:gradFill>
            <a:gsLst>
              <a:gs pos="0">
                <a:srgbClr val="5D9D72">
                  <a:alpha val="100000"/>
                </a:srgbClr>
              </a:gs>
              <a:gs pos="49000">
                <a:srgbClr val="6EA844"/>
              </a:gs>
              <a:gs pos="100000">
                <a:srgbClr val="1D7546"/>
              </a:gs>
            </a:gsLst>
            <a:lin ang="10800000" scaled="0"/>
          </a:gradFill>
          <a:ln>
            <a:noFill/>
          </a:ln>
          <a:effectLst>
            <a:outerShdw blurRad="508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descr="带字透明底"/>
          <p:cNvPicPr>
            <a:picLocks noChangeAspect="1"/>
          </p:cNvPicPr>
          <p:nvPr>
            <p:custDataLst>
              <p:tags r:id="rId2"/>
            </p:custDataLst>
          </p:nvPr>
        </p:nvPicPr>
        <p:blipFill>
          <a:blip r:embed="rId3"/>
          <a:srcRect t="29740" b="22457"/>
          <a:stretch>
            <a:fillRect/>
          </a:stretch>
        </p:blipFill>
        <p:spPr>
          <a:xfrm>
            <a:off x="9144000" y="103505"/>
            <a:ext cx="3048000" cy="746125"/>
          </a:xfrm>
          <a:prstGeom prst="rect">
            <a:avLst/>
          </a:prstGeom>
        </p:spPr>
      </p:pic>
      <p:sp>
        <p:nvSpPr>
          <p:cNvPr id="11" name="文本框 10"/>
          <p:cNvSpPr txBox="1"/>
          <p:nvPr>
            <p:custDataLst>
              <p:tags r:id="rId4"/>
            </p:custDataLst>
          </p:nvPr>
        </p:nvSpPr>
        <p:spPr>
          <a:xfrm>
            <a:off x="324485" y="173990"/>
            <a:ext cx="2962275" cy="675640"/>
          </a:xfrm>
          <a:prstGeom prst="rect">
            <a:avLst/>
          </a:prstGeom>
          <a:noFill/>
        </p:spPr>
        <p:txBody>
          <a:bodyPr wrap="square" rtlCol="0">
            <a:spAutoFit/>
          </a:bodyPr>
          <a:lstStyle/>
          <a:p>
            <a:r>
              <a:rPr lang="en-US" altLang="zh-CN" sz="3800" b="1" spc="100">
                <a:solidFill>
                  <a:schemeClr val="bg1"/>
                </a:solidFill>
                <a:uFillTx/>
                <a:latin typeface="+mj-ea"/>
                <a:ea typeface="+mj-ea"/>
                <a:cs typeface="+mj-ea"/>
              </a:rPr>
              <a:t>1 </a:t>
            </a:r>
            <a:r>
              <a:rPr lang="zh-CN" altLang="en-US" sz="3800" b="1" spc="100">
                <a:solidFill>
                  <a:schemeClr val="bg1"/>
                </a:solidFill>
                <a:uFillTx/>
                <a:latin typeface="+mj-ea"/>
                <a:ea typeface="+mj-ea"/>
                <a:cs typeface="+mj-ea"/>
              </a:rPr>
              <a:t>背景目标</a:t>
            </a:r>
            <a:endParaRPr lang="zh-CN" altLang="en-US" sz="3800" b="1" spc="100">
              <a:solidFill>
                <a:schemeClr val="bg1"/>
              </a:solidFill>
              <a:uFillTx/>
              <a:latin typeface="+mj-ea"/>
              <a:ea typeface="+mj-ea"/>
              <a:cs typeface="+mj-ea"/>
            </a:endParaRPr>
          </a:p>
        </p:txBody>
      </p:sp>
      <p:sp>
        <p:nvSpPr>
          <p:cNvPr id="18" name="矩形 17"/>
          <p:cNvSpPr/>
          <p:nvPr>
            <p:custDataLst>
              <p:tags r:id="rId5"/>
            </p:custDataLst>
          </p:nvPr>
        </p:nvSpPr>
        <p:spPr>
          <a:xfrm>
            <a:off x="-83820" y="1813560"/>
            <a:ext cx="12360275" cy="4411980"/>
          </a:xfrm>
          <a:prstGeom prst="rect">
            <a:avLst/>
          </a:prstGeom>
          <a:solidFill>
            <a:srgbClr val="227846"/>
          </a:solidFill>
          <a:ln>
            <a:noFill/>
          </a:ln>
          <a:effectLst>
            <a:outerShdw blurRad="165100" dist="381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9" name="矩形 18"/>
          <p:cNvSpPr/>
          <p:nvPr>
            <p:custDataLst>
              <p:tags r:id="rId6"/>
            </p:custDataLst>
          </p:nvPr>
        </p:nvSpPr>
        <p:spPr>
          <a:xfrm>
            <a:off x="76200" y="1813560"/>
            <a:ext cx="7524750" cy="4323080"/>
          </a:xfrm>
          <a:prstGeom prst="rect">
            <a:avLst/>
          </a:prstGeom>
        </p:spPr>
        <p:txBody>
          <a:bodyPr wrap="square">
            <a:spAutoFit/>
          </a:bodyPr>
          <a:lstStyle/>
          <a:p>
            <a:pPr indent="457200" algn="just" fontAlgn="auto">
              <a:lnSpc>
                <a:spcPct val="125000"/>
              </a:lnSpc>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为深入贯彻落实习近平总书记关于健康中国与乡村振兴的重要指示精神，充分发挥</a:t>
            </a:r>
            <a:r>
              <a:rPr lang="en-US" altLang="zh-CN" sz="2000" b="1">
                <a:solidFill>
                  <a:schemeClr val="bg1"/>
                </a:solidFill>
                <a:latin typeface="微软雅黑" panose="020B0503020204020204" charset="-122"/>
                <a:ea typeface="微软雅黑" panose="020B0503020204020204" charset="-122"/>
                <a:cs typeface="微软雅黑" panose="020B0503020204020204" charset="-122"/>
                <a:sym typeface="+mn-ea"/>
              </a:rPr>
              <a:t>“</a:t>
            </a:r>
            <a:r>
              <a:rPr lang="zh-CN" altLang="en-US" sz="2000" b="1">
                <a:solidFill>
                  <a:schemeClr val="bg1"/>
                </a:solidFill>
                <a:latin typeface="微软雅黑" panose="020B0503020204020204" charset="-122"/>
                <a:ea typeface="微软雅黑" panose="020B0503020204020204" charset="-122"/>
                <a:cs typeface="微软雅黑" panose="020B0503020204020204" charset="-122"/>
                <a:sym typeface="+mn-ea"/>
              </a:rPr>
              <a:t>行大食物观</a:t>
            </a:r>
            <a:r>
              <a:rPr lang="en-US" altLang="zh-CN" sz="2000" b="1">
                <a:solidFill>
                  <a:schemeClr val="bg1"/>
                </a:solidFill>
                <a:latin typeface="微软雅黑" panose="020B0503020204020204" charset="-122"/>
                <a:ea typeface="微软雅黑" panose="020B0503020204020204" charset="-122"/>
                <a:cs typeface="微软雅黑" panose="020B0503020204020204" charset="-122"/>
                <a:sym typeface="+mn-ea"/>
              </a:rPr>
              <a:t> </a:t>
            </a:r>
            <a:r>
              <a:rPr lang="zh-CN" altLang="en-US" sz="2000" b="1">
                <a:solidFill>
                  <a:schemeClr val="bg1"/>
                </a:solidFill>
                <a:latin typeface="微软雅黑" panose="020B0503020204020204" charset="-122"/>
                <a:ea typeface="微软雅黑" panose="020B0503020204020204" charset="-122"/>
                <a:cs typeface="微软雅黑" panose="020B0503020204020204" charset="-122"/>
                <a:sym typeface="+mn-ea"/>
              </a:rPr>
              <a:t>铸新时代魂</a:t>
            </a:r>
            <a:r>
              <a:rPr lang="en-US" altLang="zh-CN" sz="2000" b="1">
                <a:solidFill>
                  <a:schemeClr val="bg1"/>
                </a:solidFill>
                <a:latin typeface="微软雅黑" panose="020B0503020204020204" charset="-122"/>
                <a:ea typeface="微软雅黑" panose="020B0503020204020204" charset="-122"/>
                <a:cs typeface="微软雅黑" panose="020B0503020204020204" charset="-122"/>
                <a:sym typeface="+mn-ea"/>
              </a:rPr>
              <a:t>”</a:t>
            </a: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育人共同体协同育人优势，推动</a:t>
            </a:r>
            <a:r>
              <a:rPr lang="zh-CN" altLang="en-US" sz="2000" b="1">
                <a:solidFill>
                  <a:schemeClr val="bg1"/>
                </a:solidFill>
                <a:latin typeface="微软雅黑" panose="020B0503020204020204" charset="-122"/>
                <a:ea typeface="微软雅黑" panose="020B0503020204020204" charset="-122"/>
                <a:cs typeface="微软雅黑" panose="020B0503020204020204" charset="-122"/>
                <a:sym typeface="+mn-ea"/>
              </a:rPr>
              <a:t>食品产业高质量发展认知普及，助力产业绿色化、标准化转型</a:t>
            </a: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，引导大学生在社会实践中增强专业认同、提升实践能力、锤炼奉献精神。</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a:p>
            <a:pPr indent="457200" algn="just" fontAlgn="auto">
              <a:lnSpc>
                <a:spcPct val="125000"/>
              </a:lnSpc>
            </a:pPr>
            <a:r>
              <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rPr>
              <a:t>大学生利用寒假时间，深入食品企业、农产品产区、市场终端等场所，开展形式多样、全方位的食品产业实践。通过岗位实践、实地走访、访谈交流、数据收集等方式，探索食品种植养殖、加工生产、流通销售全产业链发展现状，洞察产业创新趋势与发展现状，洞察产业创新趋势与发展痛点，为产业升级与供需精准匹配注入青春智慧。</a:t>
            </a:r>
            <a:endParaRPr lang="zh-CN" altLang="en-US" sz="200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pic>
        <p:nvPicPr>
          <p:cNvPr id="4" name="图片 3" descr="IMG_20251223_223133"/>
          <p:cNvPicPr>
            <a:picLocks noChangeAspect="1"/>
          </p:cNvPicPr>
          <p:nvPr/>
        </p:nvPicPr>
        <p:blipFill>
          <a:blip r:embed="rId7"/>
          <a:stretch>
            <a:fillRect/>
          </a:stretch>
        </p:blipFill>
        <p:spPr>
          <a:xfrm>
            <a:off x="7743825" y="1285240"/>
            <a:ext cx="4308475" cy="5236210"/>
          </a:xfrm>
          <a:prstGeom prst="rect">
            <a:avLst/>
          </a:prstGeom>
          <a:effectLst>
            <a:outerShdw blurRad="304800" dist="152400" dir="2700000" algn="tl" rotWithShape="0">
              <a:prstClr val="black">
                <a:alpha val="40000"/>
              </a:prst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custDataLst>
              <p:tags r:id="rId1"/>
            </p:custDataLst>
          </p:nvPr>
        </p:nvSpPr>
        <p:spPr>
          <a:xfrm>
            <a:off x="324485" y="1221740"/>
            <a:ext cx="6177280" cy="5332095"/>
          </a:xfrm>
          <a:prstGeom prst="rect">
            <a:avLst/>
          </a:prstGeom>
          <a:solidFill>
            <a:srgbClr val="ECF5E7"/>
          </a:solidFill>
          <a:ln>
            <a:solidFill>
              <a:srgbClr val="D3E8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对角圆角矩形 1"/>
          <p:cNvSpPr/>
          <p:nvPr>
            <p:custDataLst>
              <p:tags r:id="rId2"/>
            </p:custDataLst>
          </p:nvPr>
        </p:nvSpPr>
        <p:spPr>
          <a:xfrm>
            <a:off x="-968188" y="-1613"/>
            <a:ext cx="13160188" cy="956889"/>
          </a:xfrm>
          <a:prstGeom prst="round2DiagRect">
            <a:avLst>
              <a:gd name="adj1" fmla="val 50000"/>
              <a:gd name="adj2" fmla="val 0"/>
            </a:avLst>
          </a:prstGeom>
          <a:gradFill>
            <a:gsLst>
              <a:gs pos="0">
                <a:srgbClr val="5D9D72">
                  <a:alpha val="100000"/>
                </a:srgbClr>
              </a:gs>
              <a:gs pos="49000">
                <a:srgbClr val="6EA844"/>
              </a:gs>
              <a:gs pos="100000">
                <a:srgbClr val="1D7546"/>
              </a:gs>
            </a:gsLst>
            <a:lin ang="10800000" scaled="0"/>
          </a:gradFill>
          <a:ln>
            <a:noFill/>
          </a:ln>
          <a:effectLst>
            <a:outerShdw blurRad="508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descr="带字透明底"/>
          <p:cNvPicPr>
            <a:picLocks noChangeAspect="1"/>
          </p:cNvPicPr>
          <p:nvPr>
            <p:custDataLst>
              <p:tags r:id="rId3"/>
            </p:custDataLst>
          </p:nvPr>
        </p:nvPicPr>
        <p:blipFill>
          <a:blip r:embed="rId4"/>
          <a:srcRect t="29740" b="22457"/>
          <a:stretch>
            <a:fillRect/>
          </a:stretch>
        </p:blipFill>
        <p:spPr>
          <a:xfrm>
            <a:off x="9144000" y="103505"/>
            <a:ext cx="3048000" cy="746125"/>
          </a:xfrm>
          <a:prstGeom prst="rect">
            <a:avLst/>
          </a:prstGeom>
        </p:spPr>
      </p:pic>
      <p:sp>
        <p:nvSpPr>
          <p:cNvPr id="10" name="矩形 9"/>
          <p:cNvSpPr/>
          <p:nvPr>
            <p:custDataLst>
              <p:tags r:id="rId5"/>
            </p:custDataLst>
          </p:nvPr>
        </p:nvSpPr>
        <p:spPr>
          <a:xfrm flipH="1">
            <a:off x="587375" y="1378585"/>
            <a:ext cx="76200" cy="4831715"/>
          </a:xfrm>
          <a:prstGeom prst="rect">
            <a:avLst/>
          </a:prstGeom>
          <a:solidFill>
            <a:srgbClr val="1A6A40"/>
          </a:solidFill>
          <a:ln>
            <a:solidFill>
              <a:srgbClr val="1A6A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6"/>
            </p:custDataLst>
          </p:nvPr>
        </p:nvSpPr>
        <p:spPr>
          <a:xfrm>
            <a:off x="830804" y="1334021"/>
            <a:ext cx="4400415" cy="398780"/>
          </a:xfrm>
          <a:prstGeom prst="rect">
            <a:avLst/>
          </a:prstGeom>
          <a:noFill/>
        </p:spPr>
        <p:txBody>
          <a:bodyPr wrap="square" rtlCol="0">
            <a:spAutoFit/>
          </a:bodyPr>
          <a:lstStyle/>
          <a:p>
            <a:r>
              <a:rPr lang="en-US" altLang="zh-CN" sz="2000" b="1" dirty="0">
                <a:solidFill>
                  <a:srgbClr val="1A6A40"/>
                </a:solidFill>
                <a:latin typeface="微软雅黑" panose="020B0503020204020204" charset="-122"/>
                <a:ea typeface="微软雅黑" panose="020B0503020204020204" charset="-122"/>
                <a:cs typeface="微软雅黑" panose="020B0503020204020204" charset="-122"/>
              </a:rPr>
              <a:t>1.</a:t>
            </a:r>
            <a:r>
              <a:rPr lang="zh-CN" altLang="en-US" sz="2000" b="1" dirty="0">
                <a:solidFill>
                  <a:srgbClr val="1A6A40"/>
                </a:solidFill>
                <a:latin typeface="微软雅黑" panose="020B0503020204020204" charset="-122"/>
                <a:ea typeface="微软雅黑" panose="020B0503020204020204" charset="-122"/>
                <a:cs typeface="微软雅黑" panose="020B0503020204020204" charset="-122"/>
              </a:rPr>
              <a:t>组织单位</a:t>
            </a:r>
            <a:endParaRPr lang="zh-CN" altLang="en-US" sz="2000" b="1" dirty="0">
              <a:solidFill>
                <a:srgbClr val="1A6A40"/>
              </a:solidFill>
              <a:latin typeface="微软雅黑" panose="020B0503020204020204" charset="-122"/>
              <a:ea typeface="微软雅黑" panose="020B0503020204020204" charset="-122"/>
              <a:cs typeface="微软雅黑" panose="020B0503020204020204" charset="-122"/>
            </a:endParaRPr>
          </a:p>
        </p:txBody>
      </p:sp>
      <p:sp>
        <p:nvSpPr>
          <p:cNvPr id="23" name="文本框 22"/>
          <p:cNvSpPr txBox="1"/>
          <p:nvPr>
            <p:custDataLst>
              <p:tags r:id="rId7"/>
            </p:custDataLst>
          </p:nvPr>
        </p:nvSpPr>
        <p:spPr>
          <a:xfrm>
            <a:off x="957804" y="1684947"/>
            <a:ext cx="4576162" cy="475615"/>
          </a:xfrm>
          <a:prstGeom prst="rect">
            <a:avLst/>
          </a:prstGeom>
          <a:noFill/>
        </p:spPr>
        <p:txBody>
          <a:bodyPr wrap="square">
            <a:spAutoFit/>
          </a:bodyPr>
          <a:lstStyle/>
          <a:p>
            <a:pPr indent="0" algn="just" fontAlgn="auto">
              <a:lnSpc>
                <a:spcPct val="125000"/>
              </a:lnSpc>
            </a:pPr>
            <a:r>
              <a:rPr lang="zh-CN" altLang="en-US" sz="2000" dirty="0">
                <a:solidFill>
                  <a:schemeClr val="bg2">
                    <a:lumMod val="25000"/>
                  </a:schemeClr>
                </a:solidFill>
                <a:latin typeface="+mn-ea"/>
                <a:cs typeface="+mn-ea"/>
              </a:rPr>
              <a:t>西北农林科技大学</a:t>
            </a:r>
            <a:r>
              <a:rPr lang="en-US" altLang="zh-CN" sz="2000" dirty="0">
                <a:solidFill>
                  <a:schemeClr val="bg2">
                    <a:lumMod val="25000"/>
                  </a:schemeClr>
                </a:solidFill>
                <a:latin typeface="+mn-ea"/>
                <a:cs typeface="+mn-ea"/>
              </a:rPr>
              <a:t> </a:t>
            </a:r>
            <a:r>
              <a:rPr lang="zh-CN" altLang="en-US" sz="2000" dirty="0">
                <a:solidFill>
                  <a:schemeClr val="bg2">
                    <a:lumMod val="25000"/>
                  </a:schemeClr>
                </a:solidFill>
                <a:latin typeface="+mn-ea"/>
                <a:cs typeface="+mn-ea"/>
              </a:rPr>
              <a:t>食品科学与工程学院</a:t>
            </a:r>
            <a:endParaRPr lang="zh-CN" altLang="en-US" sz="2000" dirty="0">
              <a:solidFill>
                <a:schemeClr val="bg2">
                  <a:lumMod val="25000"/>
                </a:schemeClr>
              </a:solidFill>
              <a:latin typeface="+mn-ea"/>
              <a:cs typeface="+mn-ea"/>
            </a:endParaRPr>
          </a:p>
        </p:txBody>
      </p:sp>
      <p:pic>
        <p:nvPicPr>
          <p:cNvPr id="1026" name="Picture 2"/>
          <p:cNvPicPr>
            <a:picLocks noChangeAspect="1" noChangeArrowheads="1"/>
          </p:cNvPicPr>
          <p:nvPr>
            <p:custDataLst>
              <p:tags r:id="rId8"/>
            </p:custDataLst>
          </p:nvPr>
        </p:nvPicPr>
        <p:blipFill rotWithShape="1">
          <a:blip r:embed="rId9">
            <a:extLst>
              <a:ext uri="{28A0092B-C50C-407E-A947-70E740481C1C}">
                <a14:useLocalDpi xmlns:a14="http://schemas.microsoft.com/office/drawing/2010/main" val="0"/>
              </a:ext>
            </a:extLst>
          </a:blip>
          <a:srcRect l="10350" t="15535" r="3325" b="20484"/>
          <a:stretch>
            <a:fillRect/>
          </a:stretch>
        </p:blipFill>
        <p:spPr bwMode="auto">
          <a:xfrm>
            <a:off x="6682563" y="1165683"/>
            <a:ext cx="5146158" cy="2544726"/>
          </a:xfrm>
          <a:prstGeom prst="rect">
            <a:avLst/>
          </a:prstGeom>
          <a:noFill/>
          <a:effectLst>
            <a:outerShdw blurRad="317500" dist="1143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Picture 4"/>
          <p:cNvPicPr>
            <a:picLocks noChangeAspect="1" noChangeArrowheads="1"/>
          </p:cNvPicPr>
          <p:nvPr>
            <p:custDataLst>
              <p:tags r:id="rId10"/>
            </p:custDataLst>
          </p:nvPr>
        </p:nvPicPr>
        <p:blipFill rotWithShape="1">
          <a:blip r:embed="rId11">
            <a:extLst>
              <a:ext uri="{28A0092B-C50C-407E-A947-70E740481C1C}">
                <a14:useLocalDpi xmlns:a14="http://schemas.microsoft.com/office/drawing/2010/main" val="0"/>
              </a:ext>
            </a:extLst>
          </a:blip>
          <a:srcRect l="10060" t="39574" r="11383"/>
          <a:stretch>
            <a:fillRect/>
          </a:stretch>
        </p:blipFill>
        <p:spPr bwMode="auto">
          <a:xfrm>
            <a:off x="6682740" y="3921125"/>
            <a:ext cx="5146040" cy="2409825"/>
          </a:xfrm>
          <a:prstGeom prst="rect">
            <a:avLst/>
          </a:prstGeom>
          <a:noFill/>
          <a:effectLst>
            <a:outerShdw blurRad="444500" dist="1143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文本框 4"/>
          <p:cNvSpPr txBox="1"/>
          <p:nvPr>
            <p:custDataLst>
              <p:tags r:id="rId12"/>
            </p:custDataLst>
          </p:nvPr>
        </p:nvSpPr>
        <p:spPr>
          <a:xfrm>
            <a:off x="830804" y="2889771"/>
            <a:ext cx="4400415" cy="398780"/>
          </a:xfrm>
          <a:prstGeom prst="rect">
            <a:avLst/>
          </a:prstGeom>
          <a:noFill/>
        </p:spPr>
        <p:txBody>
          <a:bodyPr wrap="square" rtlCol="0">
            <a:spAutoFit/>
          </a:bodyPr>
          <a:lstStyle/>
          <a:p>
            <a:r>
              <a:rPr lang="en-US" altLang="zh-CN" sz="2000" b="1" dirty="0">
                <a:solidFill>
                  <a:srgbClr val="1A6A40"/>
                </a:solidFill>
                <a:latin typeface="微软雅黑" panose="020B0503020204020204" charset="-122"/>
                <a:ea typeface="微软雅黑" panose="020B0503020204020204" charset="-122"/>
                <a:cs typeface="微软雅黑" panose="020B0503020204020204" charset="-122"/>
              </a:rPr>
              <a:t>3.</a:t>
            </a:r>
            <a:r>
              <a:rPr lang="zh-CN" altLang="en-US" sz="2000" b="1" dirty="0">
                <a:solidFill>
                  <a:srgbClr val="1A6A40"/>
                </a:solidFill>
                <a:latin typeface="微软雅黑" panose="020B0503020204020204" charset="-122"/>
                <a:ea typeface="微软雅黑" panose="020B0503020204020204" charset="-122"/>
                <a:cs typeface="微软雅黑" panose="020B0503020204020204" charset="-122"/>
              </a:rPr>
              <a:t>活动主题</a:t>
            </a:r>
            <a:endParaRPr lang="zh-CN" altLang="en-US" sz="2000" b="1" dirty="0">
              <a:solidFill>
                <a:srgbClr val="1A6A4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13"/>
            </p:custDataLst>
          </p:nvPr>
        </p:nvSpPr>
        <p:spPr>
          <a:xfrm>
            <a:off x="830804" y="2169046"/>
            <a:ext cx="4400415" cy="398780"/>
          </a:xfrm>
          <a:prstGeom prst="rect">
            <a:avLst/>
          </a:prstGeom>
          <a:noFill/>
        </p:spPr>
        <p:txBody>
          <a:bodyPr wrap="square" rtlCol="0">
            <a:spAutoFit/>
          </a:bodyPr>
          <a:lstStyle/>
          <a:p>
            <a:r>
              <a:rPr lang="en-US" altLang="zh-CN" sz="2000" b="1" dirty="0">
                <a:solidFill>
                  <a:srgbClr val="1A6A40"/>
                </a:solidFill>
                <a:latin typeface="微软雅黑" panose="020B0503020204020204" charset="-122"/>
                <a:ea typeface="微软雅黑" panose="020B0503020204020204" charset="-122"/>
                <a:cs typeface="微软雅黑" panose="020B0503020204020204" charset="-122"/>
              </a:rPr>
              <a:t>2.</a:t>
            </a:r>
            <a:r>
              <a:rPr lang="zh-CN" altLang="en-US" sz="2000" b="1" dirty="0">
                <a:solidFill>
                  <a:srgbClr val="1A6A40"/>
                </a:solidFill>
                <a:latin typeface="微软雅黑" panose="020B0503020204020204" charset="-122"/>
                <a:ea typeface="微软雅黑" panose="020B0503020204020204" charset="-122"/>
                <a:cs typeface="微软雅黑" panose="020B0503020204020204" charset="-122"/>
              </a:rPr>
              <a:t>活动时间</a:t>
            </a:r>
            <a:endParaRPr lang="zh-CN" altLang="en-US" sz="2000" b="1" dirty="0">
              <a:solidFill>
                <a:srgbClr val="1A6A4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custDataLst>
              <p:tags r:id="rId14"/>
            </p:custDataLst>
          </p:nvPr>
        </p:nvSpPr>
        <p:spPr>
          <a:xfrm>
            <a:off x="830804" y="3657486"/>
            <a:ext cx="4400415" cy="398780"/>
          </a:xfrm>
          <a:prstGeom prst="rect">
            <a:avLst/>
          </a:prstGeom>
          <a:noFill/>
        </p:spPr>
        <p:txBody>
          <a:bodyPr wrap="square" rtlCol="0">
            <a:spAutoFit/>
          </a:bodyPr>
          <a:lstStyle/>
          <a:p>
            <a:r>
              <a:rPr lang="en-US" altLang="zh-CN" sz="2000" b="1" dirty="0">
                <a:solidFill>
                  <a:srgbClr val="1A6A40"/>
                </a:solidFill>
                <a:latin typeface="微软雅黑" panose="020B0503020204020204" charset="-122"/>
                <a:ea typeface="微软雅黑" panose="020B0503020204020204" charset="-122"/>
                <a:cs typeface="微软雅黑" panose="020B0503020204020204" charset="-122"/>
              </a:rPr>
              <a:t>4.</a:t>
            </a:r>
            <a:r>
              <a:rPr lang="zh-CN" altLang="en-US" sz="2000" b="1" dirty="0">
                <a:solidFill>
                  <a:srgbClr val="1A6A40"/>
                </a:solidFill>
                <a:latin typeface="微软雅黑" panose="020B0503020204020204" charset="-122"/>
                <a:ea typeface="微软雅黑" panose="020B0503020204020204" charset="-122"/>
                <a:cs typeface="微软雅黑" panose="020B0503020204020204" charset="-122"/>
              </a:rPr>
              <a:t>参与对象</a:t>
            </a:r>
            <a:endParaRPr lang="zh-CN" altLang="en-US" sz="2000" b="1" dirty="0">
              <a:solidFill>
                <a:srgbClr val="1A6A40"/>
              </a:solidFill>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custDataLst>
              <p:tags r:id="rId15"/>
            </p:custDataLst>
          </p:nvPr>
        </p:nvSpPr>
        <p:spPr>
          <a:xfrm>
            <a:off x="957804" y="3178467"/>
            <a:ext cx="4576162" cy="475615"/>
          </a:xfrm>
          <a:prstGeom prst="rect">
            <a:avLst/>
          </a:prstGeom>
          <a:noFill/>
        </p:spPr>
        <p:txBody>
          <a:bodyPr wrap="square">
            <a:spAutoFit/>
          </a:bodyPr>
          <a:lstStyle/>
          <a:p>
            <a:pPr indent="0" algn="just" fontAlgn="auto">
              <a:lnSpc>
                <a:spcPct val="125000"/>
              </a:lnSpc>
            </a:pPr>
            <a:r>
              <a:rPr lang="zh-CN" altLang="en-US" sz="2000" b="1" dirty="0">
                <a:solidFill>
                  <a:schemeClr val="tx1"/>
                </a:solidFill>
                <a:latin typeface="+mn-ea"/>
                <a:cs typeface="+mn-ea"/>
              </a:rPr>
              <a:t>食品产业赋能青年行</a:t>
            </a:r>
            <a:endParaRPr lang="zh-CN" altLang="en-US" sz="2000" b="1" dirty="0">
              <a:solidFill>
                <a:schemeClr val="tx1"/>
              </a:solidFill>
              <a:latin typeface="+mn-ea"/>
              <a:cs typeface="+mn-ea"/>
            </a:endParaRPr>
          </a:p>
        </p:txBody>
      </p:sp>
      <p:sp>
        <p:nvSpPr>
          <p:cNvPr id="9" name="文本框 8"/>
          <p:cNvSpPr txBox="1"/>
          <p:nvPr>
            <p:custDataLst>
              <p:tags r:id="rId16"/>
            </p:custDataLst>
          </p:nvPr>
        </p:nvSpPr>
        <p:spPr>
          <a:xfrm>
            <a:off x="957804" y="2457742"/>
            <a:ext cx="4576162" cy="475615"/>
          </a:xfrm>
          <a:prstGeom prst="rect">
            <a:avLst/>
          </a:prstGeom>
          <a:noFill/>
        </p:spPr>
        <p:txBody>
          <a:bodyPr wrap="square">
            <a:spAutoFit/>
          </a:bodyPr>
          <a:lstStyle/>
          <a:p>
            <a:pPr indent="0" algn="just" fontAlgn="auto">
              <a:lnSpc>
                <a:spcPct val="125000"/>
              </a:lnSpc>
            </a:pPr>
            <a:r>
              <a:rPr lang="en-US" altLang="zh-CN" sz="2000" dirty="0">
                <a:solidFill>
                  <a:schemeClr val="bg2">
                    <a:lumMod val="25000"/>
                  </a:schemeClr>
                </a:solidFill>
                <a:latin typeface="+mn-ea"/>
                <a:cs typeface="+mn-ea"/>
              </a:rPr>
              <a:t>2025</a:t>
            </a:r>
            <a:r>
              <a:rPr lang="zh-CN" altLang="en-US" sz="2000" dirty="0">
                <a:solidFill>
                  <a:schemeClr val="bg2">
                    <a:lumMod val="25000"/>
                  </a:schemeClr>
                </a:solidFill>
                <a:latin typeface="+mn-ea"/>
                <a:cs typeface="+mn-ea"/>
              </a:rPr>
              <a:t>年</a:t>
            </a:r>
            <a:r>
              <a:rPr lang="en-US" altLang="zh-CN" sz="2000" dirty="0">
                <a:solidFill>
                  <a:schemeClr val="bg2">
                    <a:lumMod val="25000"/>
                  </a:schemeClr>
                </a:solidFill>
                <a:latin typeface="+mn-ea"/>
                <a:cs typeface="+mn-ea"/>
              </a:rPr>
              <a:t>12</a:t>
            </a:r>
            <a:r>
              <a:rPr lang="zh-CN" altLang="en-US" sz="2000" dirty="0">
                <a:solidFill>
                  <a:schemeClr val="bg2">
                    <a:lumMod val="25000"/>
                  </a:schemeClr>
                </a:solidFill>
                <a:latin typeface="+mn-ea"/>
                <a:cs typeface="+mn-ea"/>
              </a:rPr>
              <a:t>月至</a:t>
            </a:r>
            <a:r>
              <a:rPr lang="en-US" altLang="zh-CN" sz="2000" dirty="0">
                <a:solidFill>
                  <a:schemeClr val="bg2">
                    <a:lumMod val="25000"/>
                  </a:schemeClr>
                </a:solidFill>
                <a:latin typeface="+mn-ea"/>
                <a:cs typeface="+mn-ea"/>
              </a:rPr>
              <a:t>2026</a:t>
            </a:r>
            <a:r>
              <a:rPr lang="zh-CN" altLang="en-US" sz="2000" dirty="0">
                <a:solidFill>
                  <a:schemeClr val="bg2">
                    <a:lumMod val="25000"/>
                  </a:schemeClr>
                </a:solidFill>
                <a:latin typeface="+mn-ea"/>
                <a:cs typeface="+mn-ea"/>
              </a:rPr>
              <a:t>年</a:t>
            </a:r>
            <a:r>
              <a:rPr lang="en-US" altLang="zh-CN" sz="2000" dirty="0">
                <a:solidFill>
                  <a:schemeClr val="bg2">
                    <a:lumMod val="25000"/>
                  </a:schemeClr>
                </a:solidFill>
                <a:latin typeface="+mn-ea"/>
                <a:cs typeface="+mn-ea"/>
              </a:rPr>
              <a:t>4</a:t>
            </a:r>
            <a:r>
              <a:rPr lang="zh-CN" altLang="en-US" sz="2000" dirty="0">
                <a:solidFill>
                  <a:schemeClr val="bg2">
                    <a:lumMod val="25000"/>
                  </a:schemeClr>
                </a:solidFill>
                <a:latin typeface="+mn-ea"/>
                <a:cs typeface="+mn-ea"/>
              </a:rPr>
              <a:t>月</a:t>
            </a:r>
            <a:endParaRPr lang="zh-CN" altLang="en-US" sz="2000" dirty="0">
              <a:solidFill>
                <a:schemeClr val="bg2">
                  <a:lumMod val="25000"/>
                </a:schemeClr>
              </a:solidFill>
              <a:latin typeface="+mn-ea"/>
              <a:cs typeface="+mn-ea"/>
            </a:endParaRPr>
          </a:p>
        </p:txBody>
      </p:sp>
      <p:sp>
        <p:nvSpPr>
          <p:cNvPr id="13" name="文本框 12"/>
          <p:cNvSpPr txBox="1"/>
          <p:nvPr>
            <p:custDataLst>
              <p:tags r:id="rId17"/>
            </p:custDataLst>
          </p:nvPr>
        </p:nvSpPr>
        <p:spPr>
          <a:xfrm>
            <a:off x="953770" y="3952875"/>
            <a:ext cx="5438775" cy="2470150"/>
          </a:xfrm>
          <a:prstGeom prst="rect">
            <a:avLst/>
          </a:prstGeom>
          <a:noFill/>
        </p:spPr>
        <p:txBody>
          <a:bodyPr wrap="square">
            <a:noAutofit/>
          </a:bodyPr>
          <a:lstStyle/>
          <a:p>
            <a:pPr indent="406400" algn="just">
              <a:lnSpc>
                <a:spcPts val="3100"/>
              </a:lnSpc>
            </a:pPr>
            <a:r>
              <a:rPr lang="en-US" altLang="zh-CN" sz="2000" kern="100" dirty="0">
                <a:solidFill>
                  <a:schemeClr val="bg2">
                    <a:lumMod val="25000"/>
                  </a:schemeClr>
                </a:solidFill>
                <a:latin typeface="+mn-ea"/>
                <a:cs typeface="Times New Roman" panose="02020603050405020304" pitchFamily="18" charset="0"/>
                <a:sym typeface="+mn-ea"/>
              </a:rPr>
              <a:t>“</a:t>
            </a:r>
            <a:r>
              <a:rPr lang="zh-CN" altLang="en-US" sz="2000" kern="100" dirty="0">
                <a:solidFill>
                  <a:schemeClr val="bg2">
                    <a:lumMod val="25000"/>
                  </a:schemeClr>
                </a:solidFill>
                <a:latin typeface="+mn-ea"/>
                <a:cs typeface="Times New Roman" panose="02020603050405020304" pitchFamily="18" charset="0"/>
                <a:sym typeface="+mn-ea"/>
              </a:rPr>
              <a:t>行大食物观 铸新时代魂”育人共同体成员高校在读学生、全国其他高校在读学生</a:t>
            </a:r>
            <a:endParaRPr lang="en-US" altLang="zh-CN" sz="2000" kern="100" dirty="0">
              <a:solidFill>
                <a:schemeClr val="bg2">
                  <a:lumMod val="25000"/>
                </a:schemeClr>
              </a:solidFill>
              <a:latin typeface="+mn-ea"/>
              <a:cs typeface="Times New Roman" panose="02020603050405020304" pitchFamily="18" charset="0"/>
            </a:endParaRPr>
          </a:p>
          <a:p>
            <a:pPr indent="406400" algn="just">
              <a:lnSpc>
                <a:spcPts val="3100"/>
              </a:lnSpc>
            </a:pPr>
            <a:r>
              <a:rPr lang="en-US" altLang="zh-CN" sz="2000" kern="100" dirty="0">
                <a:solidFill>
                  <a:schemeClr val="bg2">
                    <a:lumMod val="25000"/>
                  </a:schemeClr>
                </a:solidFill>
                <a:latin typeface="+mn-ea"/>
                <a:cs typeface="Times New Roman" panose="02020603050405020304" pitchFamily="18" charset="0"/>
                <a:sym typeface="+mn-ea"/>
              </a:rPr>
              <a:t> </a:t>
            </a:r>
            <a:r>
              <a:rPr lang="zh-CN" altLang="en-US" sz="2000" kern="100" dirty="0">
                <a:solidFill>
                  <a:schemeClr val="bg2">
                    <a:lumMod val="25000"/>
                  </a:schemeClr>
                </a:solidFill>
                <a:latin typeface="+mn-ea"/>
                <a:cs typeface="Times New Roman" panose="02020603050405020304" pitchFamily="18" charset="0"/>
                <a:sym typeface="+mn-ea"/>
              </a:rPr>
              <a:t>要求思想品行端正，具有较好的语言表达、交流沟通、组织策划能力和专业技能知识，工作认真负责、积极热情，团队合作意识良好，乐于服务与奉献。</a:t>
            </a:r>
            <a:endParaRPr lang="zh-CN" altLang="en-US" sz="2000" kern="100" dirty="0">
              <a:solidFill>
                <a:schemeClr val="bg2">
                  <a:lumMod val="25000"/>
                </a:schemeClr>
              </a:solidFill>
              <a:latin typeface="+mn-ea"/>
              <a:cs typeface="Times New Roman" panose="02020603050405020304" pitchFamily="18" charset="0"/>
            </a:endParaRPr>
          </a:p>
          <a:p>
            <a:pPr indent="0" algn="just" fontAlgn="auto">
              <a:lnSpc>
                <a:spcPct val="125000"/>
              </a:lnSpc>
            </a:pPr>
            <a:endParaRPr lang="zh-CN" altLang="en-US" sz="2000" kern="100" dirty="0">
              <a:solidFill>
                <a:schemeClr val="bg2">
                  <a:lumMod val="25000"/>
                </a:schemeClr>
              </a:solidFill>
              <a:latin typeface="+mn-ea"/>
              <a:cs typeface="Times New Roman" panose="02020603050405020304" pitchFamily="18" charset="0"/>
            </a:endParaRPr>
          </a:p>
        </p:txBody>
      </p:sp>
      <p:sp>
        <p:nvSpPr>
          <p:cNvPr id="14" name="文本框 13"/>
          <p:cNvSpPr txBox="1"/>
          <p:nvPr>
            <p:custDataLst>
              <p:tags r:id="rId18"/>
            </p:custDataLst>
          </p:nvPr>
        </p:nvSpPr>
        <p:spPr>
          <a:xfrm>
            <a:off x="324485" y="173990"/>
            <a:ext cx="2962275" cy="675640"/>
          </a:xfrm>
          <a:prstGeom prst="rect">
            <a:avLst/>
          </a:prstGeom>
          <a:noFill/>
        </p:spPr>
        <p:txBody>
          <a:bodyPr wrap="square" rtlCol="0">
            <a:spAutoFit/>
          </a:bodyPr>
          <a:p>
            <a:r>
              <a:rPr lang="en-US" altLang="zh-CN" sz="3800" b="1" spc="100">
                <a:solidFill>
                  <a:schemeClr val="bg1"/>
                </a:solidFill>
                <a:uFillTx/>
                <a:latin typeface="+mj-ea"/>
                <a:ea typeface="+mj-ea"/>
                <a:cs typeface="+mj-ea"/>
              </a:rPr>
              <a:t>1 </a:t>
            </a:r>
            <a:r>
              <a:rPr lang="zh-CN" altLang="en-US" sz="3800" b="1" spc="100">
                <a:solidFill>
                  <a:schemeClr val="bg1"/>
                </a:solidFill>
                <a:uFillTx/>
                <a:latin typeface="+mj-ea"/>
                <a:ea typeface="+mj-ea"/>
                <a:cs typeface="+mj-ea"/>
              </a:rPr>
              <a:t>背景目标</a:t>
            </a:r>
            <a:endParaRPr lang="zh-CN" altLang="en-US" sz="3800" b="1" spc="100">
              <a:solidFill>
                <a:schemeClr val="bg1"/>
              </a:solidFill>
              <a:uFillTx/>
              <a:latin typeface="+mj-ea"/>
              <a:ea typeface="+mj-ea"/>
              <a:cs typeface="+mj-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BFBFA"/>
        </a:solidFill>
        <a:effectLst/>
      </p:bgPr>
    </p:bg>
    <p:spTree>
      <p:nvGrpSpPr>
        <p:cNvPr id="1" name=""/>
        <p:cNvGrpSpPr/>
        <p:nvPr/>
      </p:nvGrpSpPr>
      <p:grpSpPr>
        <a:xfrm>
          <a:off x="0" y="0"/>
          <a:ext cx="0" cy="0"/>
          <a:chOff x="0" y="0"/>
          <a:chExt cx="0" cy="0"/>
        </a:xfrm>
      </p:grpSpPr>
      <p:pic>
        <p:nvPicPr>
          <p:cNvPr id="7" name="图片 6" descr="QQ图片20230516222341"/>
          <p:cNvPicPr>
            <a:picLocks noChangeAspect="1"/>
          </p:cNvPicPr>
          <p:nvPr>
            <p:custDataLst>
              <p:tags r:id="rId1"/>
            </p:custDataLst>
          </p:nvPr>
        </p:nvPicPr>
        <p:blipFill>
          <a:blip r:embed="rId2"/>
          <a:srcRect t="12677" b="38820"/>
          <a:stretch>
            <a:fillRect/>
          </a:stretch>
        </p:blipFill>
        <p:spPr>
          <a:xfrm>
            <a:off x="-12700" y="2848610"/>
            <a:ext cx="12192000" cy="3425825"/>
          </a:xfrm>
          <a:prstGeom prst="rect">
            <a:avLst/>
          </a:prstGeom>
        </p:spPr>
      </p:pic>
      <p:sp>
        <p:nvSpPr>
          <p:cNvPr id="12" name="矩形 11"/>
          <p:cNvSpPr/>
          <p:nvPr>
            <p:custDataLst>
              <p:tags r:id="rId3"/>
            </p:custDataLst>
          </p:nvPr>
        </p:nvSpPr>
        <p:spPr>
          <a:xfrm>
            <a:off x="-12700" y="2848610"/>
            <a:ext cx="12293600" cy="3448050"/>
          </a:xfrm>
          <a:prstGeom prst="rect">
            <a:avLst/>
          </a:prstGeom>
          <a:gradFill>
            <a:gsLst>
              <a:gs pos="1000">
                <a:schemeClr val="accent6">
                  <a:lumMod val="20000"/>
                  <a:lumOff val="80000"/>
                  <a:alpha val="56000"/>
                </a:schemeClr>
              </a:gs>
              <a:gs pos="27000">
                <a:srgbClr val="7EAC8D">
                  <a:alpha val="66000"/>
                </a:srgbClr>
              </a:gs>
              <a:gs pos="70000">
                <a:srgbClr val="1A6840">
                  <a:alpha val="6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对角圆角矩形 1"/>
          <p:cNvSpPr/>
          <p:nvPr>
            <p:custDataLst>
              <p:tags r:id="rId4"/>
            </p:custDataLst>
          </p:nvPr>
        </p:nvSpPr>
        <p:spPr>
          <a:xfrm>
            <a:off x="-968188" y="-1613"/>
            <a:ext cx="13160188" cy="956889"/>
          </a:xfrm>
          <a:prstGeom prst="round2DiagRect">
            <a:avLst>
              <a:gd name="adj1" fmla="val 50000"/>
              <a:gd name="adj2" fmla="val 0"/>
            </a:avLst>
          </a:prstGeom>
          <a:gradFill>
            <a:gsLst>
              <a:gs pos="0">
                <a:srgbClr val="5D9D72">
                  <a:alpha val="100000"/>
                </a:srgbClr>
              </a:gs>
              <a:gs pos="49000">
                <a:srgbClr val="6EA844"/>
              </a:gs>
              <a:gs pos="100000">
                <a:srgbClr val="1D7546"/>
              </a:gs>
            </a:gsLst>
            <a:lin ang="10800000" scaled="0"/>
          </a:gradFill>
          <a:ln>
            <a:noFill/>
          </a:ln>
          <a:effectLst>
            <a:outerShdw blurRad="508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descr="带字透明底"/>
          <p:cNvPicPr>
            <a:picLocks noChangeAspect="1"/>
          </p:cNvPicPr>
          <p:nvPr>
            <p:custDataLst>
              <p:tags r:id="rId5"/>
            </p:custDataLst>
          </p:nvPr>
        </p:nvPicPr>
        <p:blipFill>
          <a:blip r:embed="rId6"/>
          <a:srcRect t="29740" b="22457"/>
          <a:stretch>
            <a:fillRect/>
          </a:stretch>
        </p:blipFill>
        <p:spPr>
          <a:xfrm>
            <a:off x="9144000" y="103505"/>
            <a:ext cx="3048000" cy="746125"/>
          </a:xfrm>
          <a:prstGeom prst="rect">
            <a:avLst/>
          </a:prstGeom>
        </p:spPr>
      </p:pic>
      <p:sp>
        <p:nvSpPr>
          <p:cNvPr id="11" name="文本框 10"/>
          <p:cNvSpPr txBox="1"/>
          <p:nvPr>
            <p:custDataLst>
              <p:tags r:id="rId7"/>
            </p:custDataLst>
          </p:nvPr>
        </p:nvSpPr>
        <p:spPr>
          <a:xfrm>
            <a:off x="324485" y="173990"/>
            <a:ext cx="2962275" cy="675640"/>
          </a:xfrm>
          <a:prstGeom prst="rect">
            <a:avLst/>
          </a:prstGeom>
          <a:noFill/>
        </p:spPr>
        <p:txBody>
          <a:bodyPr wrap="square" rtlCol="0">
            <a:spAutoFit/>
          </a:bodyPr>
          <a:lstStyle/>
          <a:p>
            <a:r>
              <a:rPr lang="en-US" altLang="zh-CN" sz="3800" b="1" spc="100">
                <a:solidFill>
                  <a:schemeClr val="bg1"/>
                </a:solidFill>
                <a:uFillTx/>
                <a:latin typeface="+mj-ea"/>
                <a:ea typeface="+mj-ea"/>
                <a:cs typeface="+mj-ea"/>
              </a:rPr>
              <a:t>2 </a:t>
            </a:r>
            <a:r>
              <a:rPr lang="zh-CN" altLang="en-US" sz="3800" b="1" spc="100">
                <a:solidFill>
                  <a:schemeClr val="bg1"/>
                </a:solidFill>
                <a:uFillTx/>
                <a:latin typeface="+mj-ea"/>
                <a:ea typeface="+mj-ea"/>
                <a:cs typeface="+mj-ea"/>
              </a:rPr>
              <a:t>活动内容</a:t>
            </a:r>
            <a:endParaRPr lang="zh-CN" altLang="en-US" sz="3800" b="1" spc="100">
              <a:solidFill>
                <a:schemeClr val="bg1"/>
              </a:solidFill>
              <a:uFillTx/>
              <a:latin typeface="+mj-ea"/>
              <a:ea typeface="+mj-ea"/>
              <a:cs typeface="+mj-ea"/>
            </a:endParaRPr>
          </a:p>
        </p:txBody>
      </p:sp>
      <p:sp>
        <p:nvSpPr>
          <p:cNvPr id="8" name="单圆角矩形 7"/>
          <p:cNvSpPr/>
          <p:nvPr>
            <p:custDataLst>
              <p:tags r:id="rId8"/>
            </p:custDataLst>
          </p:nvPr>
        </p:nvSpPr>
        <p:spPr>
          <a:xfrm>
            <a:off x="220345" y="1329690"/>
            <a:ext cx="3698875" cy="4782185"/>
          </a:xfrm>
          <a:prstGeom prst="round1Rect">
            <a:avLst/>
          </a:prstGeom>
          <a:solidFill>
            <a:srgbClr val="F5FAF1"/>
          </a:solidFill>
          <a:ln w="3175" cmpd="sng">
            <a:solidFill>
              <a:schemeClr val="accent6">
                <a:lumMod val="50000"/>
                <a:alpha val="40000"/>
              </a:schemeClr>
            </a:solidFill>
            <a:prstDash val="solid"/>
          </a:ln>
          <a:effectLst>
            <a:outerShdw blurRad="508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单圆角矩形 9"/>
          <p:cNvSpPr/>
          <p:nvPr>
            <p:custDataLst>
              <p:tags r:id="rId9"/>
            </p:custDataLst>
          </p:nvPr>
        </p:nvSpPr>
        <p:spPr>
          <a:xfrm>
            <a:off x="4182110" y="1330325"/>
            <a:ext cx="3783330" cy="4782185"/>
          </a:xfrm>
          <a:prstGeom prst="round1Rect">
            <a:avLst/>
          </a:prstGeom>
          <a:solidFill>
            <a:srgbClr val="F5FAF1"/>
          </a:solidFill>
          <a:ln w="3175" cmpd="sng">
            <a:solidFill>
              <a:schemeClr val="accent6">
                <a:lumMod val="50000"/>
                <a:alpha val="40000"/>
              </a:schemeClr>
            </a:solidFill>
            <a:prstDash val="solid"/>
          </a:ln>
          <a:effectLst>
            <a:outerShdw blurRad="508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单圆角矩形 13"/>
          <p:cNvSpPr/>
          <p:nvPr>
            <p:custDataLst>
              <p:tags r:id="rId10"/>
            </p:custDataLst>
          </p:nvPr>
        </p:nvSpPr>
        <p:spPr>
          <a:xfrm>
            <a:off x="8227695" y="1330325"/>
            <a:ext cx="3774440" cy="4781550"/>
          </a:xfrm>
          <a:prstGeom prst="round1Rect">
            <a:avLst/>
          </a:prstGeom>
          <a:solidFill>
            <a:srgbClr val="F5FAF1"/>
          </a:solidFill>
          <a:ln w="3175" cmpd="sng">
            <a:solidFill>
              <a:schemeClr val="accent6">
                <a:lumMod val="50000"/>
                <a:alpha val="40000"/>
              </a:schemeClr>
            </a:solidFill>
            <a:prstDash val="solid"/>
          </a:ln>
          <a:effectLst>
            <a:outerShdw blurRad="508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15"/>
          <p:cNvSpPr txBox="1"/>
          <p:nvPr>
            <p:custDataLst>
              <p:tags r:id="rId11"/>
            </p:custDataLst>
          </p:nvPr>
        </p:nvSpPr>
        <p:spPr>
          <a:xfrm>
            <a:off x="4432300" y="1711325"/>
            <a:ext cx="3393440" cy="460375"/>
          </a:xfrm>
          <a:prstGeom prst="rect">
            <a:avLst/>
          </a:prstGeom>
          <a:noFill/>
        </p:spPr>
        <p:txBody>
          <a:bodyPr wrap="square" rtlCol="0">
            <a:spAutoFit/>
          </a:bodyPr>
          <a:lstStyle/>
          <a:p>
            <a:pPr algn="ctr"/>
            <a:r>
              <a:rPr lang="zh-CN" altLang="en-US" sz="2400" b="1" spc="200" dirty="0">
                <a:solidFill>
                  <a:srgbClr val="2E461C"/>
                </a:solidFill>
                <a:uFillTx/>
                <a:latin typeface="微软雅黑" panose="020B0503020204020204" charset="-122"/>
                <a:ea typeface="微软雅黑" panose="020B0503020204020204" charset="-122"/>
              </a:rPr>
              <a:t>食品产业岗位实践</a:t>
            </a:r>
            <a:endParaRPr lang="zh-CN" altLang="en-US" sz="2400" b="1" spc="200" dirty="0">
              <a:solidFill>
                <a:srgbClr val="2E461C"/>
              </a:solidFill>
              <a:uFillTx/>
              <a:latin typeface="微软雅黑" panose="020B0503020204020204" charset="-122"/>
              <a:ea typeface="微软雅黑" panose="020B0503020204020204" charset="-122"/>
            </a:endParaRPr>
          </a:p>
        </p:txBody>
      </p:sp>
      <p:sp>
        <p:nvSpPr>
          <p:cNvPr id="18" name="文本框 17"/>
          <p:cNvSpPr txBox="1"/>
          <p:nvPr>
            <p:custDataLst>
              <p:tags r:id="rId12"/>
            </p:custDataLst>
          </p:nvPr>
        </p:nvSpPr>
        <p:spPr>
          <a:xfrm>
            <a:off x="4422775" y="2448560"/>
            <a:ext cx="3271520" cy="3531235"/>
          </a:xfrm>
          <a:prstGeom prst="rect">
            <a:avLst/>
          </a:prstGeom>
          <a:noFill/>
        </p:spPr>
        <p:txBody>
          <a:bodyPr wrap="square" rtlCol="0">
            <a:noAutofit/>
          </a:bodyPr>
          <a:lstStyle/>
          <a:p>
            <a:pPr indent="0" algn="just" fontAlgn="auto">
              <a:lnSpc>
                <a:spcPts val="2800"/>
              </a:lnSpc>
            </a:pPr>
            <a:r>
              <a:rPr lang="en-US" altLang="zh-CN" sz="2000" dirty="0">
                <a:solidFill>
                  <a:schemeClr val="bg2">
                    <a:lumMod val="25000"/>
                  </a:schemeClr>
                </a:solidFill>
                <a:latin typeface="+mn-ea"/>
                <a:cs typeface="+mn-ea"/>
              </a:rPr>
              <a:t>       </a:t>
            </a:r>
            <a:r>
              <a:rPr lang="zh-CN" altLang="en-US" sz="2000" dirty="0">
                <a:solidFill>
                  <a:schemeClr val="bg2">
                    <a:lumMod val="25000"/>
                  </a:schemeClr>
                </a:solidFill>
                <a:latin typeface="+mn-ea"/>
                <a:cs typeface="+mn-ea"/>
              </a:rPr>
              <a:t>鼓励大学生深入食品产业生产车间、质量检测中心、供应链管理部门、品牌运营团队等核心岗位，开展岗位实践。通过</a:t>
            </a:r>
            <a:r>
              <a:rPr lang="zh-CN" altLang="en-US" sz="2000" b="1" dirty="0">
                <a:solidFill>
                  <a:schemeClr val="bg2">
                    <a:lumMod val="25000"/>
                  </a:schemeClr>
                </a:solidFill>
                <a:latin typeface="+mn-ea"/>
                <a:cs typeface="+mn-ea"/>
              </a:rPr>
              <a:t>跟岗学习、协助完成实际工作任务</a:t>
            </a:r>
            <a:r>
              <a:rPr lang="zh-CN" altLang="en-US" sz="2000" dirty="0">
                <a:solidFill>
                  <a:schemeClr val="bg2">
                    <a:lumMod val="25000"/>
                  </a:schemeClr>
                </a:solidFill>
                <a:latin typeface="+mn-ea"/>
                <a:cs typeface="+mn-ea"/>
              </a:rPr>
              <a:t>，全面了解食品产业各岗位的职责要求、操作规范与专业技能需求。</a:t>
            </a:r>
            <a:endParaRPr lang="zh-CN" altLang="en-US" sz="2000" dirty="0">
              <a:solidFill>
                <a:schemeClr val="bg2">
                  <a:lumMod val="25000"/>
                </a:schemeClr>
              </a:solidFill>
              <a:latin typeface="+mn-ea"/>
              <a:cs typeface="+mn-ea"/>
            </a:endParaRPr>
          </a:p>
        </p:txBody>
      </p:sp>
      <p:sp>
        <p:nvSpPr>
          <p:cNvPr id="20" name="文本框 19"/>
          <p:cNvSpPr txBox="1"/>
          <p:nvPr>
            <p:custDataLst>
              <p:tags r:id="rId13"/>
            </p:custDataLst>
          </p:nvPr>
        </p:nvSpPr>
        <p:spPr>
          <a:xfrm>
            <a:off x="277495" y="2449195"/>
            <a:ext cx="3519170" cy="3322955"/>
          </a:xfrm>
          <a:prstGeom prst="rect">
            <a:avLst/>
          </a:prstGeom>
          <a:noFill/>
        </p:spPr>
        <p:txBody>
          <a:bodyPr wrap="square" rtlCol="0">
            <a:spAutoFit/>
          </a:bodyPr>
          <a:lstStyle/>
          <a:p>
            <a:pPr indent="0" algn="just" fontAlgn="auto">
              <a:lnSpc>
                <a:spcPts val="2800"/>
              </a:lnSpc>
            </a:pPr>
            <a:r>
              <a:rPr lang="en-US" altLang="zh-CN">
                <a:solidFill>
                  <a:schemeClr val="bg2">
                    <a:lumMod val="25000"/>
                  </a:schemeClr>
                </a:solidFill>
                <a:latin typeface="+mn-ea"/>
                <a:cs typeface="+mn-ea"/>
              </a:rPr>
              <a:t>       </a:t>
            </a:r>
            <a:r>
              <a:rPr lang="zh-CN" altLang="en-US" sz="2000">
                <a:solidFill>
                  <a:schemeClr val="bg2">
                    <a:lumMod val="25000"/>
                  </a:schemeClr>
                </a:solidFill>
                <a:latin typeface="+mn-ea"/>
                <a:cs typeface="+mn-ea"/>
              </a:rPr>
              <a:t>聚焦食品产业全链条关键环节，开展</a:t>
            </a:r>
            <a:r>
              <a:rPr lang="zh-CN" altLang="en-US" sz="2000" b="1">
                <a:solidFill>
                  <a:schemeClr val="bg2">
                    <a:lumMod val="25000"/>
                  </a:schemeClr>
                </a:solidFill>
                <a:latin typeface="+mn-ea"/>
                <a:cs typeface="+mn-ea"/>
              </a:rPr>
              <a:t>针对性调研活动</a:t>
            </a:r>
            <a:r>
              <a:rPr lang="zh-CN" altLang="en-US" sz="2000">
                <a:solidFill>
                  <a:schemeClr val="bg2">
                    <a:lumMod val="25000"/>
                  </a:schemeClr>
                </a:solidFill>
                <a:latin typeface="+mn-ea"/>
                <a:cs typeface="+mn-ea"/>
              </a:rPr>
              <a:t>，挖掘产业发展痛点与创新方向，为产业高质量发展提供青春思路；或者面向产区农户、企业员工、社区居民等群体，</a:t>
            </a:r>
            <a:r>
              <a:rPr lang="zh-CN" altLang="en-US" sz="2000" b="1">
                <a:solidFill>
                  <a:schemeClr val="bg2">
                    <a:lumMod val="25000"/>
                  </a:schemeClr>
                </a:solidFill>
                <a:latin typeface="+mn-ea"/>
                <a:cs typeface="+mn-ea"/>
              </a:rPr>
              <a:t>开展科学种植</a:t>
            </a:r>
            <a:r>
              <a:rPr lang="en-US" altLang="zh-CN" sz="2000" b="1">
                <a:solidFill>
                  <a:schemeClr val="bg2">
                    <a:lumMod val="25000"/>
                  </a:schemeClr>
                </a:solidFill>
                <a:latin typeface="+mn-ea"/>
                <a:cs typeface="+mn-ea"/>
              </a:rPr>
              <a:t>/</a:t>
            </a:r>
            <a:r>
              <a:rPr lang="zh-CN" altLang="en-US" sz="2000" b="1">
                <a:solidFill>
                  <a:schemeClr val="bg2">
                    <a:lumMod val="25000"/>
                  </a:schemeClr>
                </a:solidFill>
                <a:latin typeface="+mn-ea"/>
                <a:cs typeface="+mn-ea"/>
              </a:rPr>
              <a:t>生产知识普及、消费需求调研等宣讲互动活动</a:t>
            </a:r>
            <a:r>
              <a:rPr lang="zh-CN" altLang="en-US" sz="2000">
                <a:solidFill>
                  <a:schemeClr val="bg2">
                    <a:lumMod val="25000"/>
                  </a:schemeClr>
                </a:solidFill>
                <a:latin typeface="+mn-ea"/>
                <a:cs typeface="+mn-ea"/>
              </a:rPr>
              <a:t>，双向收集产业发展相关信息。</a:t>
            </a:r>
            <a:endParaRPr lang="zh-CN" altLang="en-US" sz="2000">
              <a:solidFill>
                <a:schemeClr val="bg2">
                  <a:lumMod val="25000"/>
                </a:schemeClr>
              </a:solidFill>
              <a:latin typeface="+mn-ea"/>
              <a:cs typeface="+mn-ea"/>
            </a:endParaRPr>
          </a:p>
        </p:txBody>
      </p:sp>
      <p:sp>
        <p:nvSpPr>
          <p:cNvPr id="23" name="文本框 22"/>
          <p:cNvSpPr txBox="1"/>
          <p:nvPr>
            <p:custDataLst>
              <p:tags r:id="rId14"/>
            </p:custDataLst>
          </p:nvPr>
        </p:nvSpPr>
        <p:spPr>
          <a:xfrm>
            <a:off x="8515350" y="2449195"/>
            <a:ext cx="3350260" cy="2963545"/>
          </a:xfrm>
          <a:prstGeom prst="rect">
            <a:avLst/>
          </a:prstGeom>
          <a:noFill/>
        </p:spPr>
        <p:txBody>
          <a:bodyPr wrap="square" rtlCol="0">
            <a:spAutoFit/>
          </a:bodyPr>
          <a:lstStyle/>
          <a:p>
            <a:pPr indent="0" algn="just" fontAlgn="auto">
              <a:lnSpc>
                <a:spcPts val="2800"/>
              </a:lnSpc>
            </a:pPr>
            <a:r>
              <a:rPr lang="zh-CN" altLang="en-US" sz="2000">
                <a:solidFill>
                  <a:schemeClr val="bg2">
                    <a:lumMod val="25000"/>
                  </a:schemeClr>
                </a:solidFill>
                <a:latin typeface="+mn-ea"/>
                <a:cs typeface="+mn-ea"/>
              </a:rPr>
              <a:t>通过实践，形成四项</a:t>
            </a:r>
            <a:r>
              <a:rPr lang="en-US" altLang="zh-CN" sz="2000">
                <a:solidFill>
                  <a:schemeClr val="bg2">
                    <a:lumMod val="25000"/>
                  </a:schemeClr>
                </a:solidFill>
                <a:latin typeface="+mn-ea"/>
                <a:cs typeface="+mn-ea"/>
              </a:rPr>
              <a:t>“</a:t>
            </a:r>
            <a:r>
              <a:rPr lang="zh-CN" altLang="en-US" sz="2000">
                <a:solidFill>
                  <a:schemeClr val="bg2">
                    <a:lumMod val="25000"/>
                  </a:schemeClr>
                </a:solidFill>
                <a:latin typeface="+mn-ea"/>
                <a:cs typeface="+mn-ea"/>
              </a:rPr>
              <a:t>产业实践</a:t>
            </a:r>
            <a:r>
              <a:rPr lang="en-US" altLang="zh-CN" sz="2000">
                <a:solidFill>
                  <a:schemeClr val="bg2">
                    <a:lumMod val="25000"/>
                  </a:schemeClr>
                </a:solidFill>
                <a:latin typeface="+mn-ea"/>
                <a:cs typeface="+mn-ea"/>
              </a:rPr>
              <a:t>”</a:t>
            </a:r>
            <a:r>
              <a:rPr lang="zh-CN" altLang="en-US" sz="2000">
                <a:solidFill>
                  <a:schemeClr val="bg2">
                    <a:lumMod val="25000"/>
                  </a:schemeClr>
                </a:solidFill>
                <a:latin typeface="+mn-ea"/>
                <a:cs typeface="+mn-ea"/>
              </a:rPr>
              <a:t>成果，每支团队提交</a:t>
            </a:r>
            <a:r>
              <a:rPr lang="zh-CN" altLang="en-US" sz="2000" b="1">
                <a:solidFill>
                  <a:schemeClr val="bg2">
                    <a:lumMod val="25000"/>
                  </a:schemeClr>
                </a:solidFill>
                <a:latin typeface="+mn-ea"/>
                <a:cs typeface="+mn-ea"/>
              </a:rPr>
              <a:t>一份宣传新闻稿</a:t>
            </a:r>
            <a:r>
              <a:rPr lang="zh-CN" altLang="en-US" sz="2000">
                <a:solidFill>
                  <a:schemeClr val="bg2">
                    <a:lumMod val="25000"/>
                  </a:schemeClr>
                </a:solidFill>
                <a:latin typeface="+mn-ea"/>
                <a:cs typeface="+mn-ea"/>
              </a:rPr>
              <a:t>、</a:t>
            </a:r>
            <a:r>
              <a:rPr lang="zh-CN" altLang="en-US" sz="2000" b="1">
                <a:solidFill>
                  <a:schemeClr val="bg2">
                    <a:lumMod val="25000"/>
                  </a:schemeClr>
                </a:solidFill>
                <a:latin typeface="+mn-ea"/>
                <a:cs typeface="+mn-ea"/>
              </a:rPr>
              <a:t>一份总结报告</a:t>
            </a:r>
            <a:r>
              <a:rPr lang="zh-CN" altLang="en-US" sz="2000">
                <a:solidFill>
                  <a:schemeClr val="bg2">
                    <a:lumMod val="25000"/>
                  </a:schemeClr>
                </a:solidFill>
                <a:latin typeface="+mn-ea"/>
                <a:cs typeface="+mn-ea"/>
              </a:rPr>
              <a:t>、</a:t>
            </a:r>
            <a:r>
              <a:rPr lang="zh-CN" altLang="en-US" sz="2000" b="1">
                <a:solidFill>
                  <a:schemeClr val="bg2">
                    <a:lumMod val="25000"/>
                  </a:schemeClr>
                </a:solidFill>
                <a:latin typeface="+mn-ea"/>
                <a:cs typeface="+mn-ea"/>
              </a:rPr>
              <a:t>一组影音材料</a:t>
            </a:r>
            <a:r>
              <a:rPr lang="zh-CN" altLang="en-US" sz="2000">
                <a:solidFill>
                  <a:schemeClr val="bg2">
                    <a:lumMod val="25000"/>
                  </a:schemeClr>
                </a:solidFill>
                <a:latin typeface="+mn-ea"/>
                <a:cs typeface="+mn-ea"/>
              </a:rPr>
              <a:t>（活动照片、宣传视频、媒体报道链接）、</a:t>
            </a:r>
            <a:r>
              <a:rPr lang="zh-CN" altLang="en-US" sz="2000" b="1">
                <a:solidFill>
                  <a:schemeClr val="bg2">
                    <a:lumMod val="25000"/>
                  </a:schemeClr>
                </a:solidFill>
                <a:latin typeface="+mn-ea"/>
                <a:cs typeface="+mn-ea"/>
              </a:rPr>
              <a:t>一份产业赋能建议书或岗位实践证明材料</a:t>
            </a:r>
            <a:r>
              <a:rPr lang="zh-CN" altLang="en-US" sz="2000">
                <a:solidFill>
                  <a:schemeClr val="bg2">
                    <a:lumMod val="25000"/>
                  </a:schemeClr>
                </a:solidFill>
                <a:latin typeface="+mn-ea"/>
                <a:cs typeface="+mn-ea"/>
              </a:rPr>
              <a:t>等相关总结材料</a:t>
            </a:r>
            <a:r>
              <a:rPr lang="zh-CN" altLang="en-US">
                <a:solidFill>
                  <a:schemeClr val="bg2">
                    <a:lumMod val="25000"/>
                  </a:schemeClr>
                </a:solidFill>
                <a:latin typeface="+mn-ea"/>
                <a:cs typeface="+mn-ea"/>
              </a:rPr>
              <a:t>。</a:t>
            </a:r>
            <a:endParaRPr lang="zh-CN" altLang="en-US">
              <a:solidFill>
                <a:schemeClr val="bg2">
                  <a:lumMod val="25000"/>
                </a:schemeClr>
              </a:solidFill>
              <a:latin typeface="+mn-ea"/>
              <a:cs typeface="+mn-ea"/>
            </a:endParaRPr>
          </a:p>
        </p:txBody>
      </p:sp>
      <p:sp>
        <p:nvSpPr>
          <p:cNvPr id="4" name="文本框 3"/>
          <p:cNvSpPr txBox="1"/>
          <p:nvPr>
            <p:custDataLst>
              <p:tags r:id="rId15"/>
            </p:custDataLst>
          </p:nvPr>
        </p:nvSpPr>
        <p:spPr>
          <a:xfrm>
            <a:off x="403225" y="1671320"/>
            <a:ext cx="3393440" cy="460375"/>
          </a:xfrm>
          <a:prstGeom prst="rect">
            <a:avLst/>
          </a:prstGeom>
          <a:noFill/>
        </p:spPr>
        <p:txBody>
          <a:bodyPr wrap="square" rtlCol="0">
            <a:spAutoFit/>
          </a:bodyPr>
          <a:lstStyle/>
          <a:p>
            <a:pPr algn="ctr"/>
            <a:r>
              <a:rPr lang="zh-CN" altLang="en-US" sz="2400" b="1" spc="200">
                <a:solidFill>
                  <a:srgbClr val="2E461C"/>
                </a:solidFill>
                <a:uFillTx/>
                <a:latin typeface="微软雅黑" panose="020B0503020204020204" charset="-122"/>
                <a:ea typeface="微软雅黑" panose="020B0503020204020204" charset="-122"/>
              </a:rPr>
              <a:t>食品相关产业调研</a:t>
            </a:r>
            <a:endParaRPr lang="zh-CN" altLang="en-US" sz="2400" b="1" spc="200">
              <a:solidFill>
                <a:srgbClr val="2E461C"/>
              </a:solidFill>
              <a:uFillTx/>
              <a:latin typeface="微软雅黑" panose="020B0503020204020204" charset="-122"/>
              <a:ea typeface="微软雅黑" panose="020B0503020204020204" charset="-122"/>
            </a:endParaRPr>
          </a:p>
        </p:txBody>
      </p:sp>
      <p:sp>
        <p:nvSpPr>
          <p:cNvPr id="13" name="文本框 12"/>
          <p:cNvSpPr txBox="1"/>
          <p:nvPr>
            <p:custDataLst>
              <p:tags r:id="rId16"/>
            </p:custDataLst>
          </p:nvPr>
        </p:nvSpPr>
        <p:spPr>
          <a:xfrm>
            <a:off x="7965440" y="1772920"/>
            <a:ext cx="4578985" cy="460375"/>
          </a:xfrm>
          <a:prstGeom prst="rect">
            <a:avLst/>
          </a:prstGeom>
          <a:noFill/>
        </p:spPr>
        <p:txBody>
          <a:bodyPr wrap="square" rtlCol="0">
            <a:spAutoFit/>
          </a:bodyPr>
          <a:lstStyle/>
          <a:p>
            <a:pPr algn="ctr"/>
            <a:r>
              <a:rPr lang="zh-CN" altLang="en-US" sz="2400" b="1" spc="200">
                <a:solidFill>
                  <a:srgbClr val="2E461C"/>
                </a:solidFill>
                <a:uFillTx/>
                <a:latin typeface="微软雅黑" panose="020B0503020204020204" charset="-122"/>
                <a:ea typeface="微软雅黑" panose="020B0503020204020204" charset="-122"/>
                <a:cs typeface="微软雅黑" panose="020B0503020204020204" charset="-122"/>
              </a:rPr>
              <a:t>形成实践总结材料</a:t>
            </a:r>
            <a:endParaRPr lang="zh-CN" altLang="en-US" sz="2400" b="1" spc="200">
              <a:solidFill>
                <a:srgbClr val="2E461C"/>
              </a:solidFill>
              <a:uFillTx/>
              <a:latin typeface="微软雅黑" panose="020B0503020204020204" charset="-122"/>
              <a:ea typeface="微软雅黑" panose="020B0503020204020204" charset="-122"/>
              <a:cs typeface="微软雅黑" panose="020B0503020204020204" charset="-122"/>
            </a:endParaRPr>
          </a:p>
        </p:txBody>
      </p:sp>
      <p:pic>
        <p:nvPicPr>
          <p:cNvPr id="6" name="图片 5" descr="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36525" y="1444625"/>
            <a:ext cx="541655" cy="541655"/>
          </a:xfrm>
          <a:prstGeom prst="rect">
            <a:avLst/>
          </a:prstGeom>
        </p:spPr>
      </p:pic>
      <p:pic>
        <p:nvPicPr>
          <p:cNvPr id="9" name="图片 8" descr="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224020" y="1473200"/>
            <a:ext cx="541020" cy="541020"/>
          </a:xfrm>
          <a:prstGeom prst="rect">
            <a:avLst/>
          </a:prstGeom>
        </p:spPr>
      </p:pic>
      <p:pic>
        <p:nvPicPr>
          <p:cNvPr id="15" name="图片 14" descr="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8228330" y="1464310"/>
            <a:ext cx="582930" cy="58293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custDataLst>
              <p:tags r:id="rId1"/>
            </p:custDataLst>
          </p:nvPr>
        </p:nvSpPr>
        <p:spPr>
          <a:xfrm>
            <a:off x="-968188" y="-1613"/>
            <a:ext cx="13160188" cy="956889"/>
          </a:xfrm>
          <a:prstGeom prst="round2DiagRect">
            <a:avLst>
              <a:gd name="adj1" fmla="val 50000"/>
              <a:gd name="adj2" fmla="val 0"/>
            </a:avLst>
          </a:prstGeom>
          <a:gradFill>
            <a:gsLst>
              <a:gs pos="0">
                <a:srgbClr val="5D9D72">
                  <a:alpha val="100000"/>
                </a:srgbClr>
              </a:gs>
              <a:gs pos="49000">
                <a:srgbClr val="6EA844"/>
              </a:gs>
              <a:gs pos="100000">
                <a:srgbClr val="1D7546"/>
              </a:gs>
            </a:gsLst>
            <a:lin ang="10800000" scaled="0"/>
          </a:gradFill>
          <a:ln>
            <a:noFill/>
          </a:ln>
          <a:effectLst>
            <a:outerShdw blurRad="508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descr="带字透明底"/>
          <p:cNvPicPr>
            <a:picLocks noChangeAspect="1"/>
          </p:cNvPicPr>
          <p:nvPr>
            <p:custDataLst>
              <p:tags r:id="rId2"/>
            </p:custDataLst>
          </p:nvPr>
        </p:nvPicPr>
        <p:blipFill>
          <a:blip r:embed="rId3"/>
          <a:srcRect t="29740" b="22457"/>
          <a:stretch>
            <a:fillRect/>
          </a:stretch>
        </p:blipFill>
        <p:spPr>
          <a:xfrm>
            <a:off x="9144000" y="103505"/>
            <a:ext cx="3048000" cy="746125"/>
          </a:xfrm>
          <a:prstGeom prst="rect">
            <a:avLst/>
          </a:prstGeom>
        </p:spPr>
      </p:pic>
      <p:sp>
        <p:nvSpPr>
          <p:cNvPr id="11" name="文本框 10"/>
          <p:cNvSpPr txBox="1"/>
          <p:nvPr>
            <p:custDataLst>
              <p:tags r:id="rId4"/>
            </p:custDataLst>
          </p:nvPr>
        </p:nvSpPr>
        <p:spPr>
          <a:xfrm>
            <a:off x="324485" y="173990"/>
            <a:ext cx="2962275" cy="675640"/>
          </a:xfrm>
          <a:prstGeom prst="rect">
            <a:avLst/>
          </a:prstGeom>
          <a:noFill/>
        </p:spPr>
        <p:txBody>
          <a:bodyPr wrap="square" rtlCol="0">
            <a:spAutoFit/>
          </a:bodyPr>
          <a:lstStyle/>
          <a:p>
            <a:r>
              <a:rPr lang="en-US" altLang="zh-CN" sz="3800" b="1" spc="100" dirty="0">
                <a:solidFill>
                  <a:schemeClr val="bg1"/>
                </a:solidFill>
                <a:latin typeface="+mj-ea"/>
                <a:ea typeface="+mj-ea"/>
                <a:cs typeface="+mj-ea"/>
              </a:rPr>
              <a:t>3</a:t>
            </a:r>
            <a:r>
              <a:rPr lang="en-US" altLang="zh-CN" sz="3800" b="1" spc="100" dirty="0">
                <a:solidFill>
                  <a:schemeClr val="bg1"/>
                </a:solidFill>
                <a:uFillTx/>
                <a:latin typeface="+mj-ea"/>
                <a:ea typeface="+mj-ea"/>
                <a:cs typeface="+mj-ea"/>
              </a:rPr>
              <a:t> </a:t>
            </a:r>
            <a:r>
              <a:rPr lang="zh-CN" altLang="en-US" sz="3800" b="1" spc="100" dirty="0">
                <a:solidFill>
                  <a:schemeClr val="bg1"/>
                </a:solidFill>
                <a:latin typeface="+mj-ea"/>
                <a:ea typeface="+mj-ea"/>
                <a:cs typeface="+mj-ea"/>
              </a:rPr>
              <a:t>活动安排</a:t>
            </a:r>
            <a:endParaRPr lang="zh-CN" altLang="en-US" sz="3800" b="1" spc="100" dirty="0">
              <a:solidFill>
                <a:schemeClr val="bg1"/>
              </a:solidFill>
              <a:uFillTx/>
              <a:latin typeface="+mj-ea"/>
              <a:ea typeface="+mj-ea"/>
              <a:cs typeface="+mj-ea"/>
            </a:endParaRPr>
          </a:p>
        </p:txBody>
      </p:sp>
      <p:sp>
        <p:nvSpPr>
          <p:cNvPr id="8" name="灯片编号占位符 7"/>
          <p:cNvSpPr>
            <a:spLocks noGrp="1"/>
          </p:cNvSpPr>
          <p:nvPr>
            <p:ph type="sldNum" sz="quarter" idx="12"/>
            <p:custDataLst>
              <p:tags r:id="rId5"/>
            </p:custDataLst>
          </p:nvPr>
        </p:nvSpPr>
        <p:spPr/>
        <p:txBody>
          <a:bodyPr/>
          <a:lstStyle/>
          <a:p>
            <a:fld id="{565CE74E-AB26-4998-AD42-012C4C1AD076}" type="slidenum">
              <a:rPr lang="zh-CN" altLang="en-US" smtClean="0"/>
            </a:fld>
            <a:endParaRPr lang="zh-CN" altLang="en-US"/>
          </a:p>
        </p:txBody>
      </p:sp>
      <p:sp>
        <p:nvSpPr>
          <p:cNvPr id="19" name="矩形 18"/>
          <p:cNvSpPr/>
          <p:nvPr>
            <p:custDataLst>
              <p:tags r:id="rId6"/>
            </p:custDataLst>
          </p:nvPr>
        </p:nvSpPr>
        <p:spPr>
          <a:xfrm>
            <a:off x="324485" y="3281680"/>
            <a:ext cx="5971540" cy="2245360"/>
          </a:xfrm>
          <a:prstGeom prst="rect">
            <a:avLst/>
          </a:prstGeom>
        </p:spPr>
        <p:txBody>
          <a:bodyPr wrap="square">
            <a:spAutoFit/>
          </a:bodyPr>
          <a:lstStyle/>
          <a:p>
            <a:pPr indent="457200" algn="just" fontAlgn="auto">
              <a:lnSpc>
                <a:spcPct val="125000"/>
              </a:lnSpc>
            </a:pPr>
            <a:r>
              <a:rPr lang="zh-CN" altLang="en-US" sz="1600">
                <a:solidFill>
                  <a:schemeClr val="bg1"/>
                </a:solidFill>
                <a:latin typeface="+mn-ea"/>
                <a:cs typeface="+mn-ea"/>
                <a:sym typeface="+mn-ea"/>
              </a:rPr>
              <a:t>建校89年来，一代代西农人秉承“经国本、解民生、尚科学”的办学理念，恪守“诚朴勇毅”的校训，承远古农神后稷之志，行当代“教民稼穑”之为，形成了“扎根杨凌、胸怀社稷，脚踏黄土、情系三农，甘于吃苦、追求卓越”的西农精神和“团结、求真、坚韧、自信”的西农科学文化，走出了一条产学研紧密结合的特色办学之路,为推动我国农业现代化建设和农业科教事业发展作出了重要贡献。</a:t>
            </a:r>
            <a:endParaRPr lang="zh-CN" altLang="en-US" sz="1600">
              <a:solidFill>
                <a:schemeClr val="bg1"/>
              </a:solidFill>
              <a:latin typeface="+mn-ea"/>
              <a:cs typeface="+mn-ea"/>
              <a:sym typeface="+mn-ea"/>
            </a:endParaRPr>
          </a:p>
        </p:txBody>
      </p:sp>
      <p:sp>
        <p:nvSpPr>
          <p:cNvPr id="4" name="文本框 3"/>
          <p:cNvSpPr txBox="1"/>
          <p:nvPr/>
        </p:nvSpPr>
        <p:spPr>
          <a:xfrm>
            <a:off x="324484" y="1147105"/>
            <a:ext cx="8286116" cy="6043930"/>
          </a:xfrm>
          <a:prstGeom prst="rect">
            <a:avLst/>
          </a:prstGeom>
          <a:noFill/>
        </p:spPr>
        <p:txBody>
          <a:bodyPr wrap="square" rtlCol="0">
            <a:spAutoFit/>
          </a:bodyPr>
          <a:lstStyle/>
          <a:p>
            <a:pPr marL="457200" indent="-457200" fontAlgn="auto">
              <a:lnSpc>
                <a:spcPts val="3500"/>
              </a:lnSpc>
              <a:buAutoNum type="arabicPeriod"/>
            </a:pPr>
            <a:r>
              <a:rPr lang="zh-CN" altLang="en-US" sz="2400" b="1" dirty="0">
                <a:latin typeface="微软雅黑" panose="020B0503020204020204" charset="-122"/>
                <a:ea typeface="微软雅黑" panose="020B0503020204020204" charset="-122"/>
                <a:cs typeface="微软雅黑" panose="020B0503020204020204" charset="-122"/>
              </a:rPr>
              <a:t>组队与报名（</a:t>
            </a:r>
            <a:r>
              <a:rPr lang="zh-CN" sz="2400" b="1" dirty="0">
                <a:latin typeface="微软雅黑" panose="020B0503020204020204" charset="-122"/>
                <a:ea typeface="微软雅黑" panose="020B0503020204020204" charset="-122"/>
                <a:cs typeface="微软雅黑" panose="020B0503020204020204" charset="-122"/>
              </a:rPr>
              <a:t>即日起至</a:t>
            </a:r>
            <a:r>
              <a:rPr lang="en-US" altLang="zh-CN" sz="2400" b="1" dirty="0">
                <a:latin typeface="微软雅黑" panose="020B0503020204020204" charset="-122"/>
                <a:ea typeface="微软雅黑" panose="020B0503020204020204" charset="-122"/>
                <a:cs typeface="微软雅黑" panose="020B0503020204020204" charset="-122"/>
              </a:rPr>
              <a:t>2026</a:t>
            </a:r>
            <a:r>
              <a:rPr lang="zh-CN" altLang="en-US" sz="2400" b="1" dirty="0">
                <a:latin typeface="微软雅黑" panose="020B0503020204020204" charset="-122"/>
                <a:ea typeface="微软雅黑" panose="020B0503020204020204" charset="-122"/>
                <a:cs typeface="微软雅黑" panose="020B0503020204020204" charset="-122"/>
              </a:rPr>
              <a:t>年</a:t>
            </a:r>
            <a:r>
              <a:rPr lang="en-US" altLang="zh-CN" sz="2400" b="1" dirty="0">
                <a:latin typeface="微软雅黑" panose="020B0503020204020204" charset="-122"/>
                <a:ea typeface="微软雅黑" panose="020B0503020204020204" charset="-122"/>
                <a:cs typeface="微软雅黑" panose="020B0503020204020204" charset="-122"/>
              </a:rPr>
              <a:t>1</a:t>
            </a:r>
            <a:r>
              <a:rPr lang="zh-CN" altLang="en-US" sz="2400" b="1" dirty="0">
                <a:latin typeface="微软雅黑" panose="020B0503020204020204" charset="-122"/>
                <a:ea typeface="微软雅黑" panose="020B0503020204020204" charset="-122"/>
                <a:cs typeface="微软雅黑" panose="020B0503020204020204" charset="-122"/>
              </a:rPr>
              <a:t>月</a:t>
            </a:r>
            <a:r>
              <a:rPr lang="en-US" altLang="zh-CN" sz="2400" b="1" dirty="0">
                <a:latin typeface="微软雅黑" panose="020B0503020204020204" charset="-122"/>
                <a:ea typeface="微软雅黑" panose="020B0503020204020204" charset="-122"/>
                <a:cs typeface="微软雅黑" panose="020B0503020204020204" charset="-122"/>
              </a:rPr>
              <a:t>9</a:t>
            </a:r>
            <a:r>
              <a:rPr lang="zh-CN" altLang="en-US" sz="2400" b="1" dirty="0">
                <a:latin typeface="微软雅黑" panose="020B0503020204020204" charset="-122"/>
                <a:ea typeface="微软雅黑" panose="020B0503020204020204" charset="-122"/>
                <a:cs typeface="微软雅黑" panose="020B0503020204020204" charset="-122"/>
              </a:rPr>
              <a:t>日）      </a:t>
            </a:r>
            <a:endParaRPr lang="en-US" altLang="zh-CN" sz="2400" b="1" dirty="0">
              <a:latin typeface="微软雅黑" panose="020B0503020204020204" charset="-122"/>
              <a:ea typeface="微软雅黑" panose="020B0503020204020204" charset="-122"/>
              <a:cs typeface="微软雅黑" panose="020B0503020204020204" charset="-122"/>
            </a:endParaRPr>
          </a:p>
          <a:p>
            <a:pPr marL="342900" indent="-342900" fontAlgn="auto">
              <a:lnSpc>
                <a:spcPts val="3500"/>
              </a:lnSpc>
              <a:buFont typeface="Wingdings" panose="05000000000000000000" charset="0"/>
              <a:buChar char="Ø"/>
            </a:pPr>
            <a:r>
              <a:rPr lang="zh-CN" altLang="en-US" sz="2400" b="1" dirty="0">
                <a:latin typeface="微软雅黑" panose="020B0503020204020204" charset="-122"/>
                <a:ea typeface="微软雅黑" panose="020B0503020204020204" charset="-122"/>
                <a:cs typeface="微软雅黑" panose="020B0503020204020204" charset="-122"/>
              </a:rPr>
              <a:t>产业调研：</a:t>
            </a:r>
            <a:r>
              <a:rPr lang="zh-CN" altLang="en-US" sz="2800" b="1" dirty="0">
                <a:latin typeface="微软雅黑" panose="020B0503020204020204" charset="-122"/>
                <a:ea typeface="微软雅黑" panose="020B0503020204020204" charset="-122"/>
                <a:cs typeface="微软雅黑" panose="020B0503020204020204" charset="-122"/>
              </a:rPr>
              <a:t>  </a:t>
            </a:r>
            <a:endParaRPr lang="en-US" altLang="zh-CN" sz="2800" b="1" dirty="0">
              <a:latin typeface="微软雅黑" panose="020B0503020204020204" charset="-122"/>
              <a:ea typeface="微软雅黑" panose="020B0503020204020204" charset="-122"/>
              <a:cs typeface="微软雅黑" panose="020B0503020204020204" charset="-122"/>
            </a:endParaRPr>
          </a:p>
          <a:p>
            <a:pPr fontAlgn="auto">
              <a:lnSpc>
                <a:spcPts val="3500"/>
              </a:lnSpc>
            </a:pPr>
            <a:r>
              <a:rPr lang="zh-CN" altLang="en-US" sz="2400" dirty="0">
                <a:latin typeface="微软雅黑" panose="020B0503020204020204" charset="-122"/>
                <a:ea typeface="微软雅黑" panose="020B0503020204020204" charset="-122"/>
                <a:cs typeface="微软雅黑" panose="020B0503020204020204" charset="-122"/>
              </a:rPr>
              <a:t>    </a:t>
            </a:r>
            <a:r>
              <a:rPr lang="zh-CN" altLang="en-US" sz="2000" dirty="0">
                <a:latin typeface="微软雅黑" panose="020B0503020204020204" charset="-122"/>
                <a:ea typeface="微软雅黑" panose="020B0503020204020204" charset="-122"/>
                <a:cs typeface="微软雅黑" panose="020B0503020204020204" charset="-122"/>
              </a:rPr>
              <a:t>依据“就近就便”原则，团队需</a:t>
            </a:r>
            <a:r>
              <a:rPr lang="en-US" altLang="zh-CN" sz="2000" b="1" dirty="0">
                <a:solidFill>
                  <a:srgbClr val="FF0000"/>
                </a:solidFill>
                <a:latin typeface="微软雅黑" panose="020B0503020204020204" charset="-122"/>
                <a:ea typeface="微软雅黑" panose="020B0503020204020204" charset="-122"/>
                <a:cs typeface="微软雅黑" panose="020B0503020204020204" charset="-122"/>
              </a:rPr>
              <a:t>3-8</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人</a:t>
            </a:r>
            <a:r>
              <a:rPr lang="zh-CN" altLang="en-US" sz="2000" dirty="0">
                <a:latin typeface="微软雅黑" panose="020B0503020204020204" charset="-122"/>
                <a:ea typeface="微软雅黑" panose="020B0503020204020204" charset="-122"/>
                <a:cs typeface="微软雅黑" panose="020B0503020204020204" charset="-122"/>
              </a:rPr>
              <a:t>自由组队，</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在家庭所在地或假期常住地开展实践，团队队长（</a:t>
            </a:r>
            <a:r>
              <a:rPr lang="en-US" altLang="zh-CN" sz="2000" b="1" dirty="0">
                <a:solidFill>
                  <a:srgbClr val="FF0000"/>
                </a:solidFill>
                <a:latin typeface="微软雅黑" panose="020B0503020204020204" charset="-122"/>
                <a:ea typeface="微软雅黑" panose="020B0503020204020204" charset="-122"/>
                <a:cs typeface="微软雅黑" panose="020B0503020204020204" charset="-122"/>
              </a:rPr>
              <a:t>1</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人）需为食品专业背景在校生</a:t>
            </a:r>
            <a:r>
              <a:rPr lang="zh-CN" altLang="en-US" sz="2000" dirty="0">
                <a:latin typeface="微软雅黑" panose="020B0503020204020204" charset="-122"/>
                <a:ea typeface="微软雅黑" panose="020B0503020204020204" charset="-122"/>
                <a:cs typeface="微软雅黑" panose="020B0503020204020204" charset="-122"/>
              </a:rPr>
              <a:t>，队员专业不限。</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团队队长报名并加入</a:t>
            </a:r>
            <a:r>
              <a:rPr lang="en-US" altLang="zh-CN" sz="2000" b="1" dirty="0">
                <a:solidFill>
                  <a:srgbClr val="FF0000"/>
                </a:solidFill>
                <a:latin typeface="微软雅黑" panose="020B0503020204020204" charset="-122"/>
                <a:ea typeface="微软雅黑" panose="020B0503020204020204" charset="-122"/>
                <a:cs typeface="微软雅黑" panose="020B0503020204020204" charset="-122"/>
              </a:rPr>
              <a:t>QQ</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群（群号：</a:t>
            </a:r>
            <a:r>
              <a:rPr lang="en-US" altLang="zh-CN" sz="2000" b="1" u="sng" dirty="0">
                <a:solidFill>
                  <a:srgbClr val="FF0000"/>
                </a:solidFill>
                <a:latin typeface="微软雅黑" panose="020B0503020204020204" charset="-122"/>
                <a:ea typeface="微软雅黑" panose="020B0503020204020204" charset="-122"/>
                <a:cs typeface="微软雅黑" panose="020B0503020204020204" charset="-122"/>
              </a:rPr>
              <a:t>1074626120</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），其他队员无需重复报名。</a:t>
            </a:r>
            <a:r>
              <a:rPr lang="zh-CN" altLang="en-US" sz="2000" dirty="0">
                <a:latin typeface="微软雅黑" panose="020B0503020204020204" charset="-122"/>
                <a:ea typeface="微软雅黑" panose="020B0503020204020204" charset="-122"/>
                <a:cs typeface="微软雅黑" panose="020B0503020204020204" charset="-122"/>
              </a:rPr>
              <a:t>西北农林科技大学食品学院将根据报名材料选</a:t>
            </a:r>
            <a:r>
              <a:rPr lang="en-US" altLang="zh-CN" sz="2000" dirty="0">
                <a:latin typeface="微软雅黑" panose="020B0503020204020204" charset="-122"/>
                <a:ea typeface="微软雅黑" panose="020B0503020204020204" charset="-122"/>
                <a:cs typeface="微软雅黑" panose="020B0503020204020204" charset="-122"/>
              </a:rPr>
              <a:t>10</a:t>
            </a:r>
            <a:r>
              <a:rPr lang="zh-CN" altLang="en-US" sz="2000" dirty="0">
                <a:latin typeface="微软雅黑" panose="020B0503020204020204" charset="-122"/>
                <a:ea typeface="微软雅黑" panose="020B0503020204020204" charset="-122"/>
                <a:cs typeface="微软雅黑" panose="020B0503020204020204" charset="-122"/>
              </a:rPr>
              <a:t>支重点实践团队立项，后续将联系各优秀团队。</a:t>
            </a:r>
            <a:endParaRPr lang="en-US" altLang="zh-CN" sz="2000" dirty="0">
              <a:latin typeface="微软雅黑" panose="020B0503020204020204" charset="-122"/>
              <a:ea typeface="微软雅黑" panose="020B0503020204020204" charset="-122"/>
              <a:cs typeface="微软雅黑" panose="020B0503020204020204" charset="-122"/>
            </a:endParaRPr>
          </a:p>
          <a:p>
            <a:pPr marL="342900" indent="-342900" fontAlgn="auto">
              <a:lnSpc>
                <a:spcPts val="3500"/>
              </a:lnSpc>
              <a:spcBef>
                <a:spcPts val="1200"/>
              </a:spcBef>
              <a:buFont typeface="Wingdings" panose="05000000000000000000" charset="0"/>
              <a:buChar char="Ø"/>
            </a:pPr>
            <a:r>
              <a:rPr lang="zh-CN" altLang="en-US" sz="2400" b="1" dirty="0">
                <a:latin typeface="微软雅黑" panose="020B0503020204020204" charset="-122"/>
                <a:ea typeface="微软雅黑" panose="020B0503020204020204" charset="-122"/>
                <a:cs typeface="微软雅黑" panose="020B0503020204020204" charset="-122"/>
              </a:rPr>
              <a:t>岗位实践：</a:t>
            </a:r>
            <a:endParaRPr lang="en-US" altLang="zh-CN" sz="2800" b="1" dirty="0">
              <a:latin typeface="微软雅黑" panose="020B0503020204020204" charset="-122"/>
              <a:ea typeface="微软雅黑" panose="020B0503020204020204" charset="-122"/>
              <a:cs typeface="微软雅黑" panose="020B0503020204020204" charset="-122"/>
            </a:endParaRPr>
          </a:p>
          <a:p>
            <a:pPr fontAlgn="auto">
              <a:lnSpc>
                <a:spcPts val="3500"/>
              </a:lnSpc>
            </a:pPr>
            <a:r>
              <a:rPr lang="zh-CN" altLang="en-US" sz="2400" dirty="0">
                <a:latin typeface="微软雅黑" panose="020B0503020204020204" charset="-122"/>
                <a:ea typeface="微软雅黑" panose="020B0503020204020204" charset="-122"/>
                <a:cs typeface="微软雅黑" panose="020B0503020204020204" charset="-122"/>
              </a:rPr>
              <a:t>   </a:t>
            </a:r>
            <a:r>
              <a:rPr lang="zh-CN" altLang="en-US" sz="2000" dirty="0">
                <a:latin typeface="微软雅黑" panose="020B0503020204020204" charset="-122"/>
                <a:ea typeface="微软雅黑" panose="020B0503020204020204" charset="-122"/>
                <a:cs typeface="微软雅黑" panose="020B0503020204020204" charset="-122"/>
              </a:rPr>
              <a:t>学生</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在家庭所在地或假期常住地进行实习</a:t>
            </a:r>
            <a:r>
              <a:rPr lang="zh-CN" altLang="en-US" sz="2000" b="1" dirty="0">
                <a:latin typeface="微软雅黑" panose="020B0503020204020204" charset="-122"/>
                <a:ea typeface="微软雅黑" panose="020B0503020204020204" charset="-122"/>
                <a:cs typeface="微软雅黑" panose="020B0503020204020204" charset="-122"/>
              </a:rPr>
              <a:t>。</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加入</a:t>
            </a:r>
            <a:r>
              <a:rPr lang="en-US" altLang="zh-CN" sz="2000" b="1" dirty="0">
                <a:solidFill>
                  <a:srgbClr val="FF0000"/>
                </a:solidFill>
                <a:latin typeface="微软雅黑" panose="020B0503020204020204" charset="-122"/>
                <a:ea typeface="微软雅黑" panose="020B0503020204020204" charset="-122"/>
                <a:cs typeface="微软雅黑" panose="020B0503020204020204" charset="-122"/>
              </a:rPr>
              <a:t>QQ</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群（群号：</a:t>
            </a:r>
            <a:r>
              <a:rPr lang="en-US" altLang="zh-CN" sz="2000" b="1" u="sng" dirty="0">
                <a:solidFill>
                  <a:srgbClr val="FF0000"/>
                </a:solidFill>
                <a:latin typeface="微软雅黑" panose="020B0503020204020204" charset="-122"/>
                <a:ea typeface="微软雅黑" panose="020B0503020204020204" charset="-122"/>
                <a:cs typeface="微软雅黑" panose="020B0503020204020204" charset="-122"/>
              </a:rPr>
              <a:t>1074626120</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000" dirty="0">
                <a:latin typeface="微软雅黑" panose="020B0503020204020204" charset="-122"/>
                <a:ea typeface="微软雅黑" panose="020B0503020204020204" charset="-122"/>
                <a:cs typeface="微软雅黑" panose="020B0503020204020204" charset="-122"/>
              </a:rPr>
              <a:t>。西北农林科技大学食品学院将根据实习材料评选优秀个人。</a:t>
            </a:r>
            <a:endParaRPr lang="zh-CN" altLang="en-US" sz="2000" dirty="0">
              <a:latin typeface="微软雅黑" panose="020B0503020204020204" charset="-122"/>
              <a:ea typeface="微软雅黑" panose="020B0503020204020204" charset="-122"/>
              <a:cs typeface="微软雅黑" panose="020B0503020204020204" charset="-122"/>
            </a:endParaRPr>
          </a:p>
          <a:p>
            <a:endParaRPr lang="en-US" altLang="zh-CN" sz="2800" b="1" dirty="0">
              <a:latin typeface="微软雅黑" panose="020B0503020204020204" charset="-122"/>
              <a:ea typeface="微软雅黑" panose="020B0503020204020204" charset="-122"/>
              <a:cs typeface="微软雅黑" panose="020B0503020204020204" charset="-122"/>
            </a:endParaRPr>
          </a:p>
          <a:p>
            <a:pPr marL="457200" indent="-457200">
              <a:buAutoNum type="arabicPeriod"/>
            </a:pPr>
            <a:endParaRPr lang="en-US" altLang="zh-CN" sz="2800" b="1" dirty="0">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p:nvPicPr>
        <p:blipFill rotWithShape="1">
          <a:blip r:embed="rId7" cstate="print">
            <a:extLst>
              <a:ext uri="{28A0092B-C50C-407E-A947-70E740481C1C}">
                <a14:useLocalDpi xmlns:a14="http://schemas.microsoft.com/office/drawing/2010/main" val="0"/>
              </a:ext>
            </a:extLst>
          </a:blip>
          <a:srcRect t="15275" b="25696"/>
          <a:stretch>
            <a:fillRect/>
          </a:stretch>
        </p:blipFill>
        <p:spPr>
          <a:xfrm>
            <a:off x="8521823" y="1768897"/>
            <a:ext cx="3581400" cy="375814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custDataLst>
              <p:tags r:id="rId1"/>
            </p:custDataLst>
          </p:nvPr>
        </p:nvSpPr>
        <p:spPr>
          <a:xfrm>
            <a:off x="-968188" y="-1613"/>
            <a:ext cx="13160188" cy="956889"/>
          </a:xfrm>
          <a:prstGeom prst="round2DiagRect">
            <a:avLst>
              <a:gd name="adj1" fmla="val 50000"/>
              <a:gd name="adj2" fmla="val 0"/>
            </a:avLst>
          </a:prstGeom>
          <a:gradFill>
            <a:gsLst>
              <a:gs pos="0">
                <a:srgbClr val="5D9D72">
                  <a:alpha val="100000"/>
                </a:srgbClr>
              </a:gs>
              <a:gs pos="49000">
                <a:srgbClr val="6EA844"/>
              </a:gs>
              <a:gs pos="100000">
                <a:srgbClr val="1D7546"/>
              </a:gs>
            </a:gsLst>
            <a:lin ang="10800000" scaled="0"/>
          </a:gradFill>
          <a:ln>
            <a:noFill/>
          </a:ln>
          <a:effectLst>
            <a:outerShdw blurRad="508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descr="带字透明底"/>
          <p:cNvPicPr>
            <a:picLocks noChangeAspect="1"/>
          </p:cNvPicPr>
          <p:nvPr>
            <p:custDataLst>
              <p:tags r:id="rId2"/>
            </p:custDataLst>
          </p:nvPr>
        </p:nvPicPr>
        <p:blipFill>
          <a:blip r:embed="rId3"/>
          <a:srcRect t="29740" b="22457"/>
          <a:stretch>
            <a:fillRect/>
          </a:stretch>
        </p:blipFill>
        <p:spPr>
          <a:xfrm>
            <a:off x="9144000" y="103505"/>
            <a:ext cx="3048000" cy="746125"/>
          </a:xfrm>
          <a:prstGeom prst="rect">
            <a:avLst/>
          </a:prstGeom>
        </p:spPr>
      </p:pic>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4" name="文本框 3"/>
          <p:cNvSpPr txBox="1"/>
          <p:nvPr/>
        </p:nvSpPr>
        <p:spPr>
          <a:xfrm>
            <a:off x="435004" y="954748"/>
            <a:ext cx="11552809" cy="6375400"/>
          </a:xfrm>
          <a:prstGeom prst="rect">
            <a:avLst/>
          </a:prstGeom>
          <a:noFill/>
        </p:spPr>
        <p:txBody>
          <a:bodyPr wrap="square" rtlCol="0">
            <a:spAutoFit/>
          </a:bodyPr>
          <a:lstStyle/>
          <a:p>
            <a:pPr indent="0" fontAlgn="auto">
              <a:lnSpc>
                <a:spcPts val="3500"/>
              </a:lnSpc>
            </a:pPr>
            <a:r>
              <a:rPr lang="en-US" altLang="zh-CN" sz="2400" b="1" dirty="0">
                <a:latin typeface="微软雅黑" panose="020B0503020204020204" charset="-122"/>
                <a:ea typeface="微软雅黑" panose="020B0503020204020204" charset="-122"/>
                <a:cs typeface="微软雅黑" panose="020B0503020204020204" charset="-122"/>
              </a:rPr>
              <a:t>2. </a:t>
            </a:r>
            <a:r>
              <a:rPr lang="zh-CN" altLang="en-US" sz="2400" b="1" dirty="0">
                <a:latin typeface="微软雅黑" panose="020B0503020204020204" charset="-122"/>
                <a:ea typeface="微软雅黑" panose="020B0503020204020204" charset="-122"/>
                <a:cs typeface="微软雅黑" panose="020B0503020204020204" charset="-122"/>
              </a:rPr>
              <a:t>培训与物料（</a:t>
            </a:r>
            <a:r>
              <a:rPr lang="en-US" altLang="zh-CN" sz="2400" b="1" dirty="0">
                <a:latin typeface="微软雅黑" panose="020B0503020204020204" charset="-122"/>
                <a:ea typeface="微软雅黑" panose="020B0503020204020204" charset="-122"/>
                <a:cs typeface="微软雅黑" panose="020B0503020204020204" charset="-122"/>
              </a:rPr>
              <a:t>2025</a:t>
            </a:r>
            <a:r>
              <a:rPr lang="zh-CN" altLang="en-US" sz="2400" b="1" dirty="0">
                <a:latin typeface="微软雅黑" panose="020B0503020204020204" charset="-122"/>
                <a:ea typeface="微软雅黑" panose="020B0503020204020204" charset="-122"/>
                <a:cs typeface="微软雅黑" panose="020B0503020204020204" charset="-122"/>
              </a:rPr>
              <a:t>年</a:t>
            </a:r>
            <a:r>
              <a:rPr lang="en-US" altLang="zh-CN" sz="2400" b="1" dirty="0">
                <a:latin typeface="微软雅黑" panose="020B0503020204020204" charset="-122"/>
                <a:ea typeface="微软雅黑" panose="020B0503020204020204" charset="-122"/>
                <a:cs typeface="微软雅黑" panose="020B0503020204020204" charset="-122"/>
              </a:rPr>
              <a:t>1</a:t>
            </a:r>
            <a:r>
              <a:rPr lang="zh-CN" altLang="en-US" sz="2400" b="1" dirty="0">
                <a:latin typeface="微软雅黑" panose="020B0503020204020204" charset="-122"/>
                <a:ea typeface="微软雅黑" panose="020B0503020204020204" charset="-122"/>
                <a:cs typeface="微软雅黑" panose="020B0503020204020204" charset="-122"/>
              </a:rPr>
              <a:t>月</a:t>
            </a:r>
            <a:r>
              <a:rPr lang="en-US" altLang="zh-CN" sz="2400" b="1" dirty="0">
                <a:latin typeface="微软雅黑" panose="020B0503020204020204" charset="-122"/>
                <a:ea typeface="微软雅黑" panose="020B0503020204020204" charset="-122"/>
                <a:cs typeface="微软雅黑" panose="020B0503020204020204" charset="-122"/>
              </a:rPr>
              <a:t>15</a:t>
            </a:r>
            <a:r>
              <a:rPr lang="zh-CN" altLang="en-US" sz="2400" b="1" dirty="0">
                <a:latin typeface="微软雅黑" panose="020B0503020204020204" charset="-122"/>
                <a:ea typeface="微软雅黑" panose="020B0503020204020204" charset="-122"/>
                <a:cs typeface="微软雅黑" panose="020B0503020204020204" charset="-122"/>
              </a:rPr>
              <a:t>日前）   </a:t>
            </a:r>
            <a:r>
              <a:rPr lang="zh-CN" altLang="en-US" sz="2800" b="1" dirty="0">
                <a:latin typeface="微软雅黑" panose="020B0503020204020204" charset="-122"/>
                <a:ea typeface="微软雅黑" panose="020B0503020204020204" charset="-122"/>
                <a:cs typeface="微软雅黑" panose="020B0503020204020204" charset="-122"/>
              </a:rPr>
              <a:t>   </a:t>
            </a:r>
            <a:endParaRPr lang="en-US" altLang="zh-CN" sz="2800" b="1" dirty="0">
              <a:latin typeface="微软雅黑" panose="020B0503020204020204" charset="-122"/>
              <a:ea typeface="微软雅黑" panose="020B0503020204020204" charset="-122"/>
              <a:cs typeface="微软雅黑" panose="020B0503020204020204" charset="-122"/>
            </a:endParaRPr>
          </a:p>
          <a:p>
            <a:pPr marL="342900" indent="-342900">
              <a:lnSpc>
                <a:spcPts val="3500"/>
              </a:lnSpc>
              <a:buFont typeface="Wingdings" panose="05000000000000000000" charset="0"/>
              <a:buChar char="Ø"/>
            </a:pPr>
            <a:r>
              <a:rPr lang="zh-CN" altLang="en-US" sz="2400" b="1" dirty="0">
                <a:latin typeface="微软雅黑" panose="020B0503020204020204" charset="-122"/>
                <a:ea typeface="微软雅黑" panose="020B0503020204020204" charset="-122"/>
                <a:cs typeface="微软雅黑" panose="020B0503020204020204" charset="-122"/>
              </a:rPr>
              <a:t>产业调研：</a:t>
            </a:r>
            <a:r>
              <a:rPr lang="zh-CN" altLang="en-US" sz="2800" b="1" dirty="0">
                <a:latin typeface="微软雅黑" panose="020B0503020204020204" charset="-122"/>
                <a:ea typeface="微软雅黑" panose="020B0503020204020204" charset="-122"/>
                <a:cs typeface="微软雅黑" panose="020B0503020204020204" charset="-122"/>
              </a:rPr>
              <a:t>  </a:t>
            </a:r>
            <a:endParaRPr lang="en-US" altLang="zh-CN" sz="2800" b="1" dirty="0">
              <a:latin typeface="微软雅黑" panose="020B0503020204020204" charset="-122"/>
              <a:ea typeface="微软雅黑" panose="020B0503020204020204" charset="-122"/>
              <a:cs typeface="微软雅黑" panose="020B0503020204020204" charset="-122"/>
            </a:endParaRPr>
          </a:p>
          <a:p>
            <a:pPr indent="0" fontAlgn="auto">
              <a:lnSpc>
                <a:spcPts val="3500"/>
              </a:lnSpc>
            </a:pPr>
            <a:r>
              <a:rPr lang="zh-CN" altLang="en-US" sz="2000" dirty="0">
                <a:latin typeface="微软雅黑" panose="020B0503020204020204" charset="-122"/>
                <a:ea typeface="微软雅黑" panose="020B0503020204020204" charset="-122"/>
              </a:rPr>
              <a:t>（</a:t>
            </a:r>
            <a:r>
              <a:rPr lang="en-US" altLang="zh-CN" sz="2000" dirty="0">
                <a:latin typeface="微软雅黑" panose="020B0503020204020204" charset="-122"/>
                <a:ea typeface="微软雅黑" panose="020B0503020204020204" charset="-122"/>
                <a:cs typeface="微软雅黑" panose="020B0503020204020204" charset="-122"/>
              </a:rPr>
              <a:t>1</a:t>
            </a:r>
            <a:r>
              <a:rPr lang="zh-CN" altLang="en-US" sz="2000" dirty="0">
                <a:latin typeface="微软雅黑" panose="020B0503020204020204" charset="-122"/>
                <a:ea typeface="微软雅黑" panose="020B0503020204020204" charset="-122"/>
                <a:cs typeface="微软雅黑" panose="020B0503020204020204" charset="-122"/>
              </a:rPr>
              <a:t>）请团队加入本次实践</a:t>
            </a:r>
            <a:r>
              <a:rPr lang="en-US" altLang="zh-CN" sz="2000" dirty="0">
                <a:latin typeface="微软雅黑" panose="020B0503020204020204" charset="-122"/>
                <a:ea typeface="微软雅黑" panose="020B0503020204020204" charset="-122"/>
                <a:cs typeface="微软雅黑" panose="020B0503020204020204" charset="-122"/>
              </a:rPr>
              <a:t>QQ</a:t>
            </a:r>
            <a:r>
              <a:rPr lang="zh-CN" altLang="en-US" sz="2000" dirty="0">
                <a:latin typeface="微软雅黑" panose="020B0503020204020204" charset="-122"/>
                <a:ea typeface="微软雅黑" panose="020B0503020204020204" charset="-122"/>
                <a:cs typeface="微软雅黑" panose="020B0503020204020204" charset="-122"/>
              </a:rPr>
              <a:t>群，</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学习相关文件材料</a:t>
            </a:r>
            <a:r>
              <a:rPr lang="zh-CN" altLang="en-US" sz="2000" dirty="0">
                <a:latin typeface="微软雅黑" panose="020B0503020204020204" charset="-122"/>
                <a:ea typeface="微软雅黑" panose="020B0503020204020204" charset="-122"/>
                <a:cs typeface="微软雅黑" panose="020B0503020204020204" charset="-122"/>
              </a:rPr>
              <a:t>；      </a:t>
            </a:r>
            <a:endParaRPr lang="en-US" altLang="zh-CN" sz="2000" dirty="0">
              <a:latin typeface="微软雅黑" panose="020B0503020204020204" charset="-122"/>
              <a:ea typeface="微软雅黑" panose="020B0503020204020204" charset="-122"/>
              <a:cs typeface="微软雅黑" panose="020B0503020204020204" charset="-122"/>
            </a:endParaRPr>
          </a:p>
          <a:p>
            <a:pPr indent="0" fontAlgn="auto">
              <a:lnSpc>
                <a:spcPts val="3500"/>
              </a:lnSpc>
            </a:pPr>
            <a:r>
              <a:rPr lang="zh-CN" altLang="en-US" sz="2000" dirty="0">
                <a:latin typeface="微软雅黑" panose="020B0503020204020204" charset="-122"/>
                <a:ea typeface="微软雅黑" panose="020B0503020204020204" charset="-122"/>
                <a:cs typeface="微软雅黑" panose="020B0503020204020204" charset="-122"/>
              </a:rPr>
              <a:t>（</a:t>
            </a:r>
            <a:r>
              <a:rPr lang="en-US" altLang="zh-CN" sz="2000" dirty="0">
                <a:latin typeface="微软雅黑" panose="020B0503020204020204" charset="-122"/>
                <a:ea typeface="微软雅黑" panose="020B0503020204020204" charset="-122"/>
                <a:cs typeface="微软雅黑" panose="020B0503020204020204" charset="-122"/>
              </a:rPr>
              <a:t>2</a:t>
            </a:r>
            <a:r>
              <a:rPr lang="zh-CN" altLang="en-US" sz="2000" dirty="0">
                <a:latin typeface="微软雅黑" panose="020B0503020204020204" charset="-122"/>
                <a:ea typeface="微软雅黑" panose="020B0503020204020204" charset="-122"/>
                <a:cs typeface="微软雅黑" panose="020B0503020204020204" charset="-122"/>
              </a:rPr>
              <a:t>）项目将为</a:t>
            </a:r>
            <a:r>
              <a:rPr lang="en-US" altLang="zh-CN" sz="2000" dirty="0">
                <a:latin typeface="微软雅黑" panose="020B0503020204020204" charset="-122"/>
                <a:ea typeface="微软雅黑" panose="020B0503020204020204" charset="-122"/>
                <a:cs typeface="微软雅黑" panose="020B0503020204020204" charset="-122"/>
              </a:rPr>
              <a:t>10</a:t>
            </a:r>
            <a:r>
              <a:rPr lang="zh-CN" altLang="en-US" sz="2000" dirty="0">
                <a:latin typeface="微软雅黑" panose="020B0503020204020204" charset="-122"/>
                <a:ea typeface="微软雅黑" panose="020B0503020204020204" charset="-122"/>
                <a:cs typeface="微软雅黑" panose="020B0503020204020204" charset="-122"/>
              </a:rPr>
              <a:t>支立项的优秀实践团队发放</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实践旗帜和队服</a:t>
            </a:r>
            <a:r>
              <a:rPr lang="zh-CN" altLang="en-US" sz="2000" dirty="0">
                <a:latin typeface="微软雅黑" panose="020B0503020204020204" charset="-122"/>
                <a:ea typeface="微软雅黑" panose="020B0503020204020204" charset="-122"/>
                <a:cs typeface="微软雅黑" panose="020B0503020204020204" charset="-122"/>
              </a:rPr>
              <a:t>，其他非立项团队，自行制作实践旗帜；      </a:t>
            </a:r>
            <a:endParaRPr lang="en-US" altLang="zh-CN" sz="2000" dirty="0">
              <a:latin typeface="微软雅黑" panose="020B0503020204020204" charset="-122"/>
              <a:ea typeface="微软雅黑" panose="020B0503020204020204" charset="-122"/>
              <a:cs typeface="微软雅黑" panose="020B0503020204020204" charset="-122"/>
            </a:endParaRPr>
          </a:p>
          <a:p>
            <a:pPr indent="0" fontAlgn="auto">
              <a:lnSpc>
                <a:spcPts val="3500"/>
              </a:lnSpc>
            </a:pPr>
            <a:r>
              <a:rPr lang="zh-CN" altLang="en-US" sz="2000" dirty="0">
                <a:latin typeface="微软雅黑" panose="020B0503020204020204" charset="-122"/>
                <a:ea typeface="微软雅黑" panose="020B0503020204020204" charset="-122"/>
                <a:cs typeface="微软雅黑" panose="020B0503020204020204" charset="-122"/>
              </a:rPr>
              <a:t>（</a:t>
            </a:r>
            <a:r>
              <a:rPr lang="en-US" altLang="zh-CN" sz="2000" dirty="0">
                <a:latin typeface="微软雅黑" panose="020B0503020204020204" charset="-122"/>
                <a:ea typeface="微软雅黑" panose="020B0503020204020204" charset="-122"/>
                <a:cs typeface="微软雅黑" panose="020B0503020204020204" charset="-122"/>
              </a:rPr>
              <a:t>3</a:t>
            </a:r>
            <a:r>
              <a:rPr lang="zh-CN" altLang="en-US" sz="2000" dirty="0">
                <a:latin typeface="微软雅黑" panose="020B0503020204020204" charset="-122"/>
                <a:ea typeface="微软雅黑" panose="020B0503020204020204" charset="-122"/>
                <a:cs typeface="微软雅黑" panose="020B0503020204020204" charset="-122"/>
              </a:rPr>
              <a:t>）各团队可发挥成员优势，围绕实践主题，设计制作海报、图片、视频等素材，丰富实践形式、增强互动体验、提升实践效果。</a:t>
            </a:r>
            <a:endParaRPr lang="en-US" altLang="zh-CN" sz="2000" dirty="0">
              <a:latin typeface="微软雅黑" panose="020B0503020204020204" charset="-122"/>
              <a:ea typeface="微软雅黑" panose="020B0503020204020204" charset="-122"/>
              <a:cs typeface="微软雅黑" panose="020B0503020204020204" charset="-122"/>
            </a:endParaRPr>
          </a:p>
          <a:p>
            <a:pPr marL="342900" indent="-342900">
              <a:lnSpc>
                <a:spcPts val="3500"/>
              </a:lnSpc>
              <a:buFont typeface="Wingdings" panose="05000000000000000000" charset="0"/>
              <a:buChar char="Ø"/>
            </a:pPr>
            <a:r>
              <a:rPr lang="zh-CN" altLang="en-US" sz="2400" b="1" dirty="0">
                <a:latin typeface="微软雅黑" panose="020B0503020204020204" charset="-122"/>
                <a:ea typeface="微软雅黑" panose="020B0503020204020204" charset="-122"/>
              </a:rPr>
              <a:t>岗位实践：</a:t>
            </a:r>
            <a:endParaRPr lang="en-US" altLang="zh-CN" sz="2400" b="1" dirty="0">
              <a:latin typeface="微软雅黑" panose="020B0503020204020204" charset="-122"/>
              <a:ea typeface="微软雅黑" panose="020B0503020204020204" charset="-122"/>
            </a:endParaRPr>
          </a:p>
          <a:p>
            <a:pPr>
              <a:lnSpc>
                <a:spcPts val="3500"/>
              </a:lnSpc>
            </a:pPr>
            <a:r>
              <a:rPr lang="zh-CN" altLang="en-US" sz="2000" dirty="0">
                <a:latin typeface="微软雅黑" panose="020B0503020204020204" charset="-122"/>
                <a:ea typeface="微软雅黑" panose="020B0503020204020204" charset="-122"/>
              </a:rPr>
              <a:t>（</a:t>
            </a:r>
            <a:r>
              <a:rPr lang="en-US" altLang="zh-CN" sz="2000" dirty="0">
                <a:latin typeface="微软雅黑" panose="020B0503020204020204" charset="-122"/>
                <a:ea typeface="微软雅黑" panose="020B0503020204020204" charset="-122"/>
              </a:rPr>
              <a:t>1</a:t>
            </a:r>
            <a:r>
              <a:rPr lang="zh-CN" altLang="en-US" sz="2000" dirty="0">
                <a:latin typeface="微软雅黑" panose="020B0503020204020204" charset="-122"/>
                <a:ea typeface="微软雅黑" panose="020B0503020204020204" charset="-122"/>
              </a:rPr>
              <a:t>）为快速适应实习岗位要求，掌握食品产业相关实践技能、安全规范及企业工作流程，提升实习质量与效率，</a:t>
            </a:r>
            <a:r>
              <a:rPr lang="zh-CN" altLang="en-US" sz="2000" dirty="0">
                <a:latin typeface="微软雅黑" panose="020B0503020204020204" charset="-122"/>
                <a:ea typeface="微软雅黑" panose="020B0503020204020204" charset="-122"/>
                <a:cs typeface="微软雅黑" panose="020B0503020204020204" charset="-122"/>
              </a:rPr>
              <a:t>加入本次实践</a:t>
            </a:r>
            <a:r>
              <a:rPr lang="en-US" altLang="zh-CN" sz="2000" dirty="0">
                <a:latin typeface="微软雅黑" panose="020B0503020204020204" charset="-122"/>
                <a:ea typeface="微软雅黑" panose="020B0503020204020204" charset="-122"/>
                <a:cs typeface="微软雅黑" panose="020B0503020204020204" charset="-122"/>
              </a:rPr>
              <a:t>QQ</a:t>
            </a:r>
            <a:r>
              <a:rPr lang="zh-CN" altLang="en-US" sz="2000" dirty="0">
                <a:latin typeface="微软雅黑" panose="020B0503020204020204" charset="-122"/>
                <a:ea typeface="微软雅黑" panose="020B0503020204020204" charset="-122"/>
                <a:cs typeface="微软雅黑" panose="020B0503020204020204" charset="-122"/>
              </a:rPr>
              <a:t>群，</a:t>
            </a:r>
            <a:r>
              <a:rPr lang="zh-CN" altLang="en-US" sz="2000" b="1" dirty="0">
                <a:solidFill>
                  <a:srgbClr val="FF0000"/>
                </a:solidFill>
                <a:latin typeface="微软雅黑" panose="020B0503020204020204" charset="-122"/>
                <a:ea typeface="微软雅黑" panose="020B0503020204020204" charset="-122"/>
              </a:rPr>
              <a:t>学习相关文件材料</a:t>
            </a:r>
            <a:r>
              <a:rPr lang="zh-CN" altLang="en-US" sz="2000" dirty="0">
                <a:latin typeface="微软雅黑" panose="020B0503020204020204" charset="-122"/>
                <a:ea typeface="微软雅黑" panose="020B0503020204020204" charset="-122"/>
              </a:rPr>
              <a:t>。</a:t>
            </a:r>
            <a:endParaRPr lang="zh-CN" altLang="en-US" sz="2000" dirty="0">
              <a:latin typeface="微软雅黑" panose="020B0503020204020204" charset="-122"/>
              <a:ea typeface="微软雅黑" panose="020B0503020204020204" charset="-122"/>
            </a:endParaRPr>
          </a:p>
          <a:p>
            <a:pPr>
              <a:lnSpc>
                <a:spcPts val="3500"/>
              </a:lnSpc>
            </a:pPr>
            <a:r>
              <a:rPr lang="zh-CN" altLang="en-US" sz="2000" dirty="0">
                <a:latin typeface="微软雅黑" panose="020B0503020204020204" charset="-122"/>
                <a:ea typeface="微软雅黑" panose="020B0503020204020204" charset="-122"/>
              </a:rPr>
              <a:t>（</a:t>
            </a:r>
            <a:r>
              <a:rPr lang="en-US" altLang="zh-CN" sz="2000" dirty="0">
                <a:latin typeface="微软雅黑" panose="020B0503020204020204" charset="-122"/>
                <a:ea typeface="微软雅黑" panose="020B0503020204020204" charset="-122"/>
              </a:rPr>
              <a:t>2</a:t>
            </a:r>
            <a:r>
              <a:rPr lang="zh-CN" altLang="en-US" sz="2000" dirty="0">
                <a:latin typeface="微软雅黑" panose="020B0503020204020204" charset="-122"/>
                <a:ea typeface="微软雅黑" panose="020B0503020204020204" charset="-122"/>
              </a:rPr>
              <a:t>）各团队要了解食品产业发展现状、行业规范，企业文化、注意食品生产安全、实验室安全、职场安全等相关规定，常见安全风险防范措施及应急处理流程；符合食品生产</a:t>
            </a:r>
            <a:r>
              <a:rPr lang="en-US" altLang="zh-CN" sz="2000" dirty="0">
                <a:latin typeface="微软雅黑" panose="020B0503020204020204" charset="-122"/>
                <a:ea typeface="微软雅黑" panose="020B0503020204020204" charset="-122"/>
              </a:rPr>
              <a:t>/</a:t>
            </a:r>
            <a:r>
              <a:rPr lang="zh-CN" altLang="en-US" sz="2000" dirty="0">
                <a:latin typeface="微软雅黑" panose="020B0503020204020204" charset="-122"/>
                <a:ea typeface="微软雅黑" panose="020B0503020204020204" charset="-122"/>
              </a:rPr>
              <a:t>实验室要求的个人防护用品。</a:t>
            </a:r>
            <a:endParaRPr lang="zh-CN" altLang="en-US" sz="2000" dirty="0">
              <a:latin typeface="微软雅黑" panose="020B0503020204020204" charset="-122"/>
              <a:ea typeface="微软雅黑" panose="020B0503020204020204" charset="-122"/>
            </a:endParaRPr>
          </a:p>
          <a:p>
            <a:pPr>
              <a:lnSpc>
                <a:spcPts val="3500"/>
              </a:lnSpc>
            </a:pPr>
            <a:endParaRPr lang="en-US" altLang="zh-CN" sz="2000" dirty="0">
              <a:latin typeface="微软雅黑" panose="020B0503020204020204" charset="-122"/>
              <a:ea typeface="微软雅黑" panose="020B0503020204020204" charset="-122"/>
            </a:endParaRPr>
          </a:p>
          <a:p>
            <a:pPr indent="0" fontAlgn="auto">
              <a:lnSpc>
                <a:spcPts val="3500"/>
              </a:lnSpc>
            </a:pPr>
            <a:endParaRPr lang="zh-CN" altLang="en-US" sz="2000" dirty="0">
              <a:latin typeface="微软雅黑" panose="020B0503020204020204" charset="-122"/>
              <a:ea typeface="微软雅黑" panose="020B0503020204020204" charset="-122"/>
              <a:cs typeface="微软雅黑" panose="020B0503020204020204" charset="-122"/>
            </a:endParaRPr>
          </a:p>
          <a:p>
            <a:pPr indent="0" fontAlgn="auto">
              <a:lnSpc>
                <a:spcPts val="3500"/>
              </a:lnSpc>
            </a:pPr>
            <a:endParaRPr lang="zh-CN" altLang="en-US" sz="20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4"/>
            </p:custDataLst>
          </p:nvPr>
        </p:nvSpPr>
        <p:spPr>
          <a:xfrm>
            <a:off x="324485" y="173990"/>
            <a:ext cx="2962275" cy="675640"/>
          </a:xfrm>
          <a:prstGeom prst="rect">
            <a:avLst/>
          </a:prstGeom>
          <a:noFill/>
        </p:spPr>
        <p:txBody>
          <a:bodyPr wrap="square" rtlCol="0">
            <a:spAutoFit/>
          </a:bodyPr>
          <a:p>
            <a:r>
              <a:rPr lang="en-US" altLang="zh-CN" sz="3800" b="1" spc="100" dirty="0">
                <a:solidFill>
                  <a:schemeClr val="bg1"/>
                </a:solidFill>
                <a:latin typeface="+mj-ea"/>
                <a:ea typeface="+mj-ea"/>
                <a:cs typeface="+mj-ea"/>
              </a:rPr>
              <a:t>3</a:t>
            </a:r>
            <a:r>
              <a:rPr lang="en-US" altLang="zh-CN" sz="3800" b="1" spc="100" dirty="0">
                <a:solidFill>
                  <a:schemeClr val="bg1"/>
                </a:solidFill>
                <a:uFillTx/>
                <a:latin typeface="+mj-ea"/>
                <a:ea typeface="+mj-ea"/>
                <a:cs typeface="+mj-ea"/>
              </a:rPr>
              <a:t> </a:t>
            </a:r>
            <a:r>
              <a:rPr lang="zh-CN" altLang="en-US" sz="3800" b="1" spc="100" dirty="0">
                <a:solidFill>
                  <a:schemeClr val="bg1"/>
                </a:solidFill>
                <a:latin typeface="+mj-ea"/>
                <a:ea typeface="+mj-ea"/>
                <a:cs typeface="+mj-ea"/>
              </a:rPr>
              <a:t>活动安排</a:t>
            </a:r>
            <a:endParaRPr lang="zh-CN" altLang="en-US" sz="3800" b="1" spc="100" dirty="0">
              <a:solidFill>
                <a:schemeClr val="bg1"/>
              </a:solidFill>
              <a:uFillTx/>
              <a:latin typeface="+mj-ea"/>
              <a:ea typeface="+mj-ea"/>
              <a:cs typeface="+mj-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custDataLst>
              <p:tags r:id="rId1"/>
            </p:custDataLst>
          </p:nvPr>
        </p:nvSpPr>
        <p:spPr>
          <a:xfrm>
            <a:off x="-968188" y="-1613"/>
            <a:ext cx="13160188" cy="956889"/>
          </a:xfrm>
          <a:prstGeom prst="round2DiagRect">
            <a:avLst>
              <a:gd name="adj1" fmla="val 50000"/>
              <a:gd name="adj2" fmla="val 0"/>
            </a:avLst>
          </a:prstGeom>
          <a:gradFill>
            <a:gsLst>
              <a:gs pos="0">
                <a:srgbClr val="5D9D72">
                  <a:alpha val="100000"/>
                </a:srgbClr>
              </a:gs>
              <a:gs pos="49000">
                <a:srgbClr val="6EA844"/>
              </a:gs>
              <a:gs pos="100000">
                <a:srgbClr val="1D7546"/>
              </a:gs>
            </a:gsLst>
            <a:lin ang="10800000" scaled="0"/>
          </a:gradFill>
          <a:ln>
            <a:noFill/>
          </a:ln>
          <a:effectLst>
            <a:outerShdw blurRad="508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descr="带字透明底"/>
          <p:cNvPicPr>
            <a:picLocks noChangeAspect="1"/>
          </p:cNvPicPr>
          <p:nvPr>
            <p:custDataLst>
              <p:tags r:id="rId2"/>
            </p:custDataLst>
          </p:nvPr>
        </p:nvPicPr>
        <p:blipFill>
          <a:blip r:embed="rId3"/>
          <a:srcRect t="29740" b="22457"/>
          <a:stretch>
            <a:fillRect/>
          </a:stretch>
        </p:blipFill>
        <p:spPr>
          <a:xfrm>
            <a:off x="9144000" y="103505"/>
            <a:ext cx="3048000" cy="746125"/>
          </a:xfrm>
          <a:prstGeom prst="rect">
            <a:avLst/>
          </a:prstGeom>
        </p:spPr>
      </p:pic>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6" name="文本框 5"/>
          <p:cNvSpPr txBox="1"/>
          <p:nvPr>
            <p:custDataLst>
              <p:tags r:id="rId4"/>
            </p:custDataLst>
          </p:nvPr>
        </p:nvSpPr>
        <p:spPr>
          <a:xfrm>
            <a:off x="260985" y="955040"/>
            <a:ext cx="11658600" cy="5603240"/>
          </a:xfrm>
          <a:prstGeom prst="rect">
            <a:avLst/>
          </a:prstGeom>
          <a:noFill/>
        </p:spPr>
        <p:txBody>
          <a:bodyPr wrap="square" rtlCol="0">
            <a:noAutofit/>
          </a:bodyPr>
          <a:lstStyle/>
          <a:p>
            <a:pPr indent="0" algn="just" fontAlgn="auto">
              <a:lnSpc>
                <a:spcPts val="3500"/>
              </a:lnSpc>
            </a:pPr>
            <a:r>
              <a:rPr lang="en-US" altLang="zh-CN" sz="2400" b="1" dirty="0">
                <a:latin typeface="微软雅黑" panose="020B0503020204020204" charset="-122"/>
                <a:ea typeface="微软雅黑" panose="020B0503020204020204" charset="-122"/>
                <a:cs typeface="微软雅黑" panose="020B0503020204020204" charset="-122"/>
              </a:rPr>
              <a:t>3. </a:t>
            </a:r>
            <a:r>
              <a:rPr lang="zh-CN" altLang="en-US" sz="2400" b="1" dirty="0">
                <a:latin typeface="微软雅黑" panose="020B0503020204020204" charset="-122"/>
                <a:ea typeface="微软雅黑" panose="020B0503020204020204" charset="-122"/>
                <a:cs typeface="微软雅黑" panose="020B0503020204020204" charset="-122"/>
              </a:rPr>
              <a:t>实践与宣传（寒假期间</a:t>
            </a:r>
            <a:r>
              <a:rPr lang="en-US" altLang="zh-CN" sz="2400" b="1" dirty="0">
                <a:latin typeface="微软雅黑" panose="020B0503020204020204" charset="-122"/>
                <a:ea typeface="微软雅黑" panose="020B0503020204020204" charset="-122"/>
                <a:cs typeface="微软雅黑" panose="020B0503020204020204" charset="-122"/>
              </a:rPr>
              <a:t>——</a:t>
            </a:r>
            <a:r>
              <a:rPr lang="zh-CN" altLang="en-US" sz="2400" b="1" dirty="0">
                <a:latin typeface="微软雅黑" panose="020B0503020204020204" charset="-122"/>
                <a:ea typeface="微软雅黑" panose="020B0503020204020204" charset="-122"/>
                <a:cs typeface="微软雅黑" panose="020B0503020204020204" charset="-122"/>
                <a:sym typeface="+mn-ea"/>
              </a:rPr>
              <a:t>食品相关产业调研</a:t>
            </a:r>
            <a:r>
              <a:rPr lang="zh-CN" altLang="en-US" sz="2400" b="1" dirty="0">
                <a:latin typeface="微软雅黑" panose="020B0503020204020204" charset="-122"/>
                <a:ea typeface="微软雅黑" panose="020B0503020204020204" charset="-122"/>
                <a:cs typeface="微软雅黑" panose="020B0503020204020204" charset="-122"/>
              </a:rPr>
              <a:t>）</a:t>
            </a:r>
            <a:endParaRPr lang="en-US" altLang="zh-CN" sz="2400" b="1" dirty="0">
              <a:latin typeface="微软雅黑" panose="020B0503020204020204" charset="-122"/>
              <a:ea typeface="微软雅黑" panose="020B0503020204020204" charset="-122"/>
              <a:cs typeface="微软雅黑" panose="020B0503020204020204" charset="-122"/>
            </a:endParaRPr>
          </a:p>
          <a:p>
            <a:pPr marL="342900" indent="-342900" algn="just" fontAlgn="auto">
              <a:lnSpc>
                <a:spcPts val="3500"/>
              </a:lnSpc>
              <a:buFont typeface="Wingdings" panose="05000000000000000000" charset="0"/>
              <a:buChar char="Ø"/>
            </a:pPr>
            <a:r>
              <a:rPr lang="zh-CN" altLang="en-US" sz="2400" b="1" dirty="0">
                <a:latin typeface="微软雅黑" panose="020B0503020204020204" charset="-122"/>
                <a:ea typeface="微软雅黑" panose="020B0503020204020204" charset="-122"/>
              </a:rPr>
              <a:t>产业调研：</a:t>
            </a:r>
            <a:endParaRPr lang="en-US" altLang="zh-CN" sz="2400" b="1" dirty="0">
              <a:latin typeface="微软雅黑" panose="020B0503020204020204" charset="-122"/>
              <a:ea typeface="微软雅黑" panose="020B0503020204020204" charset="-122"/>
            </a:endParaRPr>
          </a:p>
          <a:p>
            <a:pPr indent="0" algn="just" fontAlgn="auto">
              <a:lnSpc>
                <a:spcPts val="3500"/>
              </a:lnSpc>
            </a:pPr>
            <a:r>
              <a:rPr lang="zh-CN" altLang="en-US" sz="2000" b="1" dirty="0">
                <a:solidFill>
                  <a:schemeClr val="bg2">
                    <a:lumMod val="25000"/>
                  </a:schemeClr>
                </a:solidFill>
                <a:latin typeface="微软雅黑" panose="020B0503020204020204" charset="-122"/>
                <a:ea typeface="微软雅黑" panose="020B0503020204020204" charset="-122"/>
                <a:cs typeface="微软雅黑" panose="020B0503020204020204" charset="-122"/>
              </a:rPr>
              <a:t>（</a:t>
            </a:r>
            <a:r>
              <a:rPr lang="en-US" altLang="zh-CN" sz="2000" b="1" dirty="0">
                <a:solidFill>
                  <a:schemeClr val="bg2">
                    <a:lumMod val="25000"/>
                  </a:schemeClr>
                </a:solidFill>
                <a:latin typeface="微软雅黑" panose="020B0503020204020204" charset="-122"/>
                <a:ea typeface="微软雅黑" panose="020B0503020204020204" charset="-122"/>
                <a:cs typeface="微软雅黑" panose="020B0503020204020204" charset="-122"/>
              </a:rPr>
              <a:t>1</a:t>
            </a:r>
            <a:r>
              <a:rPr lang="zh-CN" altLang="en-US" sz="2000" b="1" dirty="0">
                <a:solidFill>
                  <a:schemeClr val="bg2">
                    <a:lumMod val="25000"/>
                  </a:schemeClr>
                </a:solidFill>
                <a:latin typeface="微软雅黑" panose="020B0503020204020204" charset="-122"/>
                <a:ea typeface="微软雅黑" panose="020B0503020204020204" charset="-122"/>
                <a:cs typeface="微软雅黑" panose="020B0503020204020204" charset="-122"/>
              </a:rPr>
              <a:t>）活动开展</a:t>
            </a:r>
            <a:endParaRPr lang="en-US" altLang="zh-CN" sz="2000" b="1" dirty="0">
              <a:solidFill>
                <a:schemeClr val="bg2">
                  <a:lumMod val="25000"/>
                </a:schemeClr>
              </a:solidFill>
              <a:latin typeface="微软雅黑" panose="020B0503020204020204" charset="-122"/>
              <a:ea typeface="微软雅黑" panose="020B0503020204020204" charset="-122"/>
              <a:cs typeface="微软雅黑" panose="020B0503020204020204" charset="-122"/>
            </a:endParaRPr>
          </a:p>
          <a:p>
            <a:pPr indent="0" algn="just" fontAlgn="auto">
              <a:lnSpc>
                <a:spcPts val="3500"/>
              </a:lnSpc>
            </a:pPr>
            <a:r>
              <a:rPr lang="zh-CN" altLang="en-US" sz="2000" dirty="0">
                <a:solidFill>
                  <a:schemeClr val="bg2">
                    <a:lumMod val="25000"/>
                  </a:schemeClr>
                </a:solidFill>
                <a:latin typeface="微软雅黑" panose="020B0503020204020204" charset="-122"/>
                <a:ea typeface="微软雅黑" panose="020B0503020204020204" charset="-122"/>
                <a:cs typeface="微软雅黑" panose="020B0503020204020204" charset="-122"/>
              </a:rPr>
              <a:t>    各团队应围绕</a:t>
            </a:r>
            <a:r>
              <a:rPr lang="zh-CN" altLang="en-US" sz="2000" b="1" dirty="0">
                <a:solidFill>
                  <a:schemeClr val="bg2">
                    <a:lumMod val="25000"/>
                  </a:schemeClr>
                </a:solidFill>
                <a:latin typeface="微软雅黑" panose="020B0503020204020204" charset="-122"/>
                <a:ea typeface="微软雅黑" panose="020B0503020204020204" charset="-122"/>
                <a:cs typeface="微软雅黑" panose="020B0503020204020204" charset="-122"/>
              </a:rPr>
              <a:t>食品产业链发展、企业生产流程、食品安全管理、市场消费趋势</a:t>
            </a:r>
            <a:r>
              <a:rPr lang="zh-CN" altLang="en-US" sz="2000" dirty="0">
                <a:solidFill>
                  <a:schemeClr val="bg2">
                    <a:lumMod val="25000"/>
                  </a:schemeClr>
                </a:solidFill>
                <a:latin typeface="微软雅黑" panose="020B0503020204020204" charset="-122"/>
                <a:ea typeface="微软雅黑" panose="020B0503020204020204" charset="-122"/>
                <a:cs typeface="微软雅黑" panose="020B0503020204020204" charset="-122"/>
              </a:rPr>
              <a:t>等核心内容，精心设计调研方案，确保所获信息真实、准确、有深度，具备一定的行业参考价值。鼓励</a:t>
            </a:r>
            <a:r>
              <a:rPr lang="zh-CN" altLang="en-US" sz="2000" b="1" dirty="0">
                <a:solidFill>
                  <a:schemeClr val="bg2">
                    <a:lumMod val="25000"/>
                  </a:schemeClr>
                </a:solidFill>
                <a:latin typeface="微软雅黑" panose="020B0503020204020204" charset="-122"/>
                <a:ea typeface="微软雅黑" panose="020B0503020204020204" charset="-122"/>
                <a:cs typeface="微软雅黑" panose="020B0503020204020204" charset="-122"/>
              </a:rPr>
              <a:t>采用实地走访、访谈交流、问卷调查、数据分析等多种形式</a:t>
            </a:r>
            <a:r>
              <a:rPr lang="zh-CN" altLang="en-US" sz="2000" dirty="0">
                <a:solidFill>
                  <a:schemeClr val="bg2">
                    <a:lumMod val="25000"/>
                  </a:schemeClr>
                </a:solidFill>
                <a:latin typeface="微软雅黑" panose="020B0503020204020204" charset="-122"/>
                <a:ea typeface="微软雅黑" panose="020B0503020204020204" charset="-122"/>
                <a:cs typeface="微软雅黑" panose="020B0503020204020204" charset="-122"/>
              </a:rPr>
              <a:t>开展调研，增强调研的系统性与科学性，提升实践成果的专业性和影响力。</a:t>
            </a:r>
            <a:endParaRPr lang="en-US" altLang="zh-CN" sz="2000" dirty="0">
              <a:solidFill>
                <a:schemeClr val="bg2">
                  <a:lumMod val="25000"/>
                </a:schemeClr>
              </a:solidFill>
              <a:latin typeface="微软雅黑" panose="020B0503020204020204" charset="-122"/>
              <a:ea typeface="微软雅黑" panose="020B0503020204020204" charset="-122"/>
              <a:cs typeface="微软雅黑" panose="020B0503020204020204" charset="-122"/>
            </a:endParaRPr>
          </a:p>
          <a:p>
            <a:pPr indent="0" algn="just" fontAlgn="auto">
              <a:lnSpc>
                <a:spcPts val="3500"/>
              </a:lnSpc>
            </a:pPr>
            <a:r>
              <a:rPr lang="zh-CN" altLang="en-US" sz="2000" b="1" dirty="0">
                <a:solidFill>
                  <a:schemeClr val="bg2">
                    <a:lumMod val="25000"/>
                  </a:schemeClr>
                </a:solidFill>
                <a:latin typeface="微软雅黑" panose="020B0503020204020204" charset="-122"/>
                <a:ea typeface="微软雅黑" panose="020B0503020204020204" charset="-122"/>
                <a:cs typeface="微软雅黑" panose="020B0503020204020204" charset="-122"/>
              </a:rPr>
              <a:t>（</a:t>
            </a:r>
            <a:r>
              <a:rPr lang="en-US" altLang="zh-CN" sz="2000" b="1" dirty="0">
                <a:solidFill>
                  <a:schemeClr val="bg2">
                    <a:lumMod val="25000"/>
                  </a:schemeClr>
                </a:solidFill>
                <a:latin typeface="微软雅黑" panose="020B0503020204020204" charset="-122"/>
                <a:ea typeface="微软雅黑" panose="020B0503020204020204" charset="-122"/>
                <a:cs typeface="微软雅黑" panose="020B0503020204020204" charset="-122"/>
              </a:rPr>
              <a:t>2</a:t>
            </a:r>
            <a:r>
              <a:rPr lang="zh-CN" altLang="en-US" sz="2000" b="1" dirty="0">
                <a:solidFill>
                  <a:schemeClr val="bg2">
                    <a:lumMod val="25000"/>
                  </a:schemeClr>
                </a:solidFill>
                <a:latin typeface="微软雅黑" panose="020B0503020204020204" charset="-122"/>
                <a:ea typeface="微软雅黑" panose="020B0503020204020204" charset="-122"/>
                <a:cs typeface="微软雅黑" panose="020B0503020204020204" charset="-122"/>
              </a:rPr>
              <a:t>）活动宣传报道</a:t>
            </a:r>
            <a:endParaRPr lang="en-US" altLang="zh-CN" sz="2000" b="1" dirty="0">
              <a:solidFill>
                <a:schemeClr val="bg2">
                  <a:lumMod val="25000"/>
                </a:schemeClr>
              </a:solidFill>
              <a:latin typeface="微软雅黑" panose="020B0503020204020204" charset="-122"/>
              <a:ea typeface="微软雅黑" panose="020B0503020204020204" charset="-122"/>
              <a:cs typeface="微软雅黑" panose="020B0503020204020204" charset="-122"/>
            </a:endParaRPr>
          </a:p>
          <a:p>
            <a:pPr indent="0" algn="just" fontAlgn="auto">
              <a:lnSpc>
                <a:spcPts val="3500"/>
              </a:lnSpc>
            </a:pPr>
            <a:r>
              <a:rPr lang="en-US" altLang="zh-CN" sz="2000" b="1" dirty="0">
                <a:solidFill>
                  <a:schemeClr val="bg2">
                    <a:lumMod val="25000"/>
                  </a:schemeClr>
                </a:solidFill>
                <a:latin typeface="微软雅黑" panose="020B0503020204020204" charset="-122"/>
                <a:ea typeface="微软雅黑" panose="020B0503020204020204" charset="-122"/>
                <a:cs typeface="微软雅黑" panose="020B0503020204020204" charset="-122"/>
              </a:rPr>
              <a:t>    </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各团队在活动结束后</a:t>
            </a:r>
            <a:r>
              <a:rPr lang="en-US" altLang="zh-CN" sz="2000" b="1" dirty="0">
                <a:solidFill>
                  <a:srgbClr val="FF0000"/>
                </a:solidFill>
                <a:latin typeface="微软雅黑" panose="020B0503020204020204" charset="-122"/>
                <a:ea typeface="微软雅黑" panose="020B0503020204020204" charset="-122"/>
                <a:cs typeface="微软雅黑" panose="020B0503020204020204" charset="-122"/>
              </a:rPr>
              <a:t>3</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天内，撰写新闻宣传稿。</a:t>
            </a:r>
            <a:r>
              <a:rPr lang="zh-CN" altLang="en-US" sz="2000" dirty="0">
                <a:solidFill>
                  <a:schemeClr val="bg2">
                    <a:lumMod val="25000"/>
                  </a:schemeClr>
                </a:solidFill>
                <a:latin typeface="微软雅黑" panose="020B0503020204020204" charset="-122"/>
                <a:ea typeface="微软雅黑" panose="020B0503020204020204" charset="-122"/>
                <a:cs typeface="微软雅黑" panose="020B0503020204020204" charset="-122"/>
              </a:rPr>
              <a:t>内容可包括团队介绍、活动策划和筹备、现场开展情况、团队成员心得感受等，图文并茂生动反映活动实际，西北农林科技大学食品学院将选优秀实践内容进行宣传报道。</a:t>
            </a:r>
            <a:endParaRPr lang="en-US" altLang="zh-CN" sz="2000" dirty="0">
              <a:solidFill>
                <a:schemeClr val="bg2">
                  <a:lumMod val="25000"/>
                </a:schemeClr>
              </a:solidFill>
              <a:latin typeface="微软雅黑" panose="020B0503020204020204" charset="-122"/>
              <a:ea typeface="微软雅黑" panose="020B0503020204020204" charset="-122"/>
              <a:cs typeface="微软雅黑" panose="020B0503020204020204" charset="-122"/>
            </a:endParaRPr>
          </a:p>
          <a:p>
            <a:pPr indent="0" algn="just" fontAlgn="auto">
              <a:lnSpc>
                <a:spcPts val="3500"/>
              </a:lnSpc>
            </a:pPr>
            <a:r>
              <a:rPr lang="en-US" altLang="zh-CN" sz="2000" dirty="0">
                <a:solidFill>
                  <a:schemeClr val="bg2">
                    <a:lumMod val="25000"/>
                  </a:schemeClr>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bg2">
                    <a:lumMod val="25000"/>
                  </a:schemeClr>
                </a:solidFill>
                <a:latin typeface="微软雅黑" panose="020B0503020204020204" charset="-122"/>
                <a:ea typeface="微软雅黑" panose="020B0503020204020204" charset="-122"/>
                <a:cs typeface="微软雅黑" panose="020B0503020204020204" charset="-122"/>
              </a:rPr>
              <a:t>团队队长将新闻稿和活动图片（</a:t>
            </a:r>
            <a:r>
              <a:rPr lang="en-US" altLang="zh-CN" sz="2000" dirty="0">
                <a:solidFill>
                  <a:schemeClr val="bg2">
                    <a:lumMod val="25000"/>
                  </a:schemeClr>
                </a:solidFill>
                <a:latin typeface="微软雅黑" panose="020B0503020204020204" charset="-122"/>
                <a:ea typeface="微软雅黑" panose="020B0503020204020204" charset="-122"/>
                <a:cs typeface="微软雅黑" panose="020B0503020204020204" charset="-122"/>
              </a:rPr>
              <a:t>5-10</a:t>
            </a:r>
            <a:r>
              <a:rPr lang="zh-CN" altLang="en-US" sz="2000" dirty="0">
                <a:solidFill>
                  <a:schemeClr val="bg2">
                    <a:lumMod val="25000"/>
                  </a:schemeClr>
                </a:solidFill>
                <a:latin typeface="微软雅黑" panose="020B0503020204020204" charset="-122"/>
                <a:ea typeface="微软雅黑" panose="020B0503020204020204" charset="-122"/>
                <a:cs typeface="微软雅黑" panose="020B0503020204020204" charset="-122"/>
              </a:rPr>
              <a:t>张）、视频（均做好命名）、其他设计物料等放入一个文件夹，重命名为“队长学校姓名</a:t>
            </a:r>
            <a:r>
              <a:rPr lang="en-US" altLang="zh-CN" sz="2000" dirty="0">
                <a:solidFill>
                  <a:schemeClr val="bg2">
                    <a:lumMod val="25000"/>
                  </a:schemeClr>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bg2">
                    <a:lumMod val="25000"/>
                  </a:schemeClr>
                </a:solidFill>
                <a:latin typeface="微软雅黑" panose="020B0503020204020204" charset="-122"/>
                <a:ea typeface="微软雅黑" panose="020B0503020204020204" charset="-122"/>
                <a:cs typeface="微软雅黑" panose="020B0503020204020204" charset="-122"/>
              </a:rPr>
              <a:t>团队名称</a:t>
            </a:r>
            <a:r>
              <a:rPr lang="en-US" altLang="zh-CN" sz="2000" dirty="0">
                <a:solidFill>
                  <a:schemeClr val="bg2">
                    <a:lumMod val="25000"/>
                  </a:schemeClr>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bg2">
                    <a:lumMod val="25000"/>
                  </a:schemeClr>
                </a:solidFill>
                <a:latin typeface="微软雅黑" panose="020B0503020204020204" charset="-122"/>
                <a:ea typeface="微软雅黑" panose="020B0503020204020204" charset="-122"/>
                <a:cs typeface="微软雅黑" panose="020B0503020204020204" charset="-122"/>
              </a:rPr>
              <a:t>新闻稿材料”后，上传至</a:t>
            </a:r>
            <a:r>
              <a:rPr lang="en-US" altLang="zh-CN" sz="2000" dirty="0">
                <a:solidFill>
                  <a:schemeClr val="bg2">
                    <a:lumMod val="25000"/>
                  </a:schemeClr>
                </a:solidFill>
                <a:latin typeface="微软雅黑" panose="020B0503020204020204" charset="-122"/>
                <a:ea typeface="微软雅黑" panose="020B0503020204020204" charset="-122"/>
                <a:cs typeface="微软雅黑" panose="020B0503020204020204" charset="-122"/>
              </a:rPr>
              <a:t>QQ</a:t>
            </a:r>
            <a:r>
              <a:rPr lang="zh-CN" altLang="en-US" sz="2000" dirty="0">
                <a:solidFill>
                  <a:schemeClr val="bg2">
                    <a:lumMod val="25000"/>
                  </a:schemeClr>
                </a:solidFill>
                <a:latin typeface="微软雅黑" panose="020B0503020204020204" charset="-122"/>
                <a:ea typeface="微软雅黑" panose="020B0503020204020204" charset="-122"/>
                <a:cs typeface="微软雅黑" panose="020B0503020204020204" charset="-122"/>
              </a:rPr>
              <a:t>群</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新闻稿材料文件夹</a:t>
            </a:r>
            <a:r>
              <a:rPr lang="zh-CN" altLang="en-US" sz="2000" dirty="0">
                <a:solidFill>
                  <a:schemeClr val="bg2">
                    <a:lumMod val="25000"/>
                  </a:schemeClr>
                </a:solidFill>
                <a:latin typeface="微软雅黑" panose="020B0503020204020204" charset="-122"/>
                <a:ea typeface="微软雅黑" panose="020B0503020204020204" charset="-122"/>
                <a:cs typeface="微软雅黑" panose="020B0503020204020204" charset="-122"/>
              </a:rPr>
              <a:t>内。</a:t>
            </a:r>
            <a:endParaRPr lang="zh-CN" altLang="en-US" sz="2000" dirty="0">
              <a:solidFill>
                <a:schemeClr val="bg2">
                  <a:lumMod val="25000"/>
                </a:schemeClr>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5"/>
            </p:custDataLst>
          </p:nvPr>
        </p:nvSpPr>
        <p:spPr>
          <a:xfrm>
            <a:off x="324485" y="173990"/>
            <a:ext cx="2962275" cy="675640"/>
          </a:xfrm>
          <a:prstGeom prst="rect">
            <a:avLst/>
          </a:prstGeom>
          <a:noFill/>
        </p:spPr>
        <p:txBody>
          <a:bodyPr wrap="square" rtlCol="0">
            <a:spAutoFit/>
          </a:bodyPr>
          <a:p>
            <a:r>
              <a:rPr lang="en-US" altLang="zh-CN" sz="3800" b="1" spc="100" dirty="0">
                <a:solidFill>
                  <a:schemeClr val="bg1"/>
                </a:solidFill>
                <a:latin typeface="+mj-ea"/>
                <a:ea typeface="+mj-ea"/>
                <a:cs typeface="+mj-ea"/>
              </a:rPr>
              <a:t>3</a:t>
            </a:r>
            <a:r>
              <a:rPr lang="en-US" altLang="zh-CN" sz="3800" b="1" spc="100" dirty="0">
                <a:solidFill>
                  <a:schemeClr val="bg1"/>
                </a:solidFill>
                <a:uFillTx/>
                <a:latin typeface="+mj-ea"/>
                <a:ea typeface="+mj-ea"/>
                <a:cs typeface="+mj-ea"/>
              </a:rPr>
              <a:t> </a:t>
            </a:r>
            <a:r>
              <a:rPr lang="zh-CN" altLang="en-US" sz="3800" b="1" spc="100" dirty="0">
                <a:solidFill>
                  <a:schemeClr val="bg1"/>
                </a:solidFill>
                <a:latin typeface="+mj-ea"/>
                <a:ea typeface="+mj-ea"/>
                <a:cs typeface="+mj-ea"/>
              </a:rPr>
              <a:t>活动安排</a:t>
            </a:r>
            <a:endParaRPr lang="zh-CN" altLang="en-US" sz="3800" b="1" spc="100" dirty="0">
              <a:solidFill>
                <a:schemeClr val="bg1"/>
              </a:solidFill>
              <a:uFillTx/>
              <a:latin typeface="+mj-ea"/>
              <a:ea typeface="+mj-ea"/>
              <a:cs typeface="+mj-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custDataLst>
              <p:tags r:id="rId1"/>
            </p:custDataLst>
          </p:nvPr>
        </p:nvSpPr>
        <p:spPr>
          <a:xfrm>
            <a:off x="-968188" y="-1613"/>
            <a:ext cx="13160188" cy="956889"/>
          </a:xfrm>
          <a:prstGeom prst="round2DiagRect">
            <a:avLst>
              <a:gd name="adj1" fmla="val 50000"/>
              <a:gd name="adj2" fmla="val 0"/>
            </a:avLst>
          </a:prstGeom>
          <a:gradFill>
            <a:gsLst>
              <a:gs pos="0">
                <a:srgbClr val="5D9D72">
                  <a:alpha val="100000"/>
                </a:srgbClr>
              </a:gs>
              <a:gs pos="49000">
                <a:srgbClr val="6EA844"/>
              </a:gs>
              <a:gs pos="100000">
                <a:srgbClr val="1D7546"/>
              </a:gs>
            </a:gsLst>
            <a:lin ang="10800000" scaled="0"/>
          </a:gradFill>
          <a:ln>
            <a:noFill/>
          </a:ln>
          <a:effectLst>
            <a:outerShdw blurRad="508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descr="带字透明底"/>
          <p:cNvPicPr>
            <a:picLocks noChangeAspect="1"/>
          </p:cNvPicPr>
          <p:nvPr>
            <p:custDataLst>
              <p:tags r:id="rId2"/>
            </p:custDataLst>
          </p:nvPr>
        </p:nvPicPr>
        <p:blipFill>
          <a:blip r:embed="rId3"/>
          <a:srcRect t="29740" b="22457"/>
          <a:stretch>
            <a:fillRect/>
          </a:stretch>
        </p:blipFill>
        <p:spPr>
          <a:xfrm>
            <a:off x="9144000" y="103505"/>
            <a:ext cx="3048000" cy="746125"/>
          </a:xfrm>
          <a:prstGeom prst="rect">
            <a:avLst/>
          </a:prstGeom>
        </p:spPr>
      </p:pic>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6" name="文本框 5"/>
          <p:cNvSpPr txBox="1"/>
          <p:nvPr>
            <p:custDataLst>
              <p:tags r:id="rId4"/>
            </p:custDataLst>
          </p:nvPr>
        </p:nvSpPr>
        <p:spPr>
          <a:xfrm>
            <a:off x="261152" y="954748"/>
            <a:ext cx="11353800" cy="5028565"/>
          </a:xfrm>
          <a:prstGeom prst="rect">
            <a:avLst/>
          </a:prstGeom>
          <a:noFill/>
        </p:spPr>
        <p:txBody>
          <a:bodyPr wrap="square" rtlCol="0">
            <a:spAutoFit/>
          </a:bodyPr>
          <a:lstStyle/>
          <a:p>
            <a:pPr indent="0" algn="just" fontAlgn="auto">
              <a:lnSpc>
                <a:spcPts val="3500"/>
              </a:lnSpc>
            </a:pPr>
            <a:r>
              <a:rPr lang="en-US" altLang="zh-CN" sz="2400" b="1" dirty="0">
                <a:latin typeface="微软雅黑" panose="020B0503020204020204" charset="-122"/>
                <a:ea typeface="微软雅黑" panose="020B0503020204020204" charset="-122"/>
                <a:cs typeface="微软雅黑" panose="020B0503020204020204" charset="-122"/>
              </a:rPr>
              <a:t>3. </a:t>
            </a:r>
            <a:r>
              <a:rPr lang="zh-CN" altLang="en-US" sz="2400" b="1" dirty="0">
                <a:latin typeface="微软雅黑" panose="020B0503020204020204" charset="-122"/>
                <a:ea typeface="微软雅黑" panose="020B0503020204020204" charset="-122"/>
                <a:cs typeface="微软雅黑" panose="020B0503020204020204" charset="-122"/>
              </a:rPr>
              <a:t>实践与宣传（寒假期间</a:t>
            </a:r>
            <a:r>
              <a:rPr lang="en-US" altLang="zh-CN" sz="2400" b="1" dirty="0">
                <a:latin typeface="微软雅黑" panose="020B0503020204020204" charset="-122"/>
                <a:ea typeface="微软雅黑" panose="020B0503020204020204" charset="-122"/>
                <a:cs typeface="微软雅黑" panose="020B0503020204020204" charset="-122"/>
              </a:rPr>
              <a:t>——</a:t>
            </a:r>
            <a:r>
              <a:rPr lang="zh-CN" altLang="en-US" sz="2400" b="1" dirty="0">
                <a:latin typeface="微软雅黑" panose="020B0503020204020204" charset="-122"/>
                <a:ea typeface="微软雅黑" panose="020B0503020204020204" charset="-122"/>
                <a:cs typeface="微软雅黑" panose="020B0503020204020204" charset="-122"/>
                <a:sym typeface="+mn-ea"/>
              </a:rPr>
              <a:t>食品相关产业调研</a:t>
            </a:r>
            <a:r>
              <a:rPr lang="zh-CN" altLang="en-US" sz="2400" b="1" dirty="0">
                <a:latin typeface="微软雅黑" panose="020B0503020204020204" charset="-122"/>
                <a:ea typeface="微软雅黑" panose="020B0503020204020204" charset="-122"/>
                <a:cs typeface="微软雅黑" panose="020B0503020204020204" charset="-122"/>
              </a:rPr>
              <a:t>）</a:t>
            </a:r>
            <a:endParaRPr lang="en-US" altLang="zh-CN" sz="2400" b="1" dirty="0">
              <a:latin typeface="微软雅黑" panose="020B0503020204020204" charset="-122"/>
              <a:ea typeface="微软雅黑" panose="020B0503020204020204" charset="-122"/>
              <a:cs typeface="微软雅黑" panose="020B0503020204020204" charset="-122"/>
            </a:endParaRPr>
          </a:p>
          <a:p>
            <a:pPr indent="0" algn="just" fontAlgn="auto">
              <a:lnSpc>
                <a:spcPts val="3500"/>
              </a:lnSpc>
            </a:pPr>
            <a:r>
              <a:rPr lang="zh-CN" altLang="en-US" sz="2400" b="1" dirty="0">
                <a:latin typeface="微软雅黑" panose="020B0503020204020204" charset="-122"/>
                <a:ea typeface="微软雅黑" panose="020B0503020204020204" charset="-122"/>
              </a:rPr>
              <a:t>岗位实践：</a:t>
            </a:r>
            <a:endParaRPr lang="en-US" altLang="zh-CN" sz="2400" b="1" dirty="0">
              <a:latin typeface="微软雅黑" panose="020B0503020204020204" charset="-122"/>
              <a:ea typeface="微软雅黑" panose="020B0503020204020204" charset="-122"/>
            </a:endParaRPr>
          </a:p>
          <a:p>
            <a:pPr indent="0" algn="just" fontAlgn="auto">
              <a:lnSpc>
                <a:spcPts val="3500"/>
              </a:lnSpc>
            </a:pPr>
            <a:r>
              <a:rPr lang="en-US" altLang="zh-CN" sz="2000" b="1" dirty="0">
                <a:solidFill>
                  <a:schemeClr val="bg2">
                    <a:lumMod val="25000"/>
                  </a:schemeClr>
                </a:solidFill>
                <a:latin typeface="微软雅黑" panose="020B0503020204020204" charset="-122"/>
                <a:ea typeface="微软雅黑" panose="020B0503020204020204" charset="-122"/>
                <a:cs typeface="微软雅黑" panose="020B0503020204020204" charset="-122"/>
              </a:rPr>
              <a:t>1</a:t>
            </a:r>
            <a:r>
              <a:rPr lang="zh-CN" altLang="en-US" sz="2000" b="1" dirty="0">
                <a:solidFill>
                  <a:schemeClr val="bg2">
                    <a:lumMod val="25000"/>
                  </a:schemeClr>
                </a:solidFill>
                <a:latin typeface="微软雅黑" panose="020B0503020204020204" charset="-122"/>
                <a:ea typeface="微软雅黑" panose="020B0503020204020204" charset="-122"/>
                <a:cs typeface="微软雅黑" panose="020B0503020204020204" charset="-122"/>
              </a:rPr>
              <a:t>）实习开展</a:t>
            </a:r>
            <a:endParaRPr lang="zh-CN" altLang="en-US" sz="2000" b="1" dirty="0">
              <a:solidFill>
                <a:schemeClr val="bg2">
                  <a:lumMod val="25000"/>
                </a:schemeClr>
              </a:solidFill>
              <a:latin typeface="微软雅黑" panose="020B0503020204020204" charset="-122"/>
              <a:ea typeface="微软雅黑" panose="020B0503020204020204" charset="-122"/>
              <a:cs typeface="微软雅黑" panose="020B0503020204020204" charset="-122"/>
            </a:endParaRPr>
          </a:p>
          <a:p>
            <a:pPr indent="0" algn="just" fontAlgn="auto">
              <a:lnSpc>
                <a:spcPts val="3500"/>
              </a:lnSpc>
            </a:pPr>
            <a:r>
              <a:rPr lang="zh-CN" altLang="en-US" sz="2000" dirty="0">
                <a:solidFill>
                  <a:schemeClr val="bg2">
                    <a:lumMod val="25000"/>
                  </a:schemeClr>
                </a:solidFill>
                <a:latin typeface="微软雅黑" panose="020B0503020204020204" charset="-122"/>
                <a:ea typeface="微软雅黑" panose="020B0503020204020204" charset="-122"/>
              </a:rPr>
              <a:t>       参与实习同学前往实习企业完成岗前对接，确认实习岗位、工作任务及安全注意事项等，实习期间需严格遵守企业规章制度，规范操作流程，及时记录实践数据与工作心得。实践后期，梳理实习任务完成情况，总结实践成果与不足，针对实践中发现的问题形成改进建议，为实践总结报告撰写积累素材。</a:t>
            </a:r>
            <a:endParaRPr lang="zh-CN" altLang="en-US" sz="2000" dirty="0">
              <a:solidFill>
                <a:schemeClr val="bg2">
                  <a:lumMod val="25000"/>
                </a:schemeClr>
              </a:solidFill>
              <a:latin typeface="微软雅黑" panose="020B0503020204020204" charset="-122"/>
              <a:ea typeface="微软雅黑" panose="020B0503020204020204" charset="-122"/>
            </a:endParaRPr>
          </a:p>
          <a:p>
            <a:pPr indent="0" algn="just" fontAlgn="auto">
              <a:lnSpc>
                <a:spcPts val="3500"/>
              </a:lnSpc>
            </a:pPr>
            <a:r>
              <a:rPr lang="zh-CN" altLang="en-US" sz="2000" b="1" dirty="0">
                <a:solidFill>
                  <a:schemeClr val="bg2">
                    <a:lumMod val="25000"/>
                  </a:schemeClr>
                </a:solidFill>
                <a:latin typeface="微软雅黑" panose="020B0503020204020204" charset="-122"/>
                <a:ea typeface="微软雅黑" panose="020B0503020204020204" charset="-122"/>
                <a:cs typeface="微软雅黑" panose="020B0503020204020204" charset="-122"/>
              </a:rPr>
              <a:t>（</a:t>
            </a:r>
            <a:r>
              <a:rPr lang="en-US" altLang="zh-CN" sz="2000" b="1" dirty="0">
                <a:solidFill>
                  <a:schemeClr val="bg2">
                    <a:lumMod val="25000"/>
                  </a:schemeClr>
                </a:solidFill>
                <a:latin typeface="微软雅黑" panose="020B0503020204020204" charset="-122"/>
                <a:ea typeface="微软雅黑" panose="020B0503020204020204" charset="-122"/>
                <a:cs typeface="微软雅黑" panose="020B0503020204020204" charset="-122"/>
              </a:rPr>
              <a:t>2</a:t>
            </a:r>
            <a:r>
              <a:rPr lang="zh-CN" altLang="en-US" sz="2000" b="1" dirty="0">
                <a:solidFill>
                  <a:schemeClr val="bg2">
                    <a:lumMod val="25000"/>
                  </a:schemeClr>
                </a:solidFill>
                <a:latin typeface="微软雅黑" panose="020B0503020204020204" charset="-122"/>
                <a:ea typeface="微软雅黑" panose="020B0503020204020204" charset="-122"/>
                <a:cs typeface="微软雅黑" panose="020B0503020204020204" charset="-122"/>
              </a:rPr>
              <a:t>）实习过程</a:t>
            </a:r>
            <a:endParaRPr lang="zh-CN" altLang="en-US" sz="2000" b="1" dirty="0">
              <a:solidFill>
                <a:schemeClr val="bg2">
                  <a:lumMod val="25000"/>
                </a:schemeClr>
              </a:solidFill>
              <a:latin typeface="微软雅黑" panose="020B0503020204020204" charset="-122"/>
              <a:ea typeface="微软雅黑" panose="020B0503020204020204" charset="-122"/>
              <a:cs typeface="微软雅黑" panose="020B0503020204020204" charset="-122"/>
            </a:endParaRPr>
          </a:p>
          <a:p>
            <a:pPr indent="0" algn="just" fontAlgn="auto">
              <a:lnSpc>
                <a:spcPts val="3500"/>
              </a:lnSpc>
            </a:pPr>
            <a:r>
              <a:rPr lang="zh-CN" altLang="en-US" sz="2000" b="1" dirty="0">
                <a:solidFill>
                  <a:schemeClr val="bg2">
                    <a:lumMod val="25000"/>
                  </a:schemeClr>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bg2">
                    <a:lumMod val="25000"/>
                  </a:schemeClr>
                </a:solidFill>
                <a:latin typeface="微软雅黑" panose="020B0503020204020204" charset="-122"/>
                <a:ea typeface="微软雅黑" panose="020B0503020204020204" charset="-122"/>
              </a:rPr>
              <a:t>参与实习同学需在实习结束后，提交</a:t>
            </a:r>
            <a:r>
              <a:rPr lang="en-US" altLang="zh-CN" sz="2000" dirty="0">
                <a:solidFill>
                  <a:schemeClr val="bg2">
                    <a:lumMod val="25000"/>
                  </a:schemeClr>
                </a:solidFill>
                <a:latin typeface="微软雅黑" panose="020B0503020204020204" charset="-122"/>
                <a:ea typeface="微软雅黑" panose="020B0503020204020204" charset="-122"/>
              </a:rPr>
              <a:t>1</a:t>
            </a:r>
            <a:r>
              <a:rPr lang="zh-CN" altLang="en-US" sz="2000" dirty="0">
                <a:solidFill>
                  <a:schemeClr val="bg2">
                    <a:lumMod val="25000"/>
                  </a:schemeClr>
                </a:solidFill>
                <a:latin typeface="微软雅黑" panose="020B0503020204020204" charset="-122"/>
                <a:ea typeface="微软雅黑" panose="020B0503020204020204" charset="-122"/>
              </a:rPr>
              <a:t>份</a:t>
            </a:r>
            <a:r>
              <a:rPr lang="zh-CN" altLang="en-US" sz="2000" b="1" dirty="0">
                <a:solidFill>
                  <a:srgbClr val="FF0000"/>
                </a:solidFill>
                <a:latin typeface="微软雅黑" panose="020B0503020204020204" charset="-122"/>
                <a:ea typeface="微软雅黑" panose="020B0503020204020204" charset="-122"/>
              </a:rPr>
              <a:t>实习报告</a:t>
            </a:r>
            <a:r>
              <a:rPr lang="zh-CN" altLang="en-US" sz="2000" dirty="0">
                <a:solidFill>
                  <a:schemeClr val="bg2">
                    <a:lumMod val="25000"/>
                  </a:schemeClr>
                </a:solidFill>
                <a:latin typeface="微软雅黑" panose="020B0503020204020204" charset="-122"/>
                <a:ea typeface="微软雅黑" panose="020B0503020204020204" charset="-122"/>
              </a:rPr>
              <a:t>（含图文内容，其中图片需为实习现场实拍，需清晰、无水印，内容真实反映实习情况）、</a:t>
            </a:r>
            <a:r>
              <a:rPr lang="zh-CN" altLang="en-US" sz="2000" b="1" dirty="0">
                <a:solidFill>
                  <a:srgbClr val="FF0000"/>
                </a:solidFill>
                <a:latin typeface="微软雅黑" panose="020B0503020204020204" charset="-122"/>
                <a:ea typeface="微软雅黑" panose="020B0503020204020204" charset="-122"/>
              </a:rPr>
              <a:t>就业实习鉴定表</a:t>
            </a:r>
            <a:r>
              <a:rPr lang="zh-CN" altLang="en-US" sz="2000" b="1" dirty="0">
                <a:solidFill>
                  <a:schemeClr val="bg2">
                    <a:lumMod val="25000"/>
                  </a:schemeClr>
                </a:solidFill>
                <a:latin typeface="微软雅黑" panose="020B0503020204020204" charset="-122"/>
                <a:ea typeface="微软雅黑" panose="020B0503020204020204" charset="-122"/>
              </a:rPr>
              <a:t>、</a:t>
            </a:r>
            <a:r>
              <a:rPr lang="zh-CN" altLang="en-US" sz="2000" b="1" dirty="0">
                <a:solidFill>
                  <a:srgbClr val="FF0000"/>
                </a:solidFill>
                <a:latin typeface="微软雅黑" panose="020B0503020204020204" charset="-122"/>
                <a:ea typeface="微软雅黑" panose="020B0503020204020204" charset="-122"/>
              </a:rPr>
              <a:t>就业实习协议书（按需</a:t>
            </a:r>
            <a:r>
              <a:rPr lang="en-US" altLang="zh-CN" sz="2000" b="1" dirty="0">
                <a:solidFill>
                  <a:srgbClr val="FF0000"/>
                </a:solidFill>
                <a:latin typeface="微软雅黑" panose="020B0503020204020204" charset="-122"/>
                <a:ea typeface="微软雅黑" panose="020B0503020204020204" charset="-122"/>
              </a:rPr>
              <a:t>)</a:t>
            </a:r>
            <a:r>
              <a:rPr lang="zh-CN" altLang="en-US" sz="2000" dirty="0">
                <a:solidFill>
                  <a:schemeClr val="bg2">
                    <a:lumMod val="25000"/>
                  </a:schemeClr>
                </a:solidFill>
                <a:latin typeface="微软雅黑" panose="020B0503020204020204" charset="-122"/>
                <a:ea typeface="微软雅黑" panose="020B0503020204020204" charset="-122"/>
              </a:rPr>
              <a:t>；所有实习材料以“学校学院</a:t>
            </a:r>
            <a:r>
              <a:rPr lang="en-US" altLang="zh-CN" sz="2000" dirty="0">
                <a:solidFill>
                  <a:schemeClr val="bg2">
                    <a:lumMod val="25000"/>
                  </a:schemeClr>
                </a:solidFill>
                <a:latin typeface="微软雅黑" panose="020B0503020204020204" charset="-122"/>
                <a:ea typeface="微软雅黑" panose="020B0503020204020204" charset="-122"/>
              </a:rPr>
              <a:t>-</a:t>
            </a:r>
            <a:r>
              <a:rPr lang="zh-CN" altLang="en-US" sz="2000" dirty="0">
                <a:solidFill>
                  <a:schemeClr val="bg2">
                    <a:lumMod val="25000"/>
                  </a:schemeClr>
                </a:solidFill>
                <a:latin typeface="微软雅黑" panose="020B0503020204020204" charset="-122"/>
                <a:ea typeface="微软雅黑" panose="020B0503020204020204" charset="-122"/>
              </a:rPr>
              <a:t>企业名称</a:t>
            </a:r>
            <a:r>
              <a:rPr lang="en-US" altLang="zh-CN" sz="2000" dirty="0">
                <a:solidFill>
                  <a:schemeClr val="bg2">
                    <a:lumMod val="25000"/>
                  </a:schemeClr>
                </a:solidFill>
                <a:latin typeface="微软雅黑" panose="020B0503020204020204" charset="-122"/>
                <a:ea typeface="微软雅黑" panose="020B0503020204020204" charset="-122"/>
              </a:rPr>
              <a:t>-</a:t>
            </a:r>
            <a:r>
              <a:rPr lang="zh-CN" altLang="en-US" sz="2000" dirty="0">
                <a:solidFill>
                  <a:schemeClr val="bg2">
                    <a:lumMod val="25000"/>
                  </a:schemeClr>
                </a:solidFill>
                <a:latin typeface="微软雅黑" panose="020B0503020204020204" charset="-122"/>
                <a:ea typeface="微软雅黑" panose="020B0503020204020204" charset="-122"/>
              </a:rPr>
              <a:t>姓名</a:t>
            </a:r>
            <a:r>
              <a:rPr lang="en-US" altLang="zh-CN" sz="2000" dirty="0">
                <a:solidFill>
                  <a:schemeClr val="bg2">
                    <a:lumMod val="25000"/>
                  </a:schemeClr>
                </a:solidFill>
                <a:latin typeface="微软雅黑" panose="020B0503020204020204" charset="-122"/>
                <a:ea typeface="微软雅黑" panose="020B0503020204020204" charset="-122"/>
              </a:rPr>
              <a:t>-</a:t>
            </a:r>
            <a:r>
              <a:rPr lang="zh-CN" altLang="en-US" sz="2000" dirty="0">
                <a:solidFill>
                  <a:schemeClr val="bg2">
                    <a:lumMod val="25000"/>
                  </a:schemeClr>
                </a:solidFill>
                <a:latin typeface="微软雅黑" panose="020B0503020204020204" charset="-122"/>
                <a:ea typeface="微软雅黑" panose="020B0503020204020204" charset="-122"/>
              </a:rPr>
              <a:t>岗位实践材料”命名，打包上传至</a:t>
            </a:r>
            <a:r>
              <a:rPr lang="en-US" altLang="zh-CN" sz="2000" dirty="0">
                <a:solidFill>
                  <a:schemeClr val="bg2">
                    <a:lumMod val="25000"/>
                  </a:schemeClr>
                </a:solidFill>
                <a:latin typeface="微软雅黑" panose="020B0503020204020204" charset="-122"/>
                <a:ea typeface="微软雅黑" panose="020B0503020204020204" charset="-122"/>
              </a:rPr>
              <a:t>QQ</a:t>
            </a:r>
            <a:r>
              <a:rPr lang="zh-CN" altLang="en-US" sz="2000" dirty="0">
                <a:solidFill>
                  <a:schemeClr val="bg2">
                    <a:lumMod val="25000"/>
                  </a:schemeClr>
                </a:solidFill>
                <a:latin typeface="微软雅黑" panose="020B0503020204020204" charset="-122"/>
                <a:ea typeface="微软雅黑" panose="020B0503020204020204" charset="-122"/>
              </a:rPr>
              <a:t>群</a:t>
            </a:r>
            <a:r>
              <a:rPr lang="zh-CN" altLang="en-US" sz="2000" b="1" dirty="0">
                <a:solidFill>
                  <a:srgbClr val="FF0000"/>
                </a:solidFill>
                <a:latin typeface="微软雅黑" panose="020B0503020204020204" charset="-122"/>
                <a:ea typeface="微软雅黑" panose="020B0503020204020204" charset="-122"/>
              </a:rPr>
              <a:t>岗位实践材料</a:t>
            </a:r>
            <a:r>
              <a:rPr lang="zh-CN" altLang="en-US" sz="2000" dirty="0">
                <a:solidFill>
                  <a:schemeClr val="bg2">
                    <a:lumMod val="25000"/>
                  </a:schemeClr>
                </a:solidFill>
                <a:latin typeface="微软雅黑" panose="020B0503020204020204" charset="-122"/>
                <a:ea typeface="微软雅黑" panose="020B0503020204020204" charset="-122"/>
              </a:rPr>
              <a:t>文件夹。</a:t>
            </a:r>
            <a:endParaRPr lang="zh-CN" altLang="en-US" sz="2000" dirty="0">
              <a:solidFill>
                <a:schemeClr val="bg2">
                  <a:lumMod val="25000"/>
                </a:schemeClr>
              </a:solidFill>
              <a:latin typeface="微软雅黑" panose="020B0503020204020204" charset="-122"/>
              <a:ea typeface="微软雅黑" panose="020B0503020204020204" charset="-122"/>
            </a:endParaRPr>
          </a:p>
        </p:txBody>
      </p:sp>
      <p:sp>
        <p:nvSpPr>
          <p:cNvPr id="5" name="文本框 4"/>
          <p:cNvSpPr txBox="1"/>
          <p:nvPr>
            <p:custDataLst>
              <p:tags r:id="rId5"/>
            </p:custDataLst>
          </p:nvPr>
        </p:nvSpPr>
        <p:spPr>
          <a:xfrm>
            <a:off x="324485" y="173990"/>
            <a:ext cx="2962275" cy="675640"/>
          </a:xfrm>
          <a:prstGeom prst="rect">
            <a:avLst/>
          </a:prstGeom>
          <a:noFill/>
        </p:spPr>
        <p:txBody>
          <a:bodyPr wrap="square" rtlCol="0">
            <a:spAutoFit/>
          </a:bodyPr>
          <a:p>
            <a:r>
              <a:rPr lang="en-US" altLang="zh-CN" sz="3800" b="1" spc="100" dirty="0">
                <a:solidFill>
                  <a:schemeClr val="bg1"/>
                </a:solidFill>
                <a:latin typeface="+mj-ea"/>
                <a:ea typeface="+mj-ea"/>
                <a:cs typeface="+mj-ea"/>
              </a:rPr>
              <a:t>3</a:t>
            </a:r>
            <a:r>
              <a:rPr lang="en-US" altLang="zh-CN" sz="3800" b="1" spc="100" dirty="0">
                <a:solidFill>
                  <a:schemeClr val="bg1"/>
                </a:solidFill>
                <a:uFillTx/>
                <a:latin typeface="+mj-ea"/>
                <a:ea typeface="+mj-ea"/>
                <a:cs typeface="+mj-ea"/>
              </a:rPr>
              <a:t> </a:t>
            </a:r>
            <a:r>
              <a:rPr lang="zh-CN" altLang="en-US" sz="3800" b="1" spc="100" dirty="0">
                <a:solidFill>
                  <a:schemeClr val="bg1"/>
                </a:solidFill>
                <a:latin typeface="+mj-ea"/>
                <a:ea typeface="+mj-ea"/>
                <a:cs typeface="+mj-ea"/>
              </a:rPr>
              <a:t>活动安排</a:t>
            </a:r>
            <a:endParaRPr lang="zh-CN" altLang="en-US" sz="3800" b="1" spc="100" dirty="0">
              <a:solidFill>
                <a:schemeClr val="bg1"/>
              </a:solidFill>
              <a:uFillTx/>
              <a:latin typeface="+mj-ea"/>
              <a:ea typeface="+mj-ea"/>
              <a:cs typeface="+mj-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对角圆角矩形 1"/>
          <p:cNvSpPr/>
          <p:nvPr>
            <p:custDataLst>
              <p:tags r:id="rId1"/>
            </p:custDataLst>
          </p:nvPr>
        </p:nvSpPr>
        <p:spPr>
          <a:xfrm>
            <a:off x="-968188" y="-1613"/>
            <a:ext cx="13160188" cy="956889"/>
          </a:xfrm>
          <a:prstGeom prst="round2DiagRect">
            <a:avLst>
              <a:gd name="adj1" fmla="val 50000"/>
              <a:gd name="adj2" fmla="val 0"/>
            </a:avLst>
          </a:prstGeom>
          <a:gradFill>
            <a:gsLst>
              <a:gs pos="0">
                <a:srgbClr val="5D9D72">
                  <a:alpha val="100000"/>
                </a:srgbClr>
              </a:gs>
              <a:gs pos="49000">
                <a:srgbClr val="6EA844"/>
              </a:gs>
              <a:gs pos="100000">
                <a:srgbClr val="1D7546"/>
              </a:gs>
            </a:gsLst>
            <a:lin ang="10800000" scaled="0"/>
          </a:gradFill>
          <a:ln>
            <a:noFill/>
          </a:ln>
          <a:effectLst>
            <a:outerShdw blurRad="50800" dist="381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descr="带字透明底"/>
          <p:cNvPicPr>
            <a:picLocks noChangeAspect="1"/>
          </p:cNvPicPr>
          <p:nvPr>
            <p:custDataLst>
              <p:tags r:id="rId2"/>
            </p:custDataLst>
          </p:nvPr>
        </p:nvPicPr>
        <p:blipFill>
          <a:blip r:embed="rId3"/>
          <a:srcRect t="29740" b="22457"/>
          <a:stretch>
            <a:fillRect/>
          </a:stretch>
        </p:blipFill>
        <p:spPr>
          <a:xfrm>
            <a:off x="9144000" y="103505"/>
            <a:ext cx="3048000" cy="746125"/>
          </a:xfrm>
          <a:prstGeom prst="rect">
            <a:avLst/>
          </a:prstGeom>
        </p:spPr>
      </p:pic>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6" name="文本框 5"/>
          <p:cNvSpPr txBox="1"/>
          <p:nvPr>
            <p:custDataLst>
              <p:tags r:id="rId4"/>
            </p:custDataLst>
          </p:nvPr>
        </p:nvSpPr>
        <p:spPr>
          <a:xfrm>
            <a:off x="234519" y="1060394"/>
            <a:ext cx="11353800" cy="4579620"/>
          </a:xfrm>
          <a:prstGeom prst="rect">
            <a:avLst/>
          </a:prstGeom>
          <a:noFill/>
        </p:spPr>
        <p:txBody>
          <a:bodyPr wrap="square" rtlCol="0">
            <a:spAutoFit/>
          </a:bodyPr>
          <a:lstStyle/>
          <a:p>
            <a:pPr indent="0" algn="just" fontAlgn="auto">
              <a:lnSpc>
                <a:spcPts val="3500"/>
              </a:lnSpc>
            </a:pPr>
            <a:r>
              <a:rPr lang="en-US" altLang="zh-CN" sz="2400" b="1" dirty="0">
                <a:latin typeface="微软雅黑" panose="020B0503020204020204" charset="-122"/>
                <a:ea typeface="微软雅黑" panose="020B0503020204020204" charset="-122"/>
                <a:cs typeface="微软雅黑" panose="020B0503020204020204" charset="-122"/>
              </a:rPr>
              <a:t>4. </a:t>
            </a:r>
            <a:r>
              <a:rPr lang="zh-CN" altLang="en-US" sz="2400" b="1" dirty="0">
                <a:latin typeface="微软雅黑" panose="020B0503020204020204" charset="-122"/>
                <a:ea typeface="微软雅黑" panose="020B0503020204020204" charset="-122"/>
                <a:cs typeface="微软雅黑" panose="020B0503020204020204" charset="-122"/>
              </a:rPr>
              <a:t>总结与评优（</a:t>
            </a:r>
            <a:r>
              <a:rPr lang="en-US" altLang="zh-CN" sz="2400" b="1" dirty="0">
                <a:latin typeface="微软雅黑" panose="020B0503020204020204" charset="-122"/>
                <a:ea typeface="微软雅黑" panose="020B0503020204020204" charset="-122"/>
                <a:cs typeface="微软雅黑" panose="020B0503020204020204" charset="-122"/>
              </a:rPr>
              <a:t>2026</a:t>
            </a:r>
            <a:r>
              <a:rPr lang="zh-CN" altLang="en-US" sz="2400" b="1" dirty="0">
                <a:latin typeface="微软雅黑" panose="020B0503020204020204" charset="-122"/>
                <a:ea typeface="微软雅黑" panose="020B0503020204020204" charset="-122"/>
                <a:cs typeface="微软雅黑" panose="020B0503020204020204" charset="-122"/>
              </a:rPr>
              <a:t>年</a:t>
            </a:r>
            <a:r>
              <a:rPr lang="en-US" altLang="zh-CN" sz="2400" b="1" dirty="0">
                <a:latin typeface="微软雅黑" panose="020B0503020204020204" charset="-122"/>
                <a:ea typeface="微软雅黑" panose="020B0503020204020204" charset="-122"/>
                <a:cs typeface="微软雅黑" panose="020B0503020204020204" charset="-122"/>
              </a:rPr>
              <a:t>3</a:t>
            </a:r>
            <a:r>
              <a:rPr lang="zh-CN" altLang="en-US" sz="2400" b="1" dirty="0">
                <a:latin typeface="微软雅黑" panose="020B0503020204020204" charset="-122"/>
                <a:ea typeface="微软雅黑" panose="020B0503020204020204" charset="-122"/>
                <a:cs typeface="微软雅黑" panose="020B0503020204020204" charset="-122"/>
              </a:rPr>
              <a:t>月</a:t>
            </a:r>
            <a:r>
              <a:rPr lang="en-US" altLang="zh-CN" sz="2400" b="1" dirty="0">
                <a:latin typeface="微软雅黑" panose="020B0503020204020204" charset="-122"/>
                <a:ea typeface="微软雅黑" panose="020B0503020204020204" charset="-122"/>
                <a:cs typeface="微软雅黑" panose="020B0503020204020204" charset="-122"/>
              </a:rPr>
              <a:t>-5</a:t>
            </a:r>
            <a:r>
              <a:rPr lang="zh-CN" altLang="en-US" sz="2400" b="1" dirty="0">
                <a:latin typeface="微软雅黑" panose="020B0503020204020204" charset="-122"/>
                <a:ea typeface="微软雅黑" panose="020B0503020204020204" charset="-122"/>
                <a:cs typeface="微软雅黑" panose="020B0503020204020204" charset="-122"/>
              </a:rPr>
              <a:t>月）</a:t>
            </a:r>
            <a:endParaRPr lang="zh-CN" altLang="en-US" sz="2400" b="1" dirty="0">
              <a:latin typeface="微软雅黑" panose="020B0503020204020204" charset="-122"/>
              <a:ea typeface="微软雅黑" panose="020B0503020204020204" charset="-122"/>
              <a:cs typeface="微软雅黑" panose="020B0503020204020204" charset="-122"/>
            </a:endParaRPr>
          </a:p>
          <a:p>
            <a:pPr indent="0" algn="just" fontAlgn="auto">
              <a:lnSpc>
                <a:spcPts val="4500"/>
              </a:lnSpc>
            </a:pPr>
            <a:r>
              <a:rPr lang="zh-CN" altLang="en-US" sz="2000" dirty="0">
                <a:latin typeface="微软雅黑" panose="020B0503020204020204" charset="-122"/>
                <a:ea typeface="微软雅黑" panose="020B0503020204020204" charset="-122"/>
                <a:cs typeface="微软雅黑" panose="020B0503020204020204" charset="-122"/>
              </a:rPr>
              <a:t>（</a:t>
            </a:r>
            <a:r>
              <a:rPr lang="en-US" altLang="zh-CN" sz="2000" dirty="0">
                <a:latin typeface="微软雅黑" panose="020B0503020204020204" charset="-122"/>
                <a:ea typeface="微软雅黑" panose="020B0503020204020204" charset="-122"/>
                <a:cs typeface="微软雅黑" panose="020B0503020204020204" charset="-122"/>
              </a:rPr>
              <a:t>1</a:t>
            </a:r>
            <a:r>
              <a:rPr lang="zh-CN" altLang="en-US" sz="2000" dirty="0">
                <a:latin typeface="微软雅黑" panose="020B0503020204020204" charset="-122"/>
                <a:ea typeface="微软雅黑" panose="020B0503020204020204" charset="-122"/>
                <a:cs typeface="微软雅黑" panose="020B0503020204020204" charset="-122"/>
              </a:rPr>
              <a:t>）以团队或个人为单位提交实践总结材料，放入一个压缩包，按相关要求重命名后，上传至</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“食品产业赋能青年行”总结材料文件夹</a:t>
            </a:r>
            <a:r>
              <a:rPr lang="zh-CN" altLang="en-US" sz="2000" dirty="0">
                <a:latin typeface="微软雅黑" panose="020B0503020204020204" charset="-122"/>
                <a:ea typeface="微软雅黑" panose="020B0503020204020204" charset="-122"/>
                <a:cs typeface="微软雅黑" panose="020B0503020204020204" charset="-122"/>
              </a:rPr>
              <a:t>内。 </a:t>
            </a:r>
            <a:r>
              <a:rPr lang="en-US" altLang="zh-CN" sz="2000" b="1" dirty="0">
                <a:solidFill>
                  <a:srgbClr val="FF0000"/>
                </a:solidFill>
                <a:latin typeface="微软雅黑" panose="020B0503020204020204" charset="-122"/>
                <a:ea typeface="微软雅黑" panose="020B0503020204020204" charset="-122"/>
                <a:cs typeface="微软雅黑" panose="020B0503020204020204" charset="-122"/>
              </a:rPr>
              <a:t>【2026</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年</a:t>
            </a:r>
            <a:r>
              <a:rPr lang="en-US" altLang="zh-CN" sz="2000" b="1" dirty="0">
                <a:solidFill>
                  <a:srgbClr val="FF0000"/>
                </a:solidFill>
                <a:latin typeface="微软雅黑" panose="020B0503020204020204" charset="-122"/>
                <a:ea typeface="微软雅黑" panose="020B0503020204020204" charset="-122"/>
                <a:cs typeface="微软雅黑" panose="020B0503020204020204" charset="-122"/>
              </a:rPr>
              <a:t>3</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月</a:t>
            </a:r>
            <a:r>
              <a:rPr lang="en-US" altLang="zh-CN" sz="2000" b="1" dirty="0">
                <a:solidFill>
                  <a:srgbClr val="FF0000"/>
                </a:solidFill>
                <a:latin typeface="微软雅黑" panose="020B0503020204020204" charset="-122"/>
                <a:ea typeface="微软雅黑" panose="020B0503020204020204" charset="-122"/>
                <a:cs typeface="微软雅黑" panose="020B0503020204020204" charset="-122"/>
              </a:rPr>
              <a:t>8</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日前提交</a:t>
            </a:r>
            <a:r>
              <a:rPr lang="en-US" altLang="zh-CN" sz="2000" b="1" dirty="0">
                <a:solidFill>
                  <a:srgbClr val="FF0000"/>
                </a:solidFill>
                <a:latin typeface="微软雅黑" panose="020B0503020204020204" charset="-122"/>
                <a:ea typeface="微软雅黑" panose="020B0503020204020204" charset="-122"/>
                <a:cs typeface="微软雅黑" panose="020B0503020204020204" charset="-122"/>
              </a:rPr>
              <a:t>】</a:t>
            </a:r>
            <a:endParaRPr lang="en-US" altLang="zh-CN" sz="2000" b="1" dirty="0">
              <a:solidFill>
                <a:srgbClr val="FF0000"/>
              </a:solidFill>
              <a:latin typeface="微软雅黑" panose="020B0503020204020204" charset="-122"/>
              <a:ea typeface="微软雅黑" panose="020B0503020204020204" charset="-122"/>
              <a:cs typeface="微软雅黑" panose="020B0503020204020204" charset="-122"/>
            </a:endParaRPr>
          </a:p>
          <a:p>
            <a:pPr indent="0" algn="just" fontAlgn="auto">
              <a:lnSpc>
                <a:spcPts val="4500"/>
              </a:lnSpc>
            </a:pPr>
            <a:r>
              <a:rPr lang="en-US" altLang="zh-CN" sz="2000" dirty="0">
                <a:latin typeface="微软雅黑" panose="020B0503020204020204" charset="-122"/>
                <a:ea typeface="微软雅黑" panose="020B0503020204020204" charset="-122"/>
                <a:cs typeface="微软雅黑" panose="020B0503020204020204" charset="-122"/>
              </a:rPr>
              <a:t> </a:t>
            </a:r>
            <a:r>
              <a:rPr lang="zh-CN" altLang="en-US" sz="2000" dirty="0">
                <a:latin typeface="微软雅黑" panose="020B0503020204020204" charset="-122"/>
                <a:ea typeface="微软雅黑" panose="020B0503020204020204" charset="-122"/>
                <a:cs typeface="微软雅黑" panose="020B0503020204020204" charset="-122"/>
              </a:rPr>
              <a:t>（</a:t>
            </a:r>
            <a:r>
              <a:rPr lang="en-US" altLang="zh-CN" sz="2000" dirty="0">
                <a:latin typeface="微软雅黑" panose="020B0503020204020204" charset="-122"/>
                <a:ea typeface="微软雅黑" panose="020B0503020204020204" charset="-122"/>
                <a:cs typeface="微软雅黑" panose="020B0503020204020204" charset="-122"/>
              </a:rPr>
              <a:t>2</a:t>
            </a:r>
            <a:r>
              <a:rPr lang="zh-CN" altLang="en-US" sz="2000" dirty="0">
                <a:latin typeface="微软雅黑" panose="020B0503020204020204" charset="-122"/>
                <a:ea typeface="微软雅黑" panose="020B0503020204020204" charset="-122"/>
                <a:cs typeface="微软雅黑" panose="020B0503020204020204" charset="-122"/>
              </a:rPr>
              <a:t>）西北农林科技大学实践学生，可获得“社会实践”二课学分以及志愿服务时长。其他高校实践学生，依据各自高校第二课堂及志愿汇实际情况给予学时认定。</a:t>
            </a:r>
            <a:endParaRPr lang="zh-CN" altLang="en-US" sz="2000" dirty="0">
              <a:latin typeface="微软雅黑" panose="020B0503020204020204" charset="-122"/>
              <a:ea typeface="微软雅黑" panose="020B0503020204020204" charset="-122"/>
              <a:cs typeface="微软雅黑" panose="020B0503020204020204" charset="-122"/>
            </a:endParaRPr>
          </a:p>
          <a:p>
            <a:pPr indent="0" algn="just" fontAlgn="auto">
              <a:lnSpc>
                <a:spcPts val="4500"/>
              </a:lnSpc>
            </a:pPr>
            <a:r>
              <a:rPr lang="zh-CN" altLang="en-US" sz="2000" dirty="0">
                <a:latin typeface="微软雅黑" panose="020B0503020204020204" charset="-122"/>
                <a:ea typeface="微软雅黑" panose="020B0503020204020204" charset="-122"/>
                <a:cs typeface="微软雅黑" panose="020B0503020204020204" charset="-122"/>
              </a:rPr>
              <a:t>（</a:t>
            </a:r>
            <a:r>
              <a:rPr lang="en-US" altLang="zh-CN" sz="2000" dirty="0">
                <a:latin typeface="微软雅黑" panose="020B0503020204020204" charset="-122"/>
                <a:ea typeface="微软雅黑" panose="020B0503020204020204" charset="-122"/>
                <a:cs typeface="微软雅黑" panose="020B0503020204020204" charset="-122"/>
              </a:rPr>
              <a:t>3</a:t>
            </a:r>
            <a:r>
              <a:rPr lang="zh-CN" altLang="en-US" sz="2000" dirty="0">
                <a:latin typeface="微软雅黑" panose="020B0503020204020204" charset="-122"/>
                <a:ea typeface="微软雅黑" panose="020B0503020204020204" charset="-122"/>
                <a:cs typeface="微软雅黑" panose="020B0503020204020204" charset="-122"/>
              </a:rPr>
              <a:t>）</a:t>
            </a:r>
            <a:r>
              <a:rPr lang="en-US" altLang="zh-CN" sz="2000" b="1" dirty="0">
                <a:solidFill>
                  <a:srgbClr val="FF0000"/>
                </a:solidFill>
                <a:latin typeface="微软雅黑" panose="020B0503020204020204" charset="-122"/>
                <a:ea typeface="微软雅黑" panose="020B0503020204020204" charset="-122"/>
                <a:cs typeface="微软雅黑" panose="020B0503020204020204" charset="-122"/>
              </a:rPr>
              <a:t>【2026</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年</a:t>
            </a:r>
            <a:r>
              <a:rPr lang="en-US" altLang="zh-CN" sz="2000" b="1" dirty="0">
                <a:solidFill>
                  <a:srgbClr val="FF0000"/>
                </a:solidFill>
                <a:latin typeface="微软雅黑" panose="020B0503020204020204" charset="-122"/>
                <a:ea typeface="微软雅黑" panose="020B0503020204020204" charset="-122"/>
                <a:cs typeface="微软雅黑" panose="020B0503020204020204" charset="-122"/>
              </a:rPr>
              <a:t>3</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月</a:t>
            </a:r>
            <a:r>
              <a:rPr lang="en-US" altLang="zh-CN" sz="2000" b="1" dirty="0">
                <a:solidFill>
                  <a:srgbClr val="FF0000"/>
                </a:solidFill>
                <a:latin typeface="微软雅黑" panose="020B0503020204020204" charset="-122"/>
                <a:ea typeface="微软雅黑" panose="020B0503020204020204" charset="-122"/>
                <a:cs typeface="微软雅黑" panose="020B0503020204020204" charset="-122"/>
              </a:rPr>
              <a:t>12</a:t>
            </a: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rPr>
              <a:t>日前</a:t>
            </a:r>
            <a:r>
              <a:rPr lang="en-US" altLang="zh-CN" sz="2000" b="1" dirty="0">
                <a:solidFill>
                  <a:srgbClr val="FF0000"/>
                </a:solidFill>
                <a:latin typeface="微软雅黑" panose="020B0503020204020204" charset="-122"/>
                <a:ea typeface="微软雅黑" panose="020B0503020204020204" charset="-122"/>
                <a:cs typeface="微软雅黑" panose="020B0503020204020204" charset="-122"/>
              </a:rPr>
              <a:t>】</a:t>
            </a:r>
            <a:r>
              <a:rPr lang="zh-CN" altLang="en-US" sz="2000" dirty="0">
                <a:latin typeface="微软雅黑" panose="020B0503020204020204" charset="-122"/>
                <a:ea typeface="微软雅黑" panose="020B0503020204020204" charset="-122"/>
                <a:cs typeface="微软雅黑" panose="020B0503020204020204" charset="-122"/>
              </a:rPr>
              <a:t>各团队报名本实践项目优秀团队评选答辩，由西北农林科技大学食品学院组织总结评审和</a:t>
            </a:r>
            <a:r>
              <a:rPr lang="en-US" altLang="zh-CN" sz="2000" dirty="0">
                <a:latin typeface="微软雅黑" panose="020B0503020204020204" charset="-122"/>
                <a:ea typeface="微软雅黑" panose="020B0503020204020204" charset="-122"/>
                <a:cs typeface="微软雅黑" panose="020B0503020204020204" charset="-122"/>
              </a:rPr>
              <a:t>PPT</a:t>
            </a:r>
            <a:r>
              <a:rPr lang="zh-CN" altLang="en-US" sz="2000" dirty="0">
                <a:latin typeface="微软雅黑" panose="020B0503020204020204" charset="-122"/>
                <a:ea typeface="微软雅黑" panose="020B0503020204020204" charset="-122"/>
                <a:cs typeface="微软雅黑" panose="020B0503020204020204" charset="-122"/>
              </a:rPr>
              <a:t>答辩环节，评选</a:t>
            </a:r>
            <a:r>
              <a:rPr lang="zh-CN" altLang="en-US" sz="2000" b="1" dirty="0">
                <a:latin typeface="微软雅黑" panose="020B0503020204020204" charset="-122"/>
                <a:ea typeface="微软雅黑" panose="020B0503020204020204" charset="-122"/>
                <a:cs typeface="微软雅黑" panose="020B0503020204020204" charset="-122"/>
              </a:rPr>
              <a:t>优秀实践团队</a:t>
            </a:r>
            <a:r>
              <a:rPr lang="en-US" altLang="zh-CN" sz="2000" b="1" dirty="0">
                <a:latin typeface="微软雅黑" panose="020B0503020204020204" charset="-122"/>
                <a:ea typeface="微软雅黑" panose="020B0503020204020204" charset="-122"/>
                <a:cs typeface="微软雅黑" panose="020B0503020204020204" charset="-122"/>
              </a:rPr>
              <a:t>/</a:t>
            </a:r>
            <a:r>
              <a:rPr lang="zh-CN" altLang="en-US" sz="2000" b="1" dirty="0">
                <a:latin typeface="微软雅黑" panose="020B0503020204020204" charset="-122"/>
                <a:ea typeface="微软雅黑" panose="020B0503020204020204" charset="-122"/>
                <a:cs typeface="微软雅黑" panose="020B0503020204020204" charset="-122"/>
              </a:rPr>
              <a:t>个人一等奖、二等奖、三等奖</a:t>
            </a:r>
            <a:r>
              <a:rPr lang="zh-CN" altLang="en-US" sz="2000" dirty="0">
                <a:latin typeface="微软雅黑" panose="020B0503020204020204" charset="-122"/>
                <a:ea typeface="微软雅黑" panose="020B0503020204020204" charset="-122"/>
                <a:cs typeface="微软雅黑" panose="020B0503020204020204" charset="-122"/>
              </a:rPr>
              <a:t>等奖项，并颁发荣誉证书。</a:t>
            </a:r>
            <a:endParaRPr lang="zh-CN" altLang="en-US" sz="2000" dirty="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custDataLst>
              <p:tags r:id="rId5"/>
            </p:custDataLst>
          </p:nvPr>
        </p:nvSpPr>
        <p:spPr>
          <a:xfrm>
            <a:off x="324485" y="173990"/>
            <a:ext cx="2962275" cy="675640"/>
          </a:xfrm>
          <a:prstGeom prst="rect">
            <a:avLst/>
          </a:prstGeom>
          <a:noFill/>
        </p:spPr>
        <p:txBody>
          <a:bodyPr wrap="square" rtlCol="0">
            <a:spAutoFit/>
          </a:bodyPr>
          <a:p>
            <a:r>
              <a:rPr lang="en-US" altLang="zh-CN" sz="3800" b="1" spc="100" dirty="0">
                <a:solidFill>
                  <a:schemeClr val="bg1"/>
                </a:solidFill>
                <a:latin typeface="+mj-ea"/>
                <a:ea typeface="+mj-ea"/>
                <a:cs typeface="+mj-ea"/>
              </a:rPr>
              <a:t>3</a:t>
            </a:r>
            <a:r>
              <a:rPr lang="en-US" altLang="zh-CN" sz="3800" b="1" spc="100" dirty="0">
                <a:solidFill>
                  <a:schemeClr val="bg1"/>
                </a:solidFill>
                <a:uFillTx/>
                <a:latin typeface="+mj-ea"/>
                <a:ea typeface="+mj-ea"/>
                <a:cs typeface="+mj-ea"/>
              </a:rPr>
              <a:t> </a:t>
            </a:r>
            <a:r>
              <a:rPr lang="zh-CN" altLang="en-US" sz="3800" b="1" spc="100" dirty="0">
                <a:solidFill>
                  <a:schemeClr val="bg1"/>
                </a:solidFill>
                <a:latin typeface="+mj-ea"/>
                <a:ea typeface="+mj-ea"/>
                <a:cs typeface="+mj-ea"/>
              </a:rPr>
              <a:t>活动安排</a:t>
            </a:r>
            <a:endParaRPr lang="zh-CN" altLang="en-US" sz="3800" b="1" spc="100" dirty="0">
              <a:solidFill>
                <a:schemeClr val="bg1"/>
              </a:solidFill>
              <a:uFillTx/>
              <a:latin typeface="+mj-ea"/>
              <a:ea typeface="+mj-ea"/>
              <a:cs typeface="+mj-ea"/>
            </a:endParaRPr>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06.8836220472441,&quot;left&quot;:31.25,&quot;top&quot;:91.78606299212598,&quot;width&quot;:894.1453543307086}"/>
</p:tagLst>
</file>

<file path=ppt/tags/tag11.xml><?xml version="1.0" encoding="utf-8"?>
<p:tagLst xmlns:p="http://schemas.openxmlformats.org/presentationml/2006/main">
  <p:tag name="KSO_WM_DIAGRAM_VIRTUALLY_FRAME" val="{&quot;height&quot;:406.8836220472441,&quot;left&quot;:31.25,&quot;top&quot;:91.78606299212598,&quot;width&quot;:894.1453543307086}"/>
</p:tagLst>
</file>

<file path=ppt/tags/tag12.xml><?xml version="1.0" encoding="utf-8"?>
<p:tagLst xmlns:p="http://schemas.openxmlformats.org/presentationml/2006/main">
  <p:tag name="KSO_WM_DIAGRAM_VIRTUALLY_FRAME" val="{&quot;height&quot;:406.8836220472441,&quot;left&quot;:31.25,&quot;top&quot;:91.78606299212598,&quot;width&quot;:894.1453543307086}"/>
</p:tagLst>
</file>

<file path=ppt/tags/tag13.xml><?xml version="1.0" encoding="utf-8"?>
<p:tagLst xmlns:p="http://schemas.openxmlformats.org/presentationml/2006/main">
  <p:tag name="KSO_WM_DIAGRAM_VIRTUALLY_FRAME" val="{&quot;height&quot;:406.8836220472441,&quot;left&quot;:31.255905511811022,&quot;top&quot;:91.78606299212598,&quot;width&quot;:894.1394488188977}"/>
</p:tagLst>
</file>

<file path=ppt/tags/tag14.xml><?xml version="1.0" encoding="utf-8"?>
<p:tagLst xmlns:p="http://schemas.openxmlformats.org/presentationml/2006/main">
  <p:tag name="KSO_WM_DIAGRAM_VIRTUALLY_FRAME" val="{&quot;height&quot;:406.8836220472441,&quot;left&quot;:31.25,&quot;top&quot;:91.78606299212598,&quot;width&quot;:894.1453543307086}"/>
</p:tagLst>
</file>

<file path=ppt/tags/tag15.xml><?xml version="1.0" encoding="utf-8"?>
<p:tagLst xmlns:p="http://schemas.openxmlformats.org/presentationml/2006/main">
  <p:tag name="KSO_WM_DIAGRAM_VIRTUALLY_FRAME" val="{&quot;height&quot;:406.8836220472441,&quot;left&quot;:31.25,&quot;top&quot;:91.78606299212598,&quot;width&quot;:894.1453543307086}"/>
</p:tagLst>
</file>

<file path=ppt/tags/tag16.xml><?xml version="1.0" encoding="utf-8"?>
<p:tagLst xmlns:p="http://schemas.openxmlformats.org/presentationml/2006/main">
  <p:tag name="KSO_WM_DIAGRAM_VIRTUALLY_FRAME" val="{&quot;height&quot;:406.8836220472441,&quot;left&quot;:31.25,&quot;top&quot;:91.78606299212598,&quot;width&quot;:894.1453543307086}"/>
</p:tagLst>
</file>

<file path=ppt/tags/tag17.xml><?xml version="1.0" encoding="utf-8"?>
<p:tagLst xmlns:p="http://schemas.openxmlformats.org/presentationml/2006/main">
  <p:tag name="KSO_WM_DIAGRAM_VIRTUALLY_FRAME" val="{&quot;height&quot;:406.8836220472441,&quot;left&quot;:31.25,&quot;top&quot;:91.78606299212598,&quot;width&quot;:894.1453543307086}"/>
</p:tagLst>
</file>

<file path=ppt/tags/tag18.xml><?xml version="1.0" encoding="utf-8"?>
<p:tagLst xmlns:p="http://schemas.openxmlformats.org/presentationml/2006/main">
  <p:tag name="KSO_WM_DIAGRAM_VIRTUALLY_FRAME" val="{&quot;height&quot;:406.8836220472441,&quot;left&quot;:31.25,&quot;top&quot;:91.78606299212598,&quot;width&quot;:894.1453543307086}"/>
</p:tagLst>
</file>

<file path=ppt/tags/tag19.xml><?xml version="1.0" encoding="utf-8"?>
<p:tagLst xmlns:p="http://schemas.openxmlformats.org/presentationml/2006/main">
  <p:tag name="KSO_WM_DIAGRAM_VIRTUALLY_FRAME" val="{&quot;height&quot;:406.8836220472441,&quot;left&quot;:31.25,&quot;top&quot;:91.78606299212598,&quot;width&quot;:894.1453543307086}"/>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DIAGRAM_VIRTUALLY_FRAME" val="{&quot;height&quot;:391.1,&quot;left&quot;:-1,&quot;top&quot;:104.7,&quot;width&quot;:988.75}"/>
</p:tagLst>
</file>

<file path=ppt/tags/tag22.xml><?xml version="1.0" encoding="utf-8"?>
<p:tagLst xmlns:p="http://schemas.openxmlformats.org/presentationml/2006/main">
  <p:tag name="KSO_WM_BEAUTIFY_FLAG" val=""/>
  <p:tag name="KSO_WM_DIAGRAM_VIRTUALLY_FRAME" val="{&quot;height&quot;:391.1,&quot;left&quot;:-1,&quot;top&quot;:104.7,&quot;width&quot;:988.75}"/>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 name="KSO_WM_DIAGRAM_VIRTUALLY_FRAME" val="{&quot;height&quot;:391.1,&quot;left&quot;:-1,&quot;top&quot;:104.7,&quot;width&quot;:988.75}"/>
</p:tagLst>
</file>

<file path=ppt/tags/tag27.xml><?xml version="1.0" encoding="utf-8"?>
<p:tagLst xmlns:p="http://schemas.openxmlformats.org/presentationml/2006/main">
  <p:tag name="KSO_WM_BEAUTIFY_FLAG" val=""/>
  <p:tag name="KSO_WM_DIAGRAM_VIRTUALLY_FRAME" val="{&quot;height&quot;:391.1,&quot;left&quot;:-1,&quot;top&quot;:104.7,&quot;width&quot;:988.75}"/>
</p:tagLst>
</file>

<file path=ppt/tags/tag28.xml><?xml version="1.0" encoding="utf-8"?>
<p:tagLst xmlns:p="http://schemas.openxmlformats.org/presentationml/2006/main">
  <p:tag name="KSO_WM_BEAUTIFY_FLAG" val=""/>
  <p:tag name="KSO_WM_DIAGRAM_VIRTUALLY_FRAME" val="{&quot;height&quot;:391.1,&quot;left&quot;:-1,&quot;top&quot;:104.7,&quot;width&quot;:988.75}"/>
</p:tagLst>
</file>

<file path=ppt/tags/tag29.xml><?xml version="1.0" encoding="utf-8"?>
<p:tagLst xmlns:p="http://schemas.openxmlformats.org/presentationml/2006/main">
  <p:tag name="KSO_WM_DIAGRAM_VIRTUALLY_FRAME" val="{&quot;height&quot;:391.1,&quot;left&quot;:-1,&quot;top&quot;:104.7,&quot;width&quot;:988.75}"/>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 name="KSO_WM_DIAGRAM_VIRTUALLY_FRAME" val="{&quot;height&quot;:391.1,&quot;left&quot;:-1,&quot;top&quot;:104.7,&quot;width&quot;:988.75}"/>
</p:tagLst>
</file>

<file path=ppt/tags/tag31.xml><?xml version="1.0" encoding="utf-8"?>
<p:tagLst xmlns:p="http://schemas.openxmlformats.org/presentationml/2006/main">
  <p:tag name="KSO_WM_BEAUTIFY_FLAG" val=""/>
  <p:tag name="KSO_WM_DIAGRAM_VIRTUALLY_FRAME" val="{&quot;height&quot;:391.1,&quot;left&quot;:-1,&quot;top&quot;:104.7,&quot;width&quot;:988.75}"/>
</p:tagLst>
</file>

<file path=ppt/tags/tag32.xml><?xml version="1.0" encoding="utf-8"?>
<p:tagLst xmlns:p="http://schemas.openxmlformats.org/presentationml/2006/main">
  <p:tag name="KSO_WM_BEAUTIFY_FLAG" val=""/>
  <p:tag name="KSO_WM_DIAGRAM_VIRTUALLY_FRAME" val="{&quot;height&quot;:391.1,&quot;left&quot;:-1,&quot;top&quot;:104.7,&quot;width&quot;:988.75}"/>
</p:tagLst>
</file>

<file path=ppt/tags/tag33.xml><?xml version="1.0" encoding="utf-8"?>
<p:tagLst xmlns:p="http://schemas.openxmlformats.org/presentationml/2006/main">
  <p:tag name="KSO_WM_DIAGRAM_VIRTUALLY_FRAME" val="{&quot;height&quot;:391.1,&quot;left&quot;:-1,&quot;top&quot;:104.7,&quot;width&quot;:988.75}"/>
</p:tagLst>
</file>

<file path=ppt/tags/tag34.xml><?xml version="1.0" encoding="utf-8"?>
<p:tagLst xmlns:p="http://schemas.openxmlformats.org/presentationml/2006/main">
  <p:tag name="KSO_WM_DIAGRAM_VIRTUALLY_FRAME" val="{&quot;height&quot;:391.1,&quot;left&quot;:-1,&quot;top&quot;:104.7,&quot;width&quot;:988.75}"/>
</p:tagLst>
</file>

<file path=ppt/tags/tag35.xml><?xml version="1.0" encoding="utf-8"?>
<p:tagLst xmlns:p="http://schemas.openxmlformats.org/presentationml/2006/main">
  <p:tag name="KSO_WM_DIAGRAM_VIRTUALLY_FRAME" val="{&quot;height&quot;:391.1,&quot;left&quot;:-1,&quot;top&quot;:104.7,&quot;width&quot;:988.75}"/>
</p:tagLst>
</file>

<file path=ppt/tags/tag36.xml><?xml version="1.0" encoding="utf-8"?>
<p:tagLst xmlns:p="http://schemas.openxmlformats.org/presentationml/2006/main">
  <p:tag name="KSO_WM_DIAGRAM_VIRTUALLY_FRAME" val="{&quot;height&quot;:391.1,&quot;left&quot;:-1,&quot;top&quot;:104.7,&quot;width&quot;:988.75}"/>
</p:tagLst>
</file>

<file path=ppt/tags/tag37.xml><?xml version="1.0" encoding="utf-8"?>
<p:tagLst xmlns:p="http://schemas.openxmlformats.org/presentationml/2006/main">
  <p:tag name="KSO_WM_DIAGRAM_VIRTUALLY_FRAME" val="{&quot;height&quot;:391.1,&quot;left&quot;:-1,&quot;top&quot;:104.7,&quot;width&quot;:988.75}"/>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DIAGRAM_VIRTUALLY_FRAME" val="{&quot;height&quot;:406.8836220472441,&quot;left&quot;:31.25,&quot;top&quot;:91.78606299212598,&quot;width&quot;:894.1453543307086}"/>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DIAGRAM_VIRTUALLY_FRAME" val="{&quot;height&quot;:406.8836220472441,&quot;left&quot;:31.25,&quot;top&quot;:91.78606299212598,&quot;width&quot;:894.1453543307086}"/>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DIAGRAM_VIRTUALLY_FRAME" val="{&quot;height&quot;:406.8836220472441,&quot;left&quot;:31.25,&quot;top&quot;:91.78606299212598,&quot;width&quot;:894.1453543307086}"/>
</p:tagLst>
</file>

<file path=ppt/tags/tag63.xml><?xml version="1.0" encoding="utf-8"?>
<p:tagLst xmlns:p="http://schemas.openxmlformats.org/presentationml/2006/main">
  <p:tag name="KSO_WM_DIAGRAM_VIRTUALLY_FRAME" val="{&quot;height&quot;:406.8836220472441,&quot;left&quot;:31.25,&quot;top&quot;:91.78606299212598,&quot;width&quot;:894.1453543307086}"/>
</p:tagLst>
</file>

<file path=ppt/tags/tag64.xml><?xml version="1.0" encoding="utf-8"?>
<p:tagLst xmlns:p="http://schemas.openxmlformats.org/presentationml/2006/main">
  <p:tag name="KSO_WM_DIAGRAM_VIRTUALLY_FRAME" val="{&quot;height&quot;:406.8836220472441,&quot;left&quot;:31.25,&quot;top&quot;:91.78606299212598,&quot;width&quot;:894.1453543307086}"/>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DIAGRAM_VIRTUALLY_FRAME" val="{&quot;height&quot;:406.8836220472441,&quot;left&quot;:31.25,&quot;top&quot;:91.78606299212598,&quot;width&quot;:894.1453543307086}"/>
</p:tagLst>
</file>

<file path=ppt/tags/tag68.xml><?xml version="1.0" encoding="utf-8"?>
<p:tagLst xmlns:p="http://schemas.openxmlformats.org/presentationml/2006/main">
  <p:tag name="KSO_WM_DIAGRAM_VIRTUALLY_FRAME" val="{&quot;height&quot;:406.8836220472441,&quot;left&quot;:31.25,&quot;top&quot;:91.78606299212598,&quot;width&quot;:894.1453543307086}"/>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 name="KSO_WM_DIAGRAM_VIRTUALLY_FRAME" val="{&quot;height&quot;:130.6,&quot;left&quot;:50.15,&quot;top&quot;:347.35,&quot;width&quot;:853.4}"/>
</p:tagLst>
</file>

<file path=ppt/tags/tag74.xml><?xml version="1.0" encoding="utf-8"?>
<p:tagLst xmlns:p="http://schemas.openxmlformats.org/presentationml/2006/main">
  <p:tag name="KSO_WM_BEAUTIFY_FLAG" val=""/>
  <p:tag name="KSO_WM_DIAGRAM_VIRTUALLY_FRAME" val="{&quot;height&quot;:130.6,&quot;left&quot;:50.15,&quot;top&quot;:347.35,&quot;width&quot;:853.4}"/>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COMMONDATA" val="eyJoZGlkIjoiOGI4NjI5OTBmMDM1ODFlMDkzNDFlZTFiMWNhZWU5ZTMifQ=="/>
  <p:tag name="KSO_WPP_MARK_KEY" val="5ac09484-6d2c-4b80-be6e-a0ee2c1e6d77"/>
  <p:tag name="resource_record_key" val="{&quot;10&quot;:[21600767,21600768,21600769]}"/>
</p:tagLst>
</file>

<file path=ppt/tags/tag9.xml><?xml version="1.0" encoding="utf-8"?>
<p:tagLst xmlns:p="http://schemas.openxmlformats.org/presentationml/2006/main">
  <p:tag name="KSO_WM_DIAGRAM_VIRTUALLY_FRAME" val="{&quot;height&quot;:406.8836220472441,&quot;left&quot;:31.25,&quot;top&quot;:91.78606299212598,&quot;width&quot;:894.145354330708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2B614D"/>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微软雅黑"/>
        <a:font script="Hebr" typeface="微软雅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微软雅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3235</Words>
  <Application>WPS 演示</Application>
  <PresentationFormat>宽屏</PresentationFormat>
  <Paragraphs>140</Paragraphs>
  <Slides>13</Slides>
  <Notes>13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13</vt:i4>
      </vt:variant>
    </vt:vector>
  </HeadingPairs>
  <TitlesOfParts>
    <vt:vector size="27" baseType="lpstr">
      <vt:lpstr>Arial</vt:lpstr>
      <vt:lpstr>宋体</vt:lpstr>
      <vt:lpstr>Wingdings</vt:lpstr>
      <vt:lpstr>微软雅黑</vt:lpstr>
      <vt:lpstr>隶书</vt:lpstr>
      <vt:lpstr>Arial</vt:lpstr>
      <vt:lpstr>黑体</vt:lpstr>
      <vt:lpstr>Times New Roman</vt:lpstr>
      <vt:lpstr>Wingdings</vt:lpstr>
      <vt:lpstr>华光小标宋_CNKI</vt:lpstr>
      <vt:lpstr>Arial Unicode MS</vt:lpstr>
      <vt:lpstr>Calibri</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7490</dc:creator>
  <cp:lastModifiedBy>WPS_1616487534</cp:lastModifiedBy>
  <cp:revision>39</cp:revision>
  <dcterms:created xsi:type="dcterms:W3CDTF">2023-05-15T12:02:00Z</dcterms:created>
  <dcterms:modified xsi:type="dcterms:W3CDTF">2025-12-30T02:33:24Z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D892FA9C0D534D00A249245AA852A8FC_12</vt:lpwstr>
  </property>
  <property fmtid="{D5CDD505-2E9C-101B-9397-08002B2CF9AE}" pid="3" name="KSOProductBuildVer">
    <vt:lpwstr>2052-12.1.0.24034</vt:lpwstr>
  </property>
</Properties>
</file>